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2" r:id="rId1"/>
  </p:sldMasterIdLst>
  <p:notesMasterIdLst>
    <p:notesMasterId r:id="rId60"/>
  </p:notesMasterIdLst>
  <p:sldIdLst>
    <p:sldId id="417" r:id="rId2"/>
    <p:sldId id="517" r:id="rId3"/>
    <p:sldId id="526" r:id="rId4"/>
    <p:sldId id="527" r:id="rId5"/>
    <p:sldId id="522" r:id="rId6"/>
    <p:sldId id="528" r:id="rId7"/>
    <p:sldId id="521" r:id="rId8"/>
    <p:sldId id="524" r:id="rId9"/>
    <p:sldId id="514" r:id="rId10"/>
    <p:sldId id="516" r:id="rId11"/>
    <p:sldId id="523" r:id="rId12"/>
    <p:sldId id="525" r:id="rId13"/>
    <p:sldId id="437" r:id="rId14"/>
    <p:sldId id="397" r:id="rId15"/>
    <p:sldId id="383" r:id="rId16"/>
    <p:sldId id="370" r:id="rId17"/>
    <p:sldId id="390" r:id="rId18"/>
    <p:sldId id="296" r:id="rId19"/>
    <p:sldId id="419" r:id="rId20"/>
    <p:sldId id="420" r:id="rId21"/>
    <p:sldId id="421" r:id="rId22"/>
    <p:sldId id="466" r:id="rId23"/>
    <p:sldId id="418" r:id="rId24"/>
    <p:sldId id="325" r:id="rId25"/>
    <p:sldId id="324" r:id="rId26"/>
    <p:sldId id="323" r:id="rId27"/>
    <p:sldId id="400" r:id="rId28"/>
    <p:sldId id="357" r:id="rId29"/>
    <p:sldId id="343" r:id="rId30"/>
    <p:sldId id="438" r:id="rId31"/>
    <p:sldId id="429" r:id="rId32"/>
    <p:sldId id="476" r:id="rId33"/>
    <p:sldId id="478" r:id="rId34"/>
    <p:sldId id="479" r:id="rId35"/>
    <p:sldId id="504" r:id="rId36"/>
    <p:sldId id="505" r:id="rId37"/>
    <p:sldId id="506" r:id="rId38"/>
    <p:sldId id="507" r:id="rId39"/>
    <p:sldId id="508" r:id="rId40"/>
    <p:sldId id="509" r:id="rId41"/>
    <p:sldId id="510" r:id="rId42"/>
    <p:sldId id="511" r:id="rId43"/>
    <p:sldId id="512" r:id="rId44"/>
    <p:sldId id="513" r:id="rId45"/>
    <p:sldId id="487" r:id="rId46"/>
    <p:sldId id="488" r:id="rId47"/>
    <p:sldId id="490" r:id="rId48"/>
    <p:sldId id="491" r:id="rId49"/>
    <p:sldId id="492" r:id="rId50"/>
    <p:sldId id="493" r:id="rId51"/>
    <p:sldId id="494" r:id="rId52"/>
    <p:sldId id="495" r:id="rId53"/>
    <p:sldId id="496" r:id="rId54"/>
    <p:sldId id="503" r:id="rId55"/>
    <p:sldId id="392" r:id="rId56"/>
    <p:sldId id="396" r:id="rId57"/>
    <p:sldId id="423" r:id="rId58"/>
    <p:sldId id="386" r:id="rId59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CCFF"/>
    <a:srgbClr val="CC66C0"/>
    <a:srgbClr val="CCFF99"/>
    <a:srgbClr val="FFFF66"/>
    <a:srgbClr val="993366"/>
    <a:srgbClr val="CC00FF"/>
    <a:srgbClr val="FFFF00"/>
    <a:srgbClr val="FF33CC"/>
    <a:srgbClr val="FFFF99"/>
    <a:srgbClr val="BE12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50" autoAdjust="0"/>
    <p:restoredTop sz="95278" autoAdjust="0"/>
  </p:normalViewPr>
  <p:slideViewPr>
    <p:cSldViewPr>
      <p:cViewPr varScale="1">
        <p:scale>
          <a:sx n="110" d="100"/>
          <a:sy n="110" d="100"/>
        </p:scale>
        <p:origin x="157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 cap="rnd" cmpd="sng" algn="ctr">
          <a:noFill/>
          <a:prstDash val="solid"/>
          <a:round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5802584137883022"/>
          <c:y val="5.0830136111636302E-2"/>
          <c:w val="0.82728182873463407"/>
          <c:h val="0.7048575295275590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prst="convex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2019 год</c:v>
                </c:pt>
                <c:pt idx="1">
                  <c:v>2020 год</c:v>
                </c:pt>
                <c:pt idx="2">
                  <c:v> 2021 год </c:v>
                </c:pt>
                <c:pt idx="3">
                  <c:v> 2022 год </c:v>
                </c:pt>
                <c:pt idx="4">
                  <c:v> 2023 год</c:v>
                </c:pt>
              </c:strCache>
            </c:strRef>
          </c:cat>
          <c:val>
            <c:numRef>
              <c:f>Лист1!$B$2:$B$6</c:f>
              <c:numCache>
                <c:formatCode>_-* #,##0.0_р_._-;\-* #,##0.0_р_._-;_-* "-"??_р_._-;_-@_-</c:formatCode>
                <c:ptCount val="5"/>
                <c:pt idx="0">
                  <c:v>1924.8</c:v>
                </c:pt>
                <c:pt idx="1">
                  <c:v>1706.7</c:v>
                </c:pt>
                <c:pt idx="2">
                  <c:v>2086.9</c:v>
                </c:pt>
                <c:pt idx="3">
                  <c:v>2001</c:v>
                </c:pt>
                <c:pt idx="4">
                  <c:v>1969.2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A9-4376-81B1-2253550CC1D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Расходы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prst="convex"/>
            </a:sp3d>
          </c:spPr>
          <c:invertIfNegative val="0"/>
          <c:dLbls>
            <c:dLbl>
              <c:idx val="0"/>
              <c:layout>
                <c:manualLayout>
                  <c:x val="4.1138523682300462E-2"/>
                  <c:y val="5.722668232364666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AA9-4376-81B1-2253550CC1DB}"/>
                </c:ext>
              </c:extLst>
            </c:dLbl>
            <c:dLbl>
              <c:idx val="1"/>
              <c:layout>
                <c:manualLayout>
                  <c:x val="4.5546222648261192E-2"/>
                  <c:y val="1.14453364647293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AA9-4376-81B1-2253550CC1DB}"/>
                </c:ext>
              </c:extLst>
            </c:dLbl>
            <c:dLbl>
              <c:idx val="2"/>
              <c:layout>
                <c:manualLayout>
                  <c:x val="3.5261591727686011E-2"/>
                  <c:y val="1.14453364647293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AA9-4376-81B1-2253550CC1DB}"/>
                </c:ext>
              </c:extLst>
            </c:dLbl>
            <c:dLbl>
              <c:idx val="3"/>
              <c:layout>
                <c:manualLayout>
                  <c:x val="3.2323125750378968E-2"/>
                  <c:y val="-1.71680046970940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8AA9-4376-81B1-2253550CC1DB}"/>
                </c:ext>
              </c:extLst>
            </c:dLbl>
            <c:dLbl>
              <c:idx val="4"/>
              <c:layout>
                <c:manualLayout>
                  <c:x val="4.7015455636914713E-2"/>
                  <c:y val="-8.584002348547005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8AA9-4376-81B1-2253550CC1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2019 год</c:v>
                </c:pt>
                <c:pt idx="1">
                  <c:v>2020 год</c:v>
                </c:pt>
                <c:pt idx="2">
                  <c:v> 2021 год </c:v>
                </c:pt>
                <c:pt idx="3">
                  <c:v> 2022 год </c:v>
                </c:pt>
                <c:pt idx="4">
                  <c:v> 2023 год</c:v>
                </c:pt>
              </c:strCache>
            </c:strRef>
          </c:cat>
          <c:val>
            <c:numRef>
              <c:f>Лист1!$C$2:$C$6</c:f>
              <c:numCache>
                <c:formatCode>_-* #,##0.0_р_._-;\-* #,##0.0_р_._-;_-* "-"??_р_._-;_-@_-</c:formatCode>
                <c:ptCount val="5"/>
                <c:pt idx="0">
                  <c:v>1906.2</c:v>
                </c:pt>
                <c:pt idx="1">
                  <c:v>1706.7</c:v>
                </c:pt>
                <c:pt idx="2">
                  <c:v>2086.9</c:v>
                </c:pt>
                <c:pt idx="3">
                  <c:v>2001</c:v>
                </c:pt>
                <c:pt idx="4">
                  <c:v>1969.2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AA9-4376-81B1-2253550CC1DB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Дефицит(-)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prst="convex"/>
            </a:sp3d>
          </c:spPr>
          <c:invertIfNegative val="0"/>
          <c:dLbls>
            <c:dLbl>
              <c:idx val="0"/>
              <c:layout>
                <c:manualLayout>
                  <c:x val="3.6730824716339733E-2"/>
                  <c:y val="-1.877936387811268E-2"/>
                </c:manualLayout>
              </c:layout>
              <c:tx>
                <c:rich>
                  <a:bodyPr/>
                  <a:lstStyle/>
                  <a:p>
                    <a:r>
                      <a:rPr lang="en-US" sz="1200" b="1" dirty="0" smtClean="0"/>
                      <a:t>-18,9</a:t>
                    </a:r>
                    <a:endParaRPr lang="en-US" sz="14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AA9-4376-81B1-2253550CC1DB}"/>
                </c:ext>
              </c:extLst>
            </c:dLbl>
            <c:dLbl>
              <c:idx val="1"/>
              <c:layout>
                <c:manualLayout>
                  <c:x val="2.9384659773071788E-2"/>
                  <c:y val="0.19062499999999999"/>
                </c:manualLayout>
              </c:layout>
              <c:tx>
                <c:rich>
                  <a:bodyPr/>
                  <a:lstStyle/>
                  <a:p>
                    <a:r>
                      <a:rPr lang="en-US" sz="1200" b="1" dirty="0" smtClean="0"/>
                      <a:t>-5,5</a:t>
                    </a:r>
                    <a:endParaRPr lang="en-US" sz="14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AA9-4376-81B1-2253550CC1DB}"/>
                </c:ext>
              </c:extLst>
            </c:dLbl>
            <c:dLbl>
              <c:idx val="2"/>
              <c:layout>
                <c:manualLayout>
                  <c:x val="2.2038494829803846E-2"/>
                  <c:y val="9.44240258340171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AA9-4376-81B1-2253550CC1DB}"/>
                </c:ext>
              </c:extLst>
            </c:dLbl>
            <c:dLbl>
              <c:idx val="3"/>
              <c:layout>
                <c:manualLayout>
                  <c:x val="1.1753863909228709E-2"/>
                  <c:y val="0.1115920305311111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AA9-4376-81B1-2253550CC1DB}"/>
                </c:ext>
              </c:extLst>
            </c:dLbl>
            <c:dLbl>
              <c:idx val="4"/>
              <c:layout>
                <c:manualLayout>
                  <c:x val="4.4076989659607595E-2"/>
                  <c:y val="8.584002348547005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AA9-4376-81B1-2253550CC1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2019 год</c:v>
                </c:pt>
                <c:pt idx="1">
                  <c:v>2020 год</c:v>
                </c:pt>
                <c:pt idx="2">
                  <c:v> 2021 год </c:v>
                </c:pt>
                <c:pt idx="3">
                  <c:v> 2022 год </c:v>
                </c:pt>
                <c:pt idx="4">
                  <c:v> 2023 год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C-8AA9-4376-81B1-2253550CC1DB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Профицит(+)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2019 год</c:v>
                </c:pt>
                <c:pt idx="1">
                  <c:v>2020 год</c:v>
                </c:pt>
                <c:pt idx="2">
                  <c:v> 2021 год </c:v>
                </c:pt>
                <c:pt idx="3">
                  <c:v> 2022 год </c:v>
                </c:pt>
                <c:pt idx="4">
                  <c:v> 2023 год</c:v>
                </c:pt>
              </c:strCache>
            </c:strRef>
          </c:cat>
          <c:val>
            <c:numRef>
              <c:f>Лист1!$E$2:$E$6</c:f>
              <c:numCache>
                <c:formatCode>_-* #,##0.0_р_._-;\-* #,##0.0_р_._-;_-* "-"??_р_._-;_-@_-</c:formatCode>
                <c:ptCount val="5"/>
                <c:pt idx="0">
                  <c:v>18.599999999999909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8AA9-4376-81B1-2253550CC1D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cylinder"/>
        <c:axId val="98302976"/>
        <c:axId val="117150464"/>
        <c:axId val="0"/>
      </c:bar3DChart>
      <c:catAx>
        <c:axId val="983029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rnd" cmpd="sng" algn="ctr">
            <a:solidFill>
              <a:schemeClr val="tx1">
                <a:tint val="75000"/>
                <a:shade val="90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7150464"/>
        <c:crosses val="autoZero"/>
        <c:auto val="1"/>
        <c:lblAlgn val="ctr"/>
        <c:lblOffset val="100"/>
        <c:noMultiLvlLbl val="0"/>
      </c:catAx>
      <c:valAx>
        <c:axId val="117150464"/>
        <c:scaling>
          <c:orientation val="minMax"/>
        </c:scaling>
        <c:delete val="1"/>
        <c:axPos val="l"/>
        <c:numFmt formatCode="_-* #,##0.0_р_._-;\-* #,##0.0_р_._-;_-* &quot;-&quot;??_р_._-;_-@_-" sourceLinked="1"/>
        <c:majorTickMark val="out"/>
        <c:minorTickMark val="none"/>
        <c:tickLblPos val="none"/>
        <c:crossAx val="98302976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rnd" cmpd="sng" algn="ctr">
      <a:noFill/>
      <a:prstDash val="solid"/>
    </a:ln>
    <a:effectLst/>
  </c:spPr>
  <c:txPr>
    <a:bodyPr/>
    <a:lstStyle/>
    <a:p>
      <a:pPr>
        <a:defRPr sz="1800"/>
      </a:pPr>
      <a:endParaRPr lang="ru-RU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Лист1!$B$24</c:f>
              <c:strCache>
                <c:ptCount val="1"/>
                <c:pt idx="0">
                  <c:v>Налоговые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50000"/>
                    <a:satMod val="300000"/>
                  </a:schemeClr>
                </a:gs>
                <a:gs pos="35000">
                  <a:schemeClr val="accent1">
                    <a:tint val="37000"/>
                    <a:satMod val="300000"/>
                  </a:schemeClr>
                </a:gs>
                <a:gs pos="100000">
                  <a:schemeClr val="accent1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1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9F8-4596-BFC5-89DFA30F6FB8}"/>
                </c:ext>
              </c:extLst>
            </c:dLbl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9F8-4596-BFC5-89DFA30F6FB8}"/>
                </c:ext>
              </c:extLst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9F8-4596-BFC5-89DFA30F6FB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Лист1!$C$23:$E$23</c:f>
              <c:strCache>
                <c:ptCount val="3"/>
                <c:pt idx="0">
                  <c:v>2021 год</c:v>
                </c:pt>
                <c:pt idx="1">
                  <c:v>2022 год</c:v>
                </c:pt>
                <c:pt idx="2">
                  <c:v>2023 год</c:v>
                </c:pt>
              </c:strCache>
            </c:strRef>
          </c:cat>
          <c:val>
            <c:numRef>
              <c:f>Лист1!$C$24:$E$24</c:f>
              <c:numCache>
                <c:formatCode>General</c:formatCode>
                <c:ptCount val="3"/>
                <c:pt idx="0">
                  <c:v>729.9</c:v>
                </c:pt>
                <c:pt idx="1">
                  <c:v>774</c:v>
                </c:pt>
                <c:pt idx="2">
                  <c:v>881.9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9F8-4596-BFC5-89DFA30F6FB8}"/>
            </c:ext>
          </c:extLst>
        </c:ser>
        <c:ser>
          <c:idx val="1"/>
          <c:order val="1"/>
          <c:tx>
            <c:strRef>
              <c:f>Лист1!$B$25</c:f>
              <c:strCache>
                <c:ptCount val="1"/>
                <c:pt idx="0">
                  <c:v>Неналоговые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-5.62248966351022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09F8-4596-BFC5-89DFA30F6FB8}"/>
                </c:ext>
              </c:extLst>
            </c:dLbl>
            <c:dLbl>
              <c:idx val="1"/>
              <c:layout>
                <c:manualLayout>
                  <c:x val="1.0374664252991498E-2"/>
                  <c:y val="-3.74832644234015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9F8-4596-BFC5-89DFA30F6FB8}"/>
                </c:ext>
              </c:extLst>
            </c:dLbl>
            <c:dLbl>
              <c:idx val="2"/>
              <c:layout>
                <c:manualLayout>
                  <c:x val="-6.9164428353276769E-3"/>
                  <c:y val="-5.15394885821770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09F8-4596-BFC5-89DFA30F6FB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Лист1!$C$23:$E$23</c:f>
              <c:strCache>
                <c:ptCount val="3"/>
                <c:pt idx="0">
                  <c:v>2021 год</c:v>
                </c:pt>
                <c:pt idx="1">
                  <c:v>2022 год</c:v>
                </c:pt>
                <c:pt idx="2">
                  <c:v>2023 год</c:v>
                </c:pt>
              </c:strCache>
            </c:strRef>
          </c:cat>
          <c:val>
            <c:numRef>
              <c:f>Лист1!$C$25:$E$25</c:f>
              <c:numCache>
                <c:formatCode>General</c:formatCode>
                <c:ptCount val="3"/>
                <c:pt idx="0">
                  <c:v>116.3</c:v>
                </c:pt>
                <c:pt idx="1">
                  <c:v>88.3</c:v>
                </c:pt>
                <c:pt idx="2">
                  <c:v>90.7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9F8-4596-BFC5-89DFA30F6FB8}"/>
            </c:ext>
          </c:extLst>
        </c:ser>
        <c:ser>
          <c:idx val="2"/>
          <c:order val="2"/>
          <c:tx>
            <c:strRef>
              <c:f>Лист1!$B$26</c:f>
              <c:strCache>
                <c:ptCount val="1"/>
                <c:pt idx="0">
                  <c:v>Безвозмездные поступления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tint val="50000"/>
                    <a:satMod val="300000"/>
                  </a:schemeClr>
                </a:gs>
                <a:gs pos="35000">
                  <a:schemeClr val="accent3">
                    <a:tint val="37000"/>
                    <a:satMod val="300000"/>
                  </a:schemeClr>
                </a:gs>
                <a:gs pos="100000">
                  <a:schemeClr val="accent3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3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Лист1!$C$23:$E$23</c:f>
              <c:strCache>
                <c:ptCount val="3"/>
                <c:pt idx="0">
                  <c:v>2021 год</c:v>
                </c:pt>
                <c:pt idx="1">
                  <c:v>2022 год</c:v>
                </c:pt>
                <c:pt idx="2">
                  <c:v>2023 год</c:v>
                </c:pt>
              </c:strCache>
            </c:strRef>
          </c:cat>
          <c:val>
            <c:numRef>
              <c:f>Лист1!$C$26:$E$26</c:f>
              <c:numCache>
                <c:formatCode>General</c:formatCode>
                <c:ptCount val="3"/>
                <c:pt idx="0" formatCode="0.0">
                  <c:v>1240.7</c:v>
                </c:pt>
                <c:pt idx="1">
                  <c:v>1138.7</c:v>
                </c:pt>
                <c:pt idx="2">
                  <c:v>996.6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9F8-4596-BFC5-89DFA30F6F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37525504"/>
        <c:axId val="137547776"/>
      </c:barChart>
      <c:catAx>
        <c:axId val="13752550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137547776"/>
        <c:crosses val="autoZero"/>
        <c:auto val="1"/>
        <c:lblAlgn val="ctr"/>
        <c:lblOffset val="100"/>
        <c:noMultiLvlLbl val="0"/>
      </c:catAx>
      <c:valAx>
        <c:axId val="13754777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37525504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  <c:spPr>
        <a:noFill/>
        <a:ln w="9525" cap="rnd" cmpd="sng" algn="ctr">
          <a:solidFill>
            <a:schemeClr val="tx1">
              <a:tint val="75000"/>
              <a:shade val="90000"/>
            </a:schemeClr>
          </a:solidFill>
          <a:prstDash val="solid"/>
          <a:round/>
        </a:ln>
        <a:effectLst/>
        <a:sp3d contourW="9525">
          <a:contourClr>
            <a:schemeClr val="tx1">
              <a:tint val="75000"/>
              <a:shade val="90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5064965681320016E-4"/>
          <c:y val="7.6493821283289574E-3"/>
          <c:w val="0.99974935034318801"/>
          <c:h val="0.98765661163714369"/>
        </c:manualLayout>
      </c:layout>
      <c:pie3DChart>
        <c:varyColors val="1"/>
        <c:ser>
          <c:idx val="0"/>
          <c:order val="0"/>
          <c:explosion val="8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FC4C-4A5E-8F62-7B05511A67A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FC4C-4A5E-8F62-7B05511A67A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FC4C-4A5E-8F62-7B05511A67A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FC4C-4A5E-8F62-7B05511A67A0}"/>
              </c:ext>
            </c:extLst>
          </c:dPt>
          <c:dPt>
            <c:idx val="4"/>
            <c:bubble3D val="0"/>
            <c:explosion val="28"/>
            <c:spPr>
              <a:solidFill>
                <a:schemeClr val="accent5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0-CEFA-4E46-9915-FC9274D3718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FC4C-4A5E-8F62-7B05511A67A0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D-FC4C-4A5E-8F62-7B05511A67A0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F-FC4C-4A5E-8F62-7B05511A67A0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1-FC4C-4A5E-8F62-7B05511A67A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rnd" cmpd="sng" algn="ctr">
                  <a:solidFill>
                    <a:schemeClr val="tx1">
                      <a:shade val="90000"/>
                    </a:schemeClr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Лист1!$C$262:$C$270</c:f>
              <c:strCache>
                <c:ptCount val="9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Образование</c:v>
                </c:pt>
                <c:pt idx="5">
                  <c:v>Культура, кинематография</c:v>
                </c:pt>
                <c:pt idx="6">
                  <c:v>Социальная политика</c:v>
                </c:pt>
                <c:pt idx="7">
                  <c:v>Физическая культура и спорт</c:v>
                </c:pt>
                <c:pt idx="8">
                  <c:v>Прочие отрасли</c:v>
                </c:pt>
              </c:strCache>
            </c:strRef>
          </c:cat>
          <c:val>
            <c:numRef>
              <c:f>Лист1!$D$262:$D$270</c:f>
              <c:numCache>
                <c:formatCode>0.0</c:formatCode>
                <c:ptCount val="9"/>
                <c:pt idx="0">
                  <c:v>8.6</c:v>
                </c:pt>
                <c:pt idx="1">
                  <c:v>1.1000000000000001</c:v>
                </c:pt>
                <c:pt idx="2">
                  <c:v>6</c:v>
                </c:pt>
                <c:pt idx="3">
                  <c:v>8.2000000000000011</c:v>
                </c:pt>
                <c:pt idx="4">
                  <c:v>57.2</c:v>
                </c:pt>
                <c:pt idx="5">
                  <c:v>12.5</c:v>
                </c:pt>
                <c:pt idx="6">
                  <c:v>2.7</c:v>
                </c:pt>
                <c:pt idx="7">
                  <c:v>2.5</c:v>
                </c:pt>
                <c:pt idx="8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EFA-4E46-9915-FC9274D371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 w="9525" cap="rnd" cmpd="sng" algn="ctr">
      <a:noFill/>
      <a:prstDash val="solid"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237523159286438"/>
          <c:y val="9.5569242306410548E-2"/>
          <c:w val="0.80189544417817327"/>
          <c:h val="0.75374611154316273"/>
        </c:manualLayout>
      </c:layout>
      <c:pie3DChart>
        <c:varyColors val="1"/>
        <c:ser>
          <c:idx val="0"/>
          <c:order val="0"/>
          <c:explosion val="9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Лист1!$C$284:$C$292</c:f>
              <c:strCache>
                <c:ptCount val="9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Образование</c:v>
                </c:pt>
                <c:pt idx="5">
                  <c:v>Культура, кинематография</c:v>
                </c:pt>
                <c:pt idx="6">
                  <c:v>Социальная политика</c:v>
                </c:pt>
                <c:pt idx="7">
                  <c:v>Физическая культура и спорт</c:v>
                </c:pt>
                <c:pt idx="8">
                  <c:v>Прочие отрасли</c:v>
                </c:pt>
              </c:strCache>
            </c:strRef>
          </c:cat>
          <c:val>
            <c:numRef>
              <c:f>Лист1!$D$284:$D$292</c:f>
              <c:numCache>
                <c:formatCode>0.0</c:formatCode>
                <c:ptCount val="9"/>
                <c:pt idx="0">
                  <c:v>8.9</c:v>
                </c:pt>
                <c:pt idx="1">
                  <c:v>1</c:v>
                </c:pt>
                <c:pt idx="2">
                  <c:v>3.4</c:v>
                </c:pt>
                <c:pt idx="3">
                  <c:v>7.3</c:v>
                </c:pt>
                <c:pt idx="4">
                  <c:v>63.1</c:v>
                </c:pt>
                <c:pt idx="5">
                  <c:v>9.5</c:v>
                </c:pt>
                <c:pt idx="6">
                  <c:v>2.9</c:v>
                </c:pt>
                <c:pt idx="7">
                  <c:v>2.7</c:v>
                </c:pt>
                <c:pt idx="8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AB-452D-BFAA-3FA61AFEDC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630477892106362"/>
          <c:y val="3.6839745726258401E-2"/>
          <c:w val="0.44554923882125724"/>
          <c:h val="0.70919025378946521"/>
        </c:manualLayout>
      </c:layout>
      <c:pie3D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Лист1!$C$273:$C$281</c:f>
              <c:strCache>
                <c:ptCount val="9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Образование</c:v>
                </c:pt>
                <c:pt idx="5">
                  <c:v>Культура, кинематография</c:v>
                </c:pt>
                <c:pt idx="6">
                  <c:v>Социальная политика</c:v>
                </c:pt>
                <c:pt idx="7">
                  <c:v>Физическая культура и спорт</c:v>
                </c:pt>
                <c:pt idx="8">
                  <c:v>Прочие отрасли</c:v>
                </c:pt>
              </c:strCache>
            </c:strRef>
          </c:cat>
          <c:val>
            <c:numRef>
              <c:f>Лист1!$D$273:$D$281</c:f>
              <c:numCache>
                <c:formatCode>0.0</c:formatCode>
                <c:ptCount val="9"/>
                <c:pt idx="0">
                  <c:v>8.9</c:v>
                </c:pt>
                <c:pt idx="1">
                  <c:v>1</c:v>
                </c:pt>
                <c:pt idx="2">
                  <c:v>3.4</c:v>
                </c:pt>
                <c:pt idx="3">
                  <c:v>7.3</c:v>
                </c:pt>
                <c:pt idx="4">
                  <c:v>63.1</c:v>
                </c:pt>
                <c:pt idx="5">
                  <c:v>9.5</c:v>
                </c:pt>
                <c:pt idx="6">
                  <c:v>2.9</c:v>
                </c:pt>
                <c:pt idx="7">
                  <c:v>2.7</c:v>
                </c:pt>
                <c:pt idx="8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48-4593-B9E9-0CE3B2FFA9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8658512828863696"/>
          <c:y val="0.24333478616336099"/>
          <c:w val="0.37416428615998576"/>
          <c:h val="0.75423866721361499"/>
        </c:manualLayout>
      </c:layout>
      <c:overlay val="0"/>
      <c:txPr>
        <a:bodyPr/>
        <a:lstStyle/>
        <a:p>
          <a:pPr>
            <a:defRPr sz="1100"/>
          </a:pPr>
          <a:endParaRPr lang="ru-RU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1.8749999999999999E-2"/>
                  <c:y val="-5.79060039370079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41B0-4C5A-A345-48F85433204B}"/>
                </c:ext>
              </c:extLst>
            </c:dLbl>
            <c:dLbl>
              <c:idx val="1"/>
              <c:layout>
                <c:manualLayout>
                  <c:x val="2.9166666666666667E-2"/>
                  <c:y val="-1.56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41B0-4C5A-A345-48F85433204B}"/>
                </c:ext>
              </c:extLst>
            </c:dLbl>
            <c:dLbl>
              <c:idx val="2"/>
              <c:layout>
                <c:manualLayout>
                  <c:x val="2.7083333333333286E-2"/>
                  <c:y val="-2.18750000000000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41B0-4C5A-A345-48F85433204B}"/>
                </c:ext>
              </c:extLst>
            </c:dLbl>
            <c:dLbl>
              <c:idx val="3"/>
              <c:layout>
                <c:manualLayout>
                  <c:x val="2.5000000000000001E-2"/>
                  <c:y val="-6.25000000000000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1B0-4C5A-A345-48F85433204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latin typeface="+mn-lt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Лист1!$B$2:$B$4</c:f>
              <c:numCache>
                <c:formatCode>0.0</c:formatCode>
                <c:ptCount val="3"/>
                <c:pt idx="0">
                  <c:v>14.3</c:v>
                </c:pt>
                <c:pt idx="1">
                  <c:v>14.3</c:v>
                </c:pt>
                <c:pt idx="2">
                  <c:v>14.3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1B0-4C5A-A345-48F8543320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5493504"/>
        <c:axId val="155495040"/>
        <c:axId val="0"/>
      </c:bar3DChart>
      <c:catAx>
        <c:axId val="1554935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55495040"/>
        <c:crosses val="autoZero"/>
        <c:auto val="1"/>
        <c:lblAlgn val="ctr"/>
        <c:lblOffset val="100"/>
        <c:noMultiLvlLbl val="0"/>
      </c:catAx>
      <c:valAx>
        <c:axId val="155495040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one"/>
        <c:crossAx val="1554935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35F00C-AE9B-4BEC-AEC2-6F588EDDA736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EF4EB45-6DAB-4409-AC24-28E09910AFB2}">
      <dgm:prSet phldrT="[Текст]" custT="1"/>
      <dgm:spPr/>
      <dgm:t>
        <a:bodyPr/>
        <a:lstStyle/>
        <a:p>
          <a:pPr algn="ctr"/>
          <a:r>
            <a:rPr lang="ru-RU" sz="1600" b="1" dirty="0" smtClean="0"/>
            <a:t>Послание Президента Российской Федерации Федеральному Собранию</a:t>
          </a:r>
          <a:endParaRPr lang="ru-RU" sz="1600" dirty="0"/>
        </a:p>
      </dgm:t>
    </dgm:pt>
    <dgm:pt modelId="{BC9E0875-A1DB-4531-9860-7667FA2A2077}" type="parTrans" cxnId="{42D227C1-CFE7-41D7-8A58-51A664F40126}">
      <dgm:prSet/>
      <dgm:spPr/>
      <dgm:t>
        <a:bodyPr/>
        <a:lstStyle/>
        <a:p>
          <a:pPr algn="ctr"/>
          <a:endParaRPr lang="ru-RU" sz="1600"/>
        </a:p>
      </dgm:t>
    </dgm:pt>
    <dgm:pt modelId="{5380F333-FB1D-48C2-8F5D-51C12BB1537F}" type="sibTrans" cxnId="{42D227C1-CFE7-41D7-8A58-51A664F40126}">
      <dgm:prSet/>
      <dgm:spPr/>
      <dgm:t>
        <a:bodyPr/>
        <a:lstStyle/>
        <a:p>
          <a:pPr algn="ctr"/>
          <a:endParaRPr lang="ru-RU" sz="1600"/>
        </a:p>
      </dgm:t>
    </dgm:pt>
    <dgm:pt modelId="{1DF36CFC-D47C-4B6D-9527-A971CA550BE1}">
      <dgm:prSet phldrT="[Текст]" custT="1"/>
      <dgm:spPr/>
      <dgm:t>
        <a:bodyPr/>
        <a:lstStyle/>
        <a:p>
          <a:pPr algn="ctr"/>
          <a:r>
            <a:rPr lang="ru-RU" sz="1600" b="1" dirty="0" smtClean="0">
              <a:latin typeface="+mj-lt"/>
            </a:rPr>
            <a:t>Прогноз социально-экономического развития </a:t>
          </a:r>
          <a:r>
            <a:rPr lang="ru-RU" sz="1600" b="1" dirty="0" err="1" smtClean="0">
              <a:latin typeface="+mj-lt"/>
            </a:rPr>
            <a:t>Балахнинского</a:t>
          </a:r>
          <a:r>
            <a:rPr lang="ru-RU" sz="1600" b="1" dirty="0" smtClean="0">
              <a:latin typeface="+mj-lt"/>
            </a:rPr>
            <a:t> муниципального округа на среднесрочный период (на 2021 год и на плановый период 2022 и 2023 годов)</a:t>
          </a:r>
          <a:endParaRPr lang="ru-RU" sz="1600" dirty="0">
            <a:latin typeface="+mj-lt"/>
          </a:endParaRPr>
        </a:p>
      </dgm:t>
    </dgm:pt>
    <dgm:pt modelId="{66AA2A8F-0AB5-4979-8F81-223EA03DEE4A}" type="parTrans" cxnId="{4B73B5C4-6B8C-4199-8401-6376FA4974A8}">
      <dgm:prSet/>
      <dgm:spPr/>
      <dgm:t>
        <a:bodyPr/>
        <a:lstStyle/>
        <a:p>
          <a:pPr algn="ctr"/>
          <a:endParaRPr lang="ru-RU" sz="1600"/>
        </a:p>
      </dgm:t>
    </dgm:pt>
    <dgm:pt modelId="{422689FC-DFDC-4523-B528-05DEBCD78832}" type="sibTrans" cxnId="{4B73B5C4-6B8C-4199-8401-6376FA4974A8}">
      <dgm:prSet/>
      <dgm:spPr/>
      <dgm:t>
        <a:bodyPr/>
        <a:lstStyle/>
        <a:p>
          <a:pPr algn="ctr"/>
          <a:endParaRPr lang="ru-RU" sz="1600"/>
        </a:p>
      </dgm:t>
    </dgm:pt>
    <dgm:pt modelId="{9EF265F6-7C05-4AE0-9860-EE4440200D19}">
      <dgm:prSet phldrT="[Текст]" custT="1"/>
      <dgm:spPr/>
      <dgm:t>
        <a:bodyPr/>
        <a:lstStyle/>
        <a:p>
          <a:pPr algn="ctr"/>
          <a:r>
            <a:rPr lang="ru-RU" sz="1600" b="1" dirty="0" smtClean="0"/>
            <a:t>Основные направления бюджетной  и налоговой политики в </a:t>
          </a:r>
          <a:r>
            <a:rPr lang="ru-RU" sz="1600" b="1" dirty="0" err="1" smtClean="0"/>
            <a:t>Балахнинском</a:t>
          </a:r>
          <a:r>
            <a:rPr lang="ru-RU" sz="1600" b="1" dirty="0" smtClean="0"/>
            <a:t> муниципальном округе на 2021 год и на плановый период 2022 и 2023 годов</a:t>
          </a:r>
          <a:endParaRPr lang="ru-RU" sz="1600" dirty="0"/>
        </a:p>
      </dgm:t>
    </dgm:pt>
    <dgm:pt modelId="{4C2B584B-D7DC-4465-8C75-D52EADDFB167}" type="parTrans" cxnId="{E252A5E3-CF94-4A3D-ACA5-D6E21853DA2F}">
      <dgm:prSet/>
      <dgm:spPr/>
      <dgm:t>
        <a:bodyPr/>
        <a:lstStyle/>
        <a:p>
          <a:pPr algn="ctr"/>
          <a:endParaRPr lang="ru-RU" sz="1600"/>
        </a:p>
      </dgm:t>
    </dgm:pt>
    <dgm:pt modelId="{587090C3-4186-4F9F-9FC1-5313F38D2F97}" type="sibTrans" cxnId="{E252A5E3-CF94-4A3D-ACA5-D6E21853DA2F}">
      <dgm:prSet/>
      <dgm:spPr/>
      <dgm:t>
        <a:bodyPr/>
        <a:lstStyle/>
        <a:p>
          <a:pPr algn="ctr"/>
          <a:endParaRPr lang="ru-RU" sz="1600"/>
        </a:p>
      </dgm:t>
    </dgm:pt>
    <dgm:pt modelId="{994389FA-117A-4AEC-A53D-5E4AB9547F80}">
      <dgm:prSet phldrT="[Текст]" custT="1"/>
      <dgm:spPr/>
      <dgm:t>
        <a:bodyPr/>
        <a:lstStyle/>
        <a:p>
          <a:pPr algn="ctr"/>
          <a:r>
            <a:rPr lang="ru-RU" sz="1600" b="1" dirty="0" smtClean="0"/>
            <a:t>Бюджетный прогноз </a:t>
          </a:r>
          <a:r>
            <a:rPr lang="ru-RU" sz="1600" b="1" dirty="0" err="1" smtClean="0"/>
            <a:t>Балахнинского</a:t>
          </a:r>
          <a:r>
            <a:rPr lang="ru-RU" sz="1600" b="1" dirty="0" smtClean="0"/>
            <a:t> муниципального округа на долгосрочный период (2021-2023 годы)</a:t>
          </a:r>
          <a:endParaRPr lang="ru-RU" sz="1600" dirty="0"/>
        </a:p>
      </dgm:t>
    </dgm:pt>
    <dgm:pt modelId="{370F8AD8-48DF-47A4-81A0-236602BA44FC}" type="parTrans" cxnId="{4EB6B395-2CD0-4B40-9318-2D524971D6DE}">
      <dgm:prSet/>
      <dgm:spPr/>
      <dgm:t>
        <a:bodyPr/>
        <a:lstStyle/>
        <a:p>
          <a:pPr algn="ctr"/>
          <a:endParaRPr lang="ru-RU" sz="1600"/>
        </a:p>
      </dgm:t>
    </dgm:pt>
    <dgm:pt modelId="{AD203177-2691-4087-BF8A-5FC2C58EC478}" type="sibTrans" cxnId="{4EB6B395-2CD0-4B40-9318-2D524971D6DE}">
      <dgm:prSet/>
      <dgm:spPr/>
      <dgm:t>
        <a:bodyPr/>
        <a:lstStyle/>
        <a:p>
          <a:pPr algn="ctr"/>
          <a:endParaRPr lang="ru-RU" sz="1600"/>
        </a:p>
      </dgm:t>
    </dgm:pt>
    <dgm:pt modelId="{59FB5FC1-BCA9-43DE-9EE8-FAB45BAB0D20}">
      <dgm:prSet phldrT="[Текст]" custT="1"/>
      <dgm:spPr/>
      <dgm:t>
        <a:bodyPr/>
        <a:lstStyle/>
        <a:p>
          <a:pPr algn="ctr"/>
          <a:r>
            <a:rPr lang="ru-RU" sz="1600" b="1" dirty="0" smtClean="0"/>
            <a:t>Муниципальные программы </a:t>
          </a:r>
          <a:r>
            <a:rPr lang="ru-RU" sz="1600" b="1" dirty="0" err="1" smtClean="0"/>
            <a:t>Балахнинского</a:t>
          </a:r>
          <a:r>
            <a:rPr lang="ru-RU" sz="1600" b="1" dirty="0" smtClean="0"/>
            <a:t> муниципального округа (19 программ)</a:t>
          </a:r>
          <a:endParaRPr lang="ru-RU" sz="1600" dirty="0"/>
        </a:p>
      </dgm:t>
    </dgm:pt>
    <dgm:pt modelId="{DAF0E9B5-EC36-4680-87C8-7BEDC9A59DE2}" type="parTrans" cxnId="{F3FCBF57-219D-4B19-AD3E-2B4213744919}">
      <dgm:prSet/>
      <dgm:spPr/>
      <dgm:t>
        <a:bodyPr/>
        <a:lstStyle/>
        <a:p>
          <a:pPr algn="ctr"/>
          <a:endParaRPr lang="ru-RU" sz="1600"/>
        </a:p>
      </dgm:t>
    </dgm:pt>
    <dgm:pt modelId="{AE3C7BAE-3B93-47DA-A2D9-6D94AD8A7164}" type="sibTrans" cxnId="{F3FCBF57-219D-4B19-AD3E-2B4213744919}">
      <dgm:prSet/>
      <dgm:spPr/>
      <dgm:t>
        <a:bodyPr/>
        <a:lstStyle/>
        <a:p>
          <a:pPr algn="ctr"/>
          <a:endParaRPr lang="ru-RU" sz="1600"/>
        </a:p>
      </dgm:t>
    </dgm:pt>
    <dgm:pt modelId="{850A96CD-A047-4516-AC96-EA614B202BCF}" type="pres">
      <dgm:prSet presAssocID="{BB35F00C-AE9B-4BEC-AEC2-6F588EDDA73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8F6BC3E-7A69-4C92-B7AA-A7B860272F79}" type="pres">
      <dgm:prSet presAssocID="{5EF4EB45-6DAB-4409-AC24-28E09910AFB2}" presName="parentText" presStyleLbl="node1" presStyleIdx="0" presStyleCnt="5" custScaleY="3886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C07A05-8DBB-4F05-A8AF-400EB9B71F57}" type="pres">
      <dgm:prSet presAssocID="{5380F333-FB1D-48C2-8F5D-51C12BB1537F}" presName="spacer" presStyleCnt="0"/>
      <dgm:spPr/>
    </dgm:pt>
    <dgm:pt modelId="{3FFBE755-2E0A-4F50-A1AD-C930EC2B22B3}" type="pres">
      <dgm:prSet presAssocID="{1DF36CFC-D47C-4B6D-9527-A971CA550BE1}" presName="parentText" presStyleLbl="node1" presStyleIdx="1" presStyleCnt="5" custScaleY="5895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14FF30-7E14-4EAA-90A8-74D4255BAF5E}" type="pres">
      <dgm:prSet presAssocID="{422689FC-DFDC-4523-B528-05DEBCD78832}" presName="spacer" presStyleCnt="0"/>
      <dgm:spPr/>
    </dgm:pt>
    <dgm:pt modelId="{7B7A7B18-0097-4653-84CA-9BBD913D0F1C}" type="pres">
      <dgm:prSet presAssocID="{9EF265F6-7C05-4AE0-9860-EE4440200D19}" presName="parentText" presStyleLbl="node1" presStyleIdx="2" presStyleCnt="5" custScaleY="6585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F7F924-C3E6-49DE-A202-E9B588B6E986}" type="pres">
      <dgm:prSet presAssocID="{587090C3-4186-4F9F-9FC1-5313F38D2F97}" presName="spacer" presStyleCnt="0"/>
      <dgm:spPr/>
    </dgm:pt>
    <dgm:pt modelId="{7FABC87E-386F-4D8E-8183-47A0437FE9BD}" type="pres">
      <dgm:prSet presAssocID="{59FB5FC1-BCA9-43DE-9EE8-FAB45BAB0D20}" presName="parentText" presStyleLbl="node1" presStyleIdx="3" presStyleCnt="5" custScaleY="4453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78BB90-D0B9-4B4D-A735-724CF7F3FB70}" type="pres">
      <dgm:prSet presAssocID="{AE3C7BAE-3B93-47DA-A2D9-6D94AD8A7164}" presName="spacer" presStyleCnt="0"/>
      <dgm:spPr/>
    </dgm:pt>
    <dgm:pt modelId="{B933573D-1CA9-4A69-8827-F1CC7A50BFD4}" type="pres">
      <dgm:prSet presAssocID="{994389FA-117A-4AEC-A53D-5E4AB9547F80}" presName="parentText" presStyleLbl="node1" presStyleIdx="4" presStyleCnt="5" custScaleY="4417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252A5E3-CF94-4A3D-ACA5-D6E21853DA2F}" srcId="{BB35F00C-AE9B-4BEC-AEC2-6F588EDDA736}" destId="{9EF265F6-7C05-4AE0-9860-EE4440200D19}" srcOrd="2" destOrd="0" parTransId="{4C2B584B-D7DC-4465-8C75-D52EADDFB167}" sibTransId="{587090C3-4186-4F9F-9FC1-5313F38D2F97}"/>
    <dgm:cxn modelId="{F3FCBF57-219D-4B19-AD3E-2B4213744919}" srcId="{BB35F00C-AE9B-4BEC-AEC2-6F588EDDA736}" destId="{59FB5FC1-BCA9-43DE-9EE8-FAB45BAB0D20}" srcOrd="3" destOrd="0" parTransId="{DAF0E9B5-EC36-4680-87C8-7BEDC9A59DE2}" sibTransId="{AE3C7BAE-3B93-47DA-A2D9-6D94AD8A7164}"/>
    <dgm:cxn modelId="{35989F18-AD1A-4DCA-BDF3-8552BCBC6BF6}" type="presOf" srcId="{59FB5FC1-BCA9-43DE-9EE8-FAB45BAB0D20}" destId="{7FABC87E-386F-4D8E-8183-47A0437FE9BD}" srcOrd="0" destOrd="0" presId="urn:microsoft.com/office/officeart/2005/8/layout/vList2"/>
    <dgm:cxn modelId="{48A59716-6F8F-4E43-B255-A367421DD53E}" type="presOf" srcId="{5EF4EB45-6DAB-4409-AC24-28E09910AFB2}" destId="{98F6BC3E-7A69-4C92-B7AA-A7B860272F79}" srcOrd="0" destOrd="0" presId="urn:microsoft.com/office/officeart/2005/8/layout/vList2"/>
    <dgm:cxn modelId="{4EB6B395-2CD0-4B40-9318-2D524971D6DE}" srcId="{BB35F00C-AE9B-4BEC-AEC2-6F588EDDA736}" destId="{994389FA-117A-4AEC-A53D-5E4AB9547F80}" srcOrd="4" destOrd="0" parTransId="{370F8AD8-48DF-47A4-81A0-236602BA44FC}" sibTransId="{AD203177-2691-4087-BF8A-5FC2C58EC478}"/>
    <dgm:cxn modelId="{8D04439F-DB21-4208-A0AB-6A7331CC5015}" type="presOf" srcId="{9EF265F6-7C05-4AE0-9860-EE4440200D19}" destId="{7B7A7B18-0097-4653-84CA-9BBD913D0F1C}" srcOrd="0" destOrd="0" presId="urn:microsoft.com/office/officeart/2005/8/layout/vList2"/>
    <dgm:cxn modelId="{A67F4EC0-0ADF-4E12-B214-EE3BAA572A06}" type="presOf" srcId="{BB35F00C-AE9B-4BEC-AEC2-6F588EDDA736}" destId="{850A96CD-A047-4516-AC96-EA614B202BCF}" srcOrd="0" destOrd="0" presId="urn:microsoft.com/office/officeart/2005/8/layout/vList2"/>
    <dgm:cxn modelId="{4B73B5C4-6B8C-4199-8401-6376FA4974A8}" srcId="{BB35F00C-AE9B-4BEC-AEC2-6F588EDDA736}" destId="{1DF36CFC-D47C-4B6D-9527-A971CA550BE1}" srcOrd="1" destOrd="0" parTransId="{66AA2A8F-0AB5-4979-8F81-223EA03DEE4A}" sibTransId="{422689FC-DFDC-4523-B528-05DEBCD78832}"/>
    <dgm:cxn modelId="{A7A07E7E-3E6E-46E7-B3B8-52E3FB685801}" type="presOf" srcId="{1DF36CFC-D47C-4B6D-9527-A971CA550BE1}" destId="{3FFBE755-2E0A-4F50-A1AD-C930EC2B22B3}" srcOrd="0" destOrd="0" presId="urn:microsoft.com/office/officeart/2005/8/layout/vList2"/>
    <dgm:cxn modelId="{42D227C1-CFE7-41D7-8A58-51A664F40126}" srcId="{BB35F00C-AE9B-4BEC-AEC2-6F588EDDA736}" destId="{5EF4EB45-6DAB-4409-AC24-28E09910AFB2}" srcOrd="0" destOrd="0" parTransId="{BC9E0875-A1DB-4531-9860-7667FA2A2077}" sibTransId="{5380F333-FB1D-48C2-8F5D-51C12BB1537F}"/>
    <dgm:cxn modelId="{909E1D91-262B-4CED-8081-A87890797360}" type="presOf" srcId="{994389FA-117A-4AEC-A53D-5E4AB9547F80}" destId="{B933573D-1CA9-4A69-8827-F1CC7A50BFD4}" srcOrd="0" destOrd="0" presId="urn:microsoft.com/office/officeart/2005/8/layout/vList2"/>
    <dgm:cxn modelId="{154DC012-E4AA-408A-A51E-07C16A817B54}" type="presParOf" srcId="{850A96CD-A047-4516-AC96-EA614B202BCF}" destId="{98F6BC3E-7A69-4C92-B7AA-A7B860272F79}" srcOrd="0" destOrd="0" presId="urn:microsoft.com/office/officeart/2005/8/layout/vList2"/>
    <dgm:cxn modelId="{9E3E4F94-AC88-4DDE-A5BC-5D6D1B088A6B}" type="presParOf" srcId="{850A96CD-A047-4516-AC96-EA614B202BCF}" destId="{E7C07A05-8DBB-4F05-A8AF-400EB9B71F57}" srcOrd="1" destOrd="0" presId="urn:microsoft.com/office/officeart/2005/8/layout/vList2"/>
    <dgm:cxn modelId="{1B93F166-B165-422C-9DFB-DD31AD575BAE}" type="presParOf" srcId="{850A96CD-A047-4516-AC96-EA614B202BCF}" destId="{3FFBE755-2E0A-4F50-A1AD-C930EC2B22B3}" srcOrd="2" destOrd="0" presId="urn:microsoft.com/office/officeart/2005/8/layout/vList2"/>
    <dgm:cxn modelId="{08A50F19-1D41-4FAD-9051-1ABC274354DC}" type="presParOf" srcId="{850A96CD-A047-4516-AC96-EA614B202BCF}" destId="{5814FF30-7E14-4EAA-90A8-74D4255BAF5E}" srcOrd="3" destOrd="0" presId="urn:microsoft.com/office/officeart/2005/8/layout/vList2"/>
    <dgm:cxn modelId="{5CAEDC00-3E8B-41E1-AD12-16FDBCEE1F54}" type="presParOf" srcId="{850A96CD-A047-4516-AC96-EA614B202BCF}" destId="{7B7A7B18-0097-4653-84CA-9BBD913D0F1C}" srcOrd="4" destOrd="0" presId="urn:microsoft.com/office/officeart/2005/8/layout/vList2"/>
    <dgm:cxn modelId="{483E822D-81B7-482E-A2E7-9856856DDC85}" type="presParOf" srcId="{850A96CD-A047-4516-AC96-EA614B202BCF}" destId="{6BF7F924-C3E6-49DE-A202-E9B588B6E986}" srcOrd="5" destOrd="0" presId="urn:microsoft.com/office/officeart/2005/8/layout/vList2"/>
    <dgm:cxn modelId="{98852130-A6D4-432C-BE90-97F194805FBA}" type="presParOf" srcId="{850A96CD-A047-4516-AC96-EA614B202BCF}" destId="{7FABC87E-386F-4D8E-8183-47A0437FE9BD}" srcOrd="6" destOrd="0" presId="urn:microsoft.com/office/officeart/2005/8/layout/vList2"/>
    <dgm:cxn modelId="{C6395D23-9343-467E-8674-D1FF9C45F475}" type="presParOf" srcId="{850A96CD-A047-4516-AC96-EA614B202BCF}" destId="{1978BB90-D0B9-4B4D-A735-724CF7F3FB70}" srcOrd="7" destOrd="0" presId="urn:microsoft.com/office/officeart/2005/8/layout/vList2"/>
    <dgm:cxn modelId="{F4A89429-1173-4889-9E9C-911A17776EAE}" type="presParOf" srcId="{850A96CD-A047-4516-AC96-EA614B202BCF}" destId="{B933573D-1CA9-4A69-8827-F1CC7A50BFD4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FB2B4E-080B-4CC8-8B3B-39ECCE942D2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51B600F-A9B8-487E-8F64-62E4935F9890}">
      <dgm:prSet phldrT="[Текст]" custT="1"/>
      <dgm:spPr/>
      <dgm:t>
        <a:bodyPr/>
        <a:lstStyle/>
        <a:p>
          <a:r>
            <a:rPr lang="ru-RU" sz="1200" b="1" dirty="0" smtClean="0">
              <a:solidFill>
                <a:schemeClr val="tx1"/>
              </a:solidFill>
            </a:rPr>
            <a:t>На 01.01.2021г.</a:t>
          </a:r>
        </a:p>
        <a:p>
          <a:r>
            <a:rPr lang="ru-RU" sz="1200" dirty="0" smtClean="0"/>
            <a:t>233,4</a:t>
          </a:r>
          <a:endParaRPr lang="ru-RU" sz="1200" dirty="0"/>
        </a:p>
      </dgm:t>
    </dgm:pt>
    <dgm:pt modelId="{D21CAD98-1A82-4EBE-A8AE-9FD51AB68D65}" type="parTrans" cxnId="{D63E8147-ECEB-4E0E-A5E6-6B71DF2AE43E}">
      <dgm:prSet/>
      <dgm:spPr/>
      <dgm:t>
        <a:bodyPr/>
        <a:lstStyle/>
        <a:p>
          <a:endParaRPr lang="ru-RU"/>
        </a:p>
      </dgm:t>
    </dgm:pt>
    <dgm:pt modelId="{3418CA09-02BF-4551-92FE-E1F54A77DC8F}" type="sibTrans" cxnId="{D63E8147-ECEB-4E0E-A5E6-6B71DF2AE43E}">
      <dgm:prSet/>
      <dgm:spPr/>
      <dgm:t>
        <a:bodyPr/>
        <a:lstStyle/>
        <a:p>
          <a:endParaRPr lang="ru-RU"/>
        </a:p>
      </dgm:t>
    </dgm:pt>
    <dgm:pt modelId="{D4D81FD6-6615-42F4-AA69-4223FEDE9025}">
      <dgm:prSet phldrT="[Текст]" custT="1"/>
      <dgm:spPr/>
      <dgm:t>
        <a:bodyPr/>
        <a:lstStyle/>
        <a:p>
          <a:r>
            <a:rPr lang="ru-RU" sz="1100" dirty="0" smtClean="0"/>
            <a:t>Долг по бюджетным кредитам:</a:t>
          </a:r>
        </a:p>
        <a:p>
          <a:r>
            <a:rPr lang="ru-RU" sz="1100" dirty="0" smtClean="0"/>
            <a:t>16,5</a:t>
          </a:r>
          <a:endParaRPr lang="ru-RU" sz="1100" dirty="0"/>
        </a:p>
      </dgm:t>
    </dgm:pt>
    <dgm:pt modelId="{8CCFABD8-6394-4A51-ABF5-59A7F45C1391}" type="parTrans" cxnId="{2026FA0D-1C71-42E3-802D-1B435B639C0E}">
      <dgm:prSet/>
      <dgm:spPr/>
      <dgm:t>
        <a:bodyPr/>
        <a:lstStyle/>
        <a:p>
          <a:endParaRPr lang="ru-RU"/>
        </a:p>
      </dgm:t>
    </dgm:pt>
    <dgm:pt modelId="{00E5D1A5-86AB-4838-8026-234EEE6DCFEF}" type="sibTrans" cxnId="{2026FA0D-1C71-42E3-802D-1B435B639C0E}">
      <dgm:prSet/>
      <dgm:spPr/>
      <dgm:t>
        <a:bodyPr/>
        <a:lstStyle/>
        <a:p>
          <a:endParaRPr lang="ru-RU"/>
        </a:p>
      </dgm:t>
    </dgm:pt>
    <dgm:pt modelId="{604725C7-6DC8-4339-980E-09CDCF87D75C}">
      <dgm:prSet phldrT="[Текст]" custT="1"/>
      <dgm:spPr/>
      <dgm:t>
        <a:bodyPr/>
        <a:lstStyle/>
        <a:p>
          <a:r>
            <a:rPr lang="ru-RU" sz="1100" dirty="0" smtClean="0"/>
            <a:t>Долг по кредитам кредитных организаций:</a:t>
          </a:r>
        </a:p>
        <a:p>
          <a:r>
            <a:rPr lang="ru-RU" sz="1100" dirty="0" smtClean="0"/>
            <a:t>216,9</a:t>
          </a:r>
          <a:endParaRPr lang="ru-RU" sz="1100" dirty="0"/>
        </a:p>
      </dgm:t>
    </dgm:pt>
    <dgm:pt modelId="{3E37891B-7E34-473F-B5EE-669928D9B5A6}" type="parTrans" cxnId="{EB503968-9EB3-4209-B03E-305632BDD68D}">
      <dgm:prSet/>
      <dgm:spPr/>
      <dgm:t>
        <a:bodyPr/>
        <a:lstStyle/>
        <a:p>
          <a:endParaRPr lang="ru-RU"/>
        </a:p>
      </dgm:t>
    </dgm:pt>
    <dgm:pt modelId="{63FB01F7-D6CB-43BC-AEEE-9A6C25D943C2}" type="sibTrans" cxnId="{EB503968-9EB3-4209-B03E-305632BDD68D}">
      <dgm:prSet/>
      <dgm:spPr/>
      <dgm:t>
        <a:bodyPr/>
        <a:lstStyle/>
        <a:p>
          <a:endParaRPr lang="ru-RU"/>
        </a:p>
      </dgm:t>
    </dgm:pt>
    <dgm:pt modelId="{8A9D7CB1-B6B2-42BF-B043-ADF1C5BEE41A}" type="pres">
      <dgm:prSet presAssocID="{BAFB2B4E-080B-4CC8-8B3B-39ECCE942D2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DC3E8D1-C231-4A4D-917C-38B43682E58B}" type="pres">
      <dgm:prSet presAssocID="{B51B600F-A9B8-487E-8F64-62E4935F9890}" presName="hierRoot1" presStyleCnt="0"/>
      <dgm:spPr/>
    </dgm:pt>
    <dgm:pt modelId="{296F9EAE-A02C-4A9A-930F-1CACA7AD5C6D}" type="pres">
      <dgm:prSet presAssocID="{B51B600F-A9B8-487E-8F64-62E4935F9890}" presName="composite" presStyleCnt="0"/>
      <dgm:spPr/>
    </dgm:pt>
    <dgm:pt modelId="{65F8D749-9F3F-4F42-8516-FD61BA029C40}" type="pres">
      <dgm:prSet presAssocID="{B51B600F-A9B8-487E-8F64-62E4935F9890}" presName="background" presStyleLbl="node0" presStyleIdx="0" presStyleCnt="1"/>
      <dgm:spPr/>
    </dgm:pt>
    <dgm:pt modelId="{9C7753FC-881D-4807-9196-A6AA45F75C92}" type="pres">
      <dgm:prSet presAssocID="{B51B600F-A9B8-487E-8F64-62E4935F9890}" presName="text" presStyleLbl="fgAcc0" presStyleIdx="0" presStyleCnt="1" custLinFactNeighborX="695" custLinFactNeighborY="-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E3CA534-0259-4EC2-A248-3989B9EE3587}" type="pres">
      <dgm:prSet presAssocID="{B51B600F-A9B8-487E-8F64-62E4935F9890}" presName="hierChild2" presStyleCnt="0"/>
      <dgm:spPr/>
    </dgm:pt>
    <dgm:pt modelId="{4A6C4A14-392A-4F36-B41B-819B0DB4EB78}" type="pres">
      <dgm:prSet presAssocID="{8CCFABD8-6394-4A51-ABF5-59A7F45C1391}" presName="Name10" presStyleLbl="parChTrans1D2" presStyleIdx="0" presStyleCnt="2"/>
      <dgm:spPr/>
      <dgm:t>
        <a:bodyPr/>
        <a:lstStyle/>
        <a:p>
          <a:endParaRPr lang="ru-RU"/>
        </a:p>
      </dgm:t>
    </dgm:pt>
    <dgm:pt modelId="{F207F0AE-1968-4E0A-9C1A-68732305D5BA}" type="pres">
      <dgm:prSet presAssocID="{D4D81FD6-6615-42F4-AA69-4223FEDE9025}" presName="hierRoot2" presStyleCnt="0"/>
      <dgm:spPr/>
    </dgm:pt>
    <dgm:pt modelId="{1F6E1A69-1B12-49C8-BA59-8C688C4D8D92}" type="pres">
      <dgm:prSet presAssocID="{D4D81FD6-6615-42F4-AA69-4223FEDE9025}" presName="composite2" presStyleCnt="0"/>
      <dgm:spPr/>
    </dgm:pt>
    <dgm:pt modelId="{81EA338B-156B-4039-ACCA-D65E54F5F9CD}" type="pres">
      <dgm:prSet presAssocID="{D4D81FD6-6615-42F4-AA69-4223FEDE9025}" presName="background2" presStyleLbl="node2" presStyleIdx="0" presStyleCnt="2"/>
      <dgm:spPr/>
    </dgm:pt>
    <dgm:pt modelId="{AB7CBD09-0D67-4C22-83F5-ADF67AD72C14}" type="pres">
      <dgm:prSet presAssocID="{D4D81FD6-6615-42F4-AA69-4223FEDE9025}" presName="text2" presStyleLbl="fgAcc2" presStyleIdx="0" presStyleCnt="2" custScaleX="11666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7523248-4841-4BFD-8136-443ED057A844}" type="pres">
      <dgm:prSet presAssocID="{D4D81FD6-6615-42F4-AA69-4223FEDE9025}" presName="hierChild3" presStyleCnt="0"/>
      <dgm:spPr/>
    </dgm:pt>
    <dgm:pt modelId="{BF3F7BB0-58D3-4009-B70C-3C4739A5EA26}" type="pres">
      <dgm:prSet presAssocID="{3E37891B-7E34-473F-B5EE-669928D9B5A6}" presName="Name10" presStyleLbl="parChTrans1D2" presStyleIdx="1" presStyleCnt="2"/>
      <dgm:spPr/>
      <dgm:t>
        <a:bodyPr/>
        <a:lstStyle/>
        <a:p>
          <a:endParaRPr lang="ru-RU"/>
        </a:p>
      </dgm:t>
    </dgm:pt>
    <dgm:pt modelId="{EDEE11D8-AC70-4573-8A98-CBAB055E1BDD}" type="pres">
      <dgm:prSet presAssocID="{604725C7-6DC8-4339-980E-09CDCF87D75C}" presName="hierRoot2" presStyleCnt="0"/>
      <dgm:spPr/>
    </dgm:pt>
    <dgm:pt modelId="{C07D777F-624F-4A81-9256-383B023D50B7}" type="pres">
      <dgm:prSet presAssocID="{604725C7-6DC8-4339-980E-09CDCF87D75C}" presName="composite2" presStyleCnt="0"/>
      <dgm:spPr/>
    </dgm:pt>
    <dgm:pt modelId="{C02414B1-E6D4-46AF-AA94-CDAE12E1F896}" type="pres">
      <dgm:prSet presAssocID="{604725C7-6DC8-4339-980E-09CDCF87D75C}" presName="background2" presStyleLbl="node2" presStyleIdx="1" presStyleCnt="2"/>
      <dgm:spPr/>
    </dgm:pt>
    <dgm:pt modelId="{4B0FB33F-377F-474F-9F27-D7626347C3A9}" type="pres">
      <dgm:prSet presAssocID="{604725C7-6DC8-4339-980E-09CDCF87D75C}" presName="text2" presStyleLbl="fgAcc2" presStyleIdx="1" presStyleCnt="2" custScaleX="11117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A798616-8401-4E01-9EE1-5CFE0FE7AD32}" type="pres">
      <dgm:prSet presAssocID="{604725C7-6DC8-4339-980E-09CDCF87D75C}" presName="hierChild3" presStyleCnt="0"/>
      <dgm:spPr/>
    </dgm:pt>
  </dgm:ptLst>
  <dgm:cxnLst>
    <dgm:cxn modelId="{C9087E6F-5E24-467C-A377-3F70D0FC3149}" type="presOf" srcId="{BAFB2B4E-080B-4CC8-8B3B-39ECCE942D22}" destId="{8A9D7CB1-B6B2-42BF-B043-ADF1C5BEE41A}" srcOrd="0" destOrd="0" presId="urn:microsoft.com/office/officeart/2005/8/layout/hierarchy1"/>
    <dgm:cxn modelId="{A83252C4-97C4-404C-96A8-ABFE3F610C1C}" type="presOf" srcId="{B51B600F-A9B8-487E-8F64-62E4935F9890}" destId="{9C7753FC-881D-4807-9196-A6AA45F75C92}" srcOrd="0" destOrd="0" presId="urn:microsoft.com/office/officeart/2005/8/layout/hierarchy1"/>
    <dgm:cxn modelId="{CA70F779-983B-4615-BAF0-0B23A8C5149E}" type="presOf" srcId="{3E37891B-7E34-473F-B5EE-669928D9B5A6}" destId="{BF3F7BB0-58D3-4009-B70C-3C4739A5EA26}" srcOrd="0" destOrd="0" presId="urn:microsoft.com/office/officeart/2005/8/layout/hierarchy1"/>
    <dgm:cxn modelId="{2026FA0D-1C71-42E3-802D-1B435B639C0E}" srcId="{B51B600F-A9B8-487E-8F64-62E4935F9890}" destId="{D4D81FD6-6615-42F4-AA69-4223FEDE9025}" srcOrd="0" destOrd="0" parTransId="{8CCFABD8-6394-4A51-ABF5-59A7F45C1391}" sibTransId="{00E5D1A5-86AB-4838-8026-234EEE6DCFEF}"/>
    <dgm:cxn modelId="{EB503968-9EB3-4209-B03E-305632BDD68D}" srcId="{B51B600F-A9B8-487E-8F64-62E4935F9890}" destId="{604725C7-6DC8-4339-980E-09CDCF87D75C}" srcOrd="1" destOrd="0" parTransId="{3E37891B-7E34-473F-B5EE-669928D9B5A6}" sibTransId="{63FB01F7-D6CB-43BC-AEEE-9A6C25D943C2}"/>
    <dgm:cxn modelId="{D63E8147-ECEB-4E0E-A5E6-6B71DF2AE43E}" srcId="{BAFB2B4E-080B-4CC8-8B3B-39ECCE942D22}" destId="{B51B600F-A9B8-487E-8F64-62E4935F9890}" srcOrd="0" destOrd="0" parTransId="{D21CAD98-1A82-4EBE-A8AE-9FD51AB68D65}" sibTransId="{3418CA09-02BF-4551-92FE-E1F54A77DC8F}"/>
    <dgm:cxn modelId="{A380A5D3-712A-40B4-8F82-DA855FFEBCE0}" type="presOf" srcId="{8CCFABD8-6394-4A51-ABF5-59A7F45C1391}" destId="{4A6C4A14-392A-4F36-B41B-819B0DB4EB78}" srcOrd="0" destOrd="0" presId="urn:microsoft.com/office/officeart/2005/8/layout/hierarchy1"/>
    <dgm:cxn modelId="{35819B56-5076-4EC0-9B21-D90A1E694F70}" type="presOf" srcId="{604725C7-6DC8-4339-980E-09CDCF87D75C}" destId="{4B0FB33F-377F-474F-9F27-D7626347C3A9}" srcOrd="0" destOrd="0" presId="urn:microsoft.com/office/officeart/2005/8/layout/hierarchy1"/>
    <dgm:cxn modelId="{000C39C0-7048-48B9-BAB0-573074229E07}" type="presOf" srcId="{D4D81FD6-6615-42F4-AA69-4223FEDE9025}" destId="{AB7CBD09-0D67-4C22-83F5-ADF67AD72C14}" srcOrd="0" destOrd="0" presId="urn:microsoft.com/office/officeart/2005/8/layout/hierarchy1"/>
    <dgm:cxn modelId="{ACB75F3F-3993-46D6-9531-2C3001F437BE}" type="presParOf" srcId="{8A9D7CB1-B6B2-42BF-B043-ADF1C5BEE41A}" destId="{4DC3E8D1-C231-4A4D-917C-38B43682E58B}" srcOrd="0" destOrd="0" presId="urn:microsoft.com/office/officeart/2005/8/layout/hierarchy1"/>
    <dgm:cxn modelId="{157BF90F-3AA4-4B89-92FA-118419657FFC}" type="presParOf" srcId="{4DC3E8D1-C231-4A4D-917C-38B43682E58B}" destId="{296F9EAE-A02C-4A9A-930F-1CACA7AD5C6D}" srcOrd="0" destOrd="0" presId="urn:microsoft.com/office/officeart/2005/8/layout/hierarchy1"/>
    <dgm:cxn modelId="{D58D50C1-3E33-4FC6-A013-6B3AAA2A4E1A}" type="presParOf" srcId="{296F9EAE-A02C-4A9A-930F-1CACA7AD5C6D}" destId="{65F8D749-9F3F-4F42-8516-FD61BA029C40}" srcOrd="0" destOrd="0" presId="urn:microsoft.com/office/officeart/2005/8/layout/hierarchy1"/>
    <dgm:cxn modelId="{F4EFC3A3-E8CE-4857-B71C-74998A17FF44}" type="presParOf" srcId="{296F9EAE-A02C-4A9A-930F-1CACA7AD5C6D}" destId="{9C7753FC-881D-4807-9196-A6AA45F75C92}" srcOrd="1" destOrd="0" presId="urn:microsoft.com/office/officeart/2005/8/layout/hierarchy1"/>
    <dgm:cxn modelId="{E35FF738-4599-4576-BF0B-5BCBEF701405}" type="presParOf" srcId="{4DC3E8D1-C231-4A4D-917C-38B43682E58B}" destId="{1E3CA534-0259-4EC2-A248-3989B9EE3587}" srcOrd="1" destOrd="0" presId="urn:microsoft.com/office/officeart/2005/8/layout/hierarchy1"/>
    <dgm:cxn modelId="{4CE6F42C-D2BE-41EB-95B1-13069EE919BA}" type="presParOf" srcId="{1E3CA534-0259-4EC2-A248-3989B9EE3587}" destId="{4A6C4A14-392A-4F36-B41B-819B0DB4EB78}" srcOrd="0" destOrd="0" presId="urn:microsoft.com/office/officeart/2005/8/layout/hierarchy1"/>
    <dgm:cxn modelId="{9A2AC0C5-DDC1-4039-8883-3E818EE7CAC1}" type="presParOf" srcId="{1E3CA534-0259-4EC2-A248-3989B9EE3587}" destId="{F207F0AE-1968-4E0A-9C1A-68732305D5BA}" srcOrd="1" destOrd="0" presId="urn:microsoft.com/office/officeart/2005/8/layout/hierarchy1"/>
    <dgm:cxn modelId="{B80A85D1-3569-4927-A6A0-126BBD94437C}" type="presParOf" srcId="{F207F0AE-1968-4E0A-9C1A-68732305D5BA}" destId="{1F6E1A69-1B12-49C8-BA59-8C688C4D8D92}" srcOrd="0" destOrd="0" presId="urn:microsoft.com/office/officeart/2005/8/layout/hierarchy1"/>
    <dgm:cxn modelId="{17C1059C-8142-41A0-ADDC-B27112DA7D39}" type="presParOf" srcId="{1F6E1A69-1B12-49C8-BA59-8C688C4D8D92}" destId="{81EA338B-156B-4039-ACCA-D65E54F5F9CD}" srcOrd="0" destOrd="0" presId="urn:microsoft.com/office/officeart/2005/8/layout/hierarchy1"/>
    <dgm:cxn modelId="{189C7B0C-7A2C-44FD-878D-97D1316B5522}" type="presParOf" srcId="{1F6E1A69-1B12-49C8-BA59-8C688C4D8D92}" destId="{AB7CBD09-0D67-4C22-83F5-ADF67AD72C14}" srcOrd="1" destOrd="0" presId="urn:microsoft.com/office/officeart/2005/8/layout/hierarchy1"/>
    <dgm:cxn modelId="{37006A32-F358-4135-B7C7-072FDD551DE8}" type="presParOf" srcId="{F207F0AE-1968-4E0A-9C1A-68732305D5BA}" destId="{97523248-4841-4BFD-8136-443ED057A844}" srcOrd="1" destOrd="0" presId="urn:microsoft.com/office/officeart/2005/8/layout/hierarchy1"/>
    <dgm:cxn modelId="{079DC6DE-C9BC-44D9-B2EE-14ECE6AA168C}" type="presParOf" srcId="{1E3CA534-0259-4EC2-A248-3989B9EE3587}" destId="{BF3F7BB0-58D3-4009-B70C-3C4739A5EA26}" srcOrd="2" destOrd="0" presId="urn:microsoft.com/office/officeart/2005/8/layout/hierarchy1"/>
    <dgm:cxn modelId="{EFC793E7-7C59-4B0A-8E9A-C09C98C9C131}" type="presParOf" srcId="{1E3CA534-0259-4EC2-A248-3989B9EE3587}" destId="{EDEE11D8-AC70-4573-8A98-CBAB055E1BDD}" srcOrd="3" destOrd="0" presId="urn:microsoft.com/office/officeart/2005/8/layout/hierarchy1"/>
    <dgm:cxn modelId="{95346C49-C393-4B8D-B4DC-59996353C6D5}" type="presParOf" srcId="{EDEE11D8-AC70-4573-8A98-CBAB055E1BDD}" destId="{C07D777F-624F-4A81-9256-383B023D50B7}" srcOrd="0" destOrd="0" presId="urn:microsoft.com/office/officeart/2005/8/layout/hierarchy1"/>
    <dgm:cxn modelId="{558C009D-F989-4CAB-946E-4A51FF383C95}" type="presParOf" srcId="{C07D777F-624F-4A81-9256-383B023D50B7}" destId="{C02414B1-E6D4-46AF-AA94-CDAE12E1F896}" srcOrd="0" destOrd="0" presId="urn:microsoft.com/office/officeart/2005/8/layout/hierarchy1"/>
    <dgm:cxn modelId="{F750CD93-13EF-442F-936E-C22F5E55B13D}" type="presParOf" srcId="{C07D777F-624F-4A81-9256-383B023D50B7}" destId="{4B0FB33F-377F-474F-9F27-D7626347C3A9}" srcOrd="1" destOrd="0" presId="urn:microsoft.com/office/officeart/2005/8/layout/hierarchy1"/>
    <dgm:cxn modelId="{E4577252-DBD4-4A02-809A-AF73E4C25452}" type="presParOf" srcId="{EDEE11D8-AC70-4573-8A98-CBAB055E1BDD}" destId="{4A798616-8401-4E01-9EE1-5CFE0FE7AD3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AFB2B4E-080B-4CC8-8B3B-39ECCE942D2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51B600F-A9B8-487E-8F64-62E4935F9890}">
      <dgm:prSet phldrT="[Текст]" custT="1"/>
      <dgm:spPr/>
      <dgm:t>
        <a:bodyPr/>
        <a:lstStyle/>
        <a:p>
          <a:r>
            <a:rPr lang="ru-RU" sz="1200" b="1" dirty="0" smtClean="0"/>
            <a:t>На </a:t>
          </a:r>
          <a:r>
            <a:rPr lang="ru-RU" sz="1200" b="1" dirty="0" smtClean="0">
              <a:solidFill>
                <a:schemeClr val="tx1"/>
              </a:solidFill>
            </a:rPr>
            <a:t>01.01.2021г.</a:t>
          </a:r>
        </a:p>
        <a:p>
          <a:r>
            <a:rPr lang="ru-RU" sz="1200" dirty="0" smtClean="0"/>
            <a:t>223,9</a:t>
          </a:r>
          <a:endParaRPr lang="ru-RU" sz="1200" dirty="0"/>
        </a:p>
      </dgm:t>
    </dgm:pt>
    <dgm:pt modelId="{D21CAD98-1A82-4EBE-A8AE-9FD51AB68D65}" type="parTrans" cxnId="{D63E8147-ECEB-4E0E-A5E6-6B71DF2AE43E}">
      <dgm:prSet/>
      <dgm:spPr/>
      <dgm:t>
        <a:bodyPr/>
        <a:lstStyle/>
        <a:p>
          <a:endParaRPr lang="ru-RU"/>
        </a:p>
      </dgm:t>
    </dgm:pt>
    <dgm:pt modelId="{3418CA09-02BF-4551-92FE-E1F54A77DC8F}" type="sibTrans" cxnId="{D63E8147-ECEB-4E0E-A5E6-6B71DF2AE43E}">
      <dgm:prSet/>
      <dgm:spPr/>
      <dgm:t>
        <a:bodyPr/>
        <a:lstStyle/>
        <a:p>
          <a:endParaRPr lang="ru-RU"/>
        </a:p>
      </dgm:t>
    </dgm:pt>
    <dgm:pt modelId="{D4D81FD6-6615-42F4-AA69-4223FEDE9025}">
      <dgm:prSet phldrT="[Текст]" custT="1"/>
      <dgm:spPr/>
      <dgm:t>
        <a:bodyPr/>
        <a:lstStyle/>
        <a:p>
          <a:r>
            <a:rPr lang="ru-RU" sz="1100" dirty="0" smtClean="0"/>
            <a:t>Долг по бюджетным кредитам:</a:t>
          </a:r>
        </a:p>
        <a:p>
          <a:r>
            <a:rPr lang="ru-RU" sz="1100" dirty="0" smtClean="0"/>
            <a:t>76,5</a:t>
          </a:r>
          <a:endParaRPr lang="ru-RU" sz="1100" dirty="0"/>
        </a:p>
      </dgm:t>
    </dgm:pt>
    <dgm:pt modelId="{8CCFABD8-6394-4A51-ABF5-59A7F45C1391}" type="parTrans" cxnId="{2026FA0D-1C71-42E3-802D-1B435B639C0E}">
      <dgm:prSet/>
      <dgm:spPr/>
      <dgm:t>
        <a:bodyPr/>
        <a:lstStyle/>
        <a:p>
          <a:endParaRPr lang="ru-RU"/>
        </a:p>
      </dgm:t>
    </dgm:pt>
    <dgm:pt modelId="{00E5D1A5-86AB-4838-8026-234EEE6DCFEF}" type="sibTrans" cxnId="{2026FA0D-1C71-42E3-802D-1B435B639C0E}">
      <dgm:prSet/>
      <dgm:spPr/>
      <dgm:t>
        <a:bodyPr/>
        <a:lstStyle/>
        <a:p>
          <a:endParaRPr lang="ru-RU"/>
        </a:p>
      </dgm:t>
    </dgm:pt>
    <dgm:pt modelId="{604725C7-6DC8-4339-980E-09CDCF87D75C}">
      <dgm:prSet phldrT="[Текст]" custT="1"/>
      <dgm:spPr/>
      <dgm:t>
        <a:bodyPr/>
        <a:lstStyle/>
        <a:p>
          <a:r>
            <a:rPr lang="ru-RU" sz="1100" dirty="0" smtClean="0"/>
            <a:t>Долг по кредитам кредитных организаций:</a:t>
          </a:r>
        </a:p>
        <a:p>
          <a:r>
            <a:rPr lang="ru-RU" sz="1100" dirty="0" smtClean="0"/>
            <a:t>147,4</a:t>
          </a:r>
          <a:endParaRPr lang="ru-RU" sz="1100" dirty="0"/>
        </a:p>
      </dgm:t>
    </dgm:pt>
    <dgm:pt modelId="{3E37891B-7E34-473F-B5EE-669928D9B5A6}" type="parTrans" cxnId="{EB503968-9EB3-4209-B03E-305632BDD68D}">
      <dgm:prSet/>
      <dgm:spPr/>
      <dgm:t>
        <a:bodyPr/>
        <a:lstStyle/>
        <a:p>
          <a:endParaRPr lang="ru-RU"/>
        </a:p>
      </dgm:t>
    </dgm:pt>
    <dgm:pt modelId="{63FB01F7-D6CB-43BC-AEEE-9A6C25D943C2}" type="sibTrans" cxnId="{EB503968-9EB3-4209-B03E-305632BDD68D}">
      <dgm:prSet/>
      <dgm:spPr/>
      <dgm:t>
        <a:bodyPr/>
        <a:lstStyle/>
        <a:p>
          <a:endParaRPr lang="ru-RU"/>
        </a:p>
      </dgm:t>
    </dgm:pt>
    <dgm:pt modelId="{8A9D7CB1-B6B2-42BF-B043-ADF1C5BEE41A}" type="pres">
      <dgm:prSet presAssocID="{BAFB2B4E-080B-4CC8-8B3B-39ECCE942D2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DC3E8D1-C231-4A4D-917C-38B43682E58B}" type="pres">
      <dgm:prSet presAssocID="{B51B600F-A9B8-487E-8F64-62E4935F9890}" presName="hierRoot1" presStyleCnt="0"/>
      <dgm:spPr/>
    </dgm:pt>
    <dgm:pt modelId="{296F9EAE-A02C-4A9A-930F-1CACA7AD5C6D}" type="pres">
      <dgm:prSet presAssocID="{B51B600F-A9B8-487E-8F64-62E4935F9890}" presName="composite" presStyleCnt="0"/>
      <dgm:spPr/>
    </dgm:pt>
    <dgm:pt modelId="{65F8D749-9F3F-4F42-8516-FD61BA029C40}" type="pres">
      <dgm:prSet presAssocID="{B51B600F-A9B8-487E-8F64-62E4935F9890}" presName="background" presStyleLbl="node0" presStyleIdx="0" presStyleCnt="1"/>
      <dgm:spPr/>
    </dgm:pt>
    <dgm:pt modelId="{9C7753FC-881D-4807-9196-A6AA45F75C92}" type="pres">
      <dgm:prSet presAssocID="{B51B600F-A9B8-487E-8F64-62E4935F9890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E3CA534-0259-4EC2-A248-3989B9EE3587}" type="pres">
      <dgm:prSet presAssocID="{B51B600F-A9B8-487E-8F64-62E4935F9890}" presName="hierChild2" presStyleCnt="0"/>
      <dgm:spPr/>
    </dgm:pt>
    <dgm:pt modelId="{4A6C4A14-392A-4F36-B41B-819B0DB4EB78}" type="pres">
      <dgm:prSet presAssocID="{8CCFABD8-6394-4A51-ABF5-59A7F45C1391}" presName="Name10" presStyleLbl="parChTrans1D2" presStyleIdx="0" presStyleCnt="2"/>
      <dgm:spPr/>
      <dgm:t>
        <a:bodyPr/>
        <a:lstStyle/>
        <a:p>
          <a:endParaRPr lang="ru-RU"/>
        </a:p>
      </dgm:t>
    </dgm:pt>
    <dgm:pt modelId="{F207F0AE-1968-4E0A-9C1A-68732305D5BA}" type="pres">
      <dgm:prSet presAssocID="{D4D81FD6-6615-42F4-AA69-4223FEDE9025}" presName="hierRoot2" presStyleCnt="0"/>
      <dgm:spPr/>
    </dgm:pt>
    <dgm:pt modelId="{1F6E1A69-1B12-49C8-BA59-8C688C4D8D92}" type="pres">
      <dgm:prSet presAssocID="{D4D81FD6-6615-42F4-AA69-4223FEDE9025}" presName="composite2" presStyleCnt="0"/>
      <dgm:spPr/>
    </dgm:pt>
    <dgm:pt modelId="{81EA338B-156B-4039-ACCA-D65E54F5F9CD}" type="pres">
      <dgm:prSet presAssocID="{D4D81FD6-6615-42F4-AA69-4223FEDE9025}" presName="background2" presStyleLbl="node2" presStyleIdx="0" presStyleCnt="2"/>
      <dgm:spPr/>
    </dgm:pt>
    <dgm:pt modelId="{AB7CBD09-0D67-4C22-83F5-ADF67AD72C14}" type="pres">
      <dgm:prSet presAssocID="{D4D81FD6-6615-42F4-AA69-4223FEDE9025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7523248-4841-4BFD-8136-443ED057A844}" type="pres">
      <dgm:prSet presAssocID="{D4D81FD6-6615-42F4-AA69-4223FEDE9025}" presName="hierChild3" presStyleCnt="0"/>
      <dgm:spPr/>
    </dgm:pt>
    <dgm:pt modelId="{BF3F7BB0-58D3-4009-B70C-3C4739A5EA26}" type="pres">
      <dgm:prSet presAssocID="{3E37891B-7E34-473F-B5EE-669928D9B5A6}" presName="Name10" presStyleLbl="parChTrans1D2" presStyleIdx="1" presStyleCnt="2"/>
      <dgm:spPr/>
      <dgm:t>
        <a:bodyPr/>
        <a:lstStyle/>
        <a:p>
          <a:endParaRPr lang="ru-RU"/>
        </a:p>
      </dgm:t>
    </dgm:pt>
    <dgm:pt modelId="{EDEE11D8-AC70-4573-8A98-CBAB055E1BDD}" type="pres">
      <dgm:prSet presAssocID="{604725C7-6DC8-4339-980E-09CDCF87D75C}" presName="hierRoot2" presStyleCnt="0"/>
      <dgm:spPr/>
    </dgm:pt>
    <dgm:pt modelId="{C07D777F-624F-4A81-9256-383B023D50B7}" type="pres">
      <dgm:prSet presAssocID="{604725C7-6DC8-4339-980E-09CDCF87D75C}" presName="composite2" presStyleCnt="0"/>
      <dgm:spPr/>
    </dgm:pt>
    <dgm:pt modelId="{C02414B1-E6D4-46AF-AA94-CDAE12E1F896}" type="pres">
      <dgm:prSet presAssocID="{604725C7-6DC8-4339-980E-09CDCF87D75C}" presName="background2" presStyleLbl="node2" presStyleIdx="1" presStyleCnt="2"/>
      <dgm:spPr/>
    </dgm:pt>
    <dgm:pt modelId="{4B0FB33F-377F-474F-9F27-D7626347C3A9}" type="pres">
      <dgm:prSet presAssocID="{604725C7-6DC8-4339-980E-09CDCF87D75C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A798616-8401-4E01-9EE1-5CFE0FE7AD32}" type="pres">
      <dgm:prSet presAssocID="{604725C7-6DC8-4339-980E-09CDCF87D75C}" presName="hierChild3" presStyleCnt="0"/>
      <dgm:spPr/>
    </dgm:pt>
  </dgm:ptLst>
  <dgm:cxnLst>
    <dgm:cxn modelId="{2026FA0D-1C71-42E3-802D-1B435B639C0E}" srcId="{B51B600F-A9B8-487E-8F64-62E4935F9890}" destId="{D4D81FD6-6615-42F4-AA69-4223FEDE9025}" srcOrd="0" destOrd="0" parTransId="{8CCFABD8-6394-4A51-ABF5-59A7F45C1391}" sibTransId="{00E5D1A5-86AB-4838-8026-234EEE6DCFEF}"/>
    <dgm:cxn modelId="{46148620-AC5C-4725-961E-7802542AEEAC}" type="presOf" srcId="{D4D81FD6-6615-42F4-AA69-4223FEDE9025}" destId="{AB7CBD09-0D67-4C22-83F5-ADF67AD72C14}" srcOrd="0" destOrd="0" presId="urn:microsoft.com/office/officeart/2005/8/layout/hierarchy1"/>
    <dgm:cxn modelId="{A1735EB1-68A4-4D6A-B16A-C98803509447}" type="presOf" srcId="{604725C7-6DC8-4339-980E-09CDCF87D75C}" destId="{4B0FB33F-377F-474F-9F27-D7626347C3A9}" srcOrd="0" destOrd="0" presId="urn:microsoft.com/office/officeart/2005/8/layout/hierarchy1"/>
    <dgm:cxn modelId="{03B4339E-19F6-4A59-963B-4692CE714741}" type="presOf" srcId="{B51B600F-A9B8-487E-8F64-62E4935F9890}" destId="{9C7753FC-881D-4807-9196-A6AA45F75C92}" srcOrd="0" destOrd="0" presId="urn:microsoft.com/office/officeart/2005/8/layout/hierarchy1"/>
    <dgm:cxn modelId="{EB503968-9EB3-4209-B03E-305632BDD68D}" srcId="{B51B600F-A9B8-487E-8F64-62E4935F9890}" destId="{604725C7-6DC8-4339-980E-09CDCF87D75C}" srcOrd="1" destOrd="0" parTransId="{3E37891B-7E34-473F-B5EE-669928D9B5A6}" sibTransId="{63FB01F7-D6CB-43BC-AEEE-9A6C25D943C2}"/>
    <dgm:cxn modelId="{8BF28E98-E567-4199-A50F-7837E0C8FA3B}" type="presOf" srcId="{3E37891B-7E34-473F-B5EE-669928D9B5A6}" destId="{BF3F7BB0-58D3-4009-B70C-3C4739A5EA26}" srcOrd="0" destOrd="0" presId="urn:microsoft.com/office/officeart/2005/8/layout/hierarchy1"/>
    <dgm:cxn modelId="{D63E8147-ECEB-4E0E-A5E6-6B71DF2AE43E}" srcId="{BAFB2B4E-080B-4CC8-8B3B-39ECCE942D22}" destId="{B51B600F-A9B8-487E-8F64-62E4935F9890}" srcOrd="0" destOrd="0" parTransId="{D21CAD98-1A82-4EBE-A8AE-9FD51AB68D65}" sibTransId="{3418CA09-02BF-4551-92FE-E1F54A77DC8F}"/>
    <dgm:cxn modelId="{B4D04581-17A3-4B07-B183-0082A76BC6F1}" type="presOf" srcId="{8CCFABD8-6394-4A51-ABF5-59A7F45C1391}" destId="{4A6C4A14-392A-4F36-B41B-819B0DB4EB78}" srcOrd="0" destOrd="0" presId="urn:microsoft.com/office/officeart/2005/8/layout/hierarchy1"/>
    <dgm:cxn modelId="{813FD424-085D-49BA-881F-57C14D708100}" type="presOf" srcId="{BAFB2B4E-080B-4CC8-8B3B-39ECCE942D22}" destId="{8A9D7CB1-B6B2-42BF-B043-ADF1C5BEE41A}" srcOrd="0" destOrd="0" presId="urn:microsoft.com/office/officeart/2005/8/layout/hierarchy1"/>
    <dgm:cxn modelId="{ED795972-E723-4EDE-824B-25E90658AF53}" type="presParOf" srcId="{8A9D7CB1-B6B2-42BF-B043-ADF1C5BEE41A}" destId="{4DC3E8D1-C231-4A4D-917C-38B43682E58B}" srcOrd="0" destOrd="0" presId="urn:microsoft.com/office/officeart/2005/8/layout/hierarchy1"/>
    <dgm:cxn modelId="{474549D8-1136-4581-82BB-83EF808AB40E}" type="presParOf" srcId="{4DC3E8D1-C231-4A4D-917C-38B43682E58B}" destId="{296F9EAE-A02C-4A9A-930F-1CACA7AD5C6D}" srcOrd="0" destOrd="0" presId="urn:microsoft.com/office/officeart/2005/8/layout/hierarchy1"/>
    <dgm:cxn modelId="{2E2D810F-2886-4C59-964D-BE957EA61C5D}" type="presParOf" srcId="{296F9EAE-A02C-4A9A-930F-1CACA7AD5C6D}" destId="{65F8D749-9F3F-4F42-8516-FD61BA029C40}" srcOrd="0" destOrd="0" presId="urn:microsoft.com/office/officeart/2005/8/layout/hierarchy1"/>
    <dgm:cxn modelId="{EC773823-DC62-4939-99A4-875587D2C2D2}" type="presParOf" srcId="{296F9EAE-A02C-4A9A-930F-1CACA7AD5C6D}" destId="{9C7753FC-881D-4807-9196-A6AA45F75C92}" srcOrd="1" destOrd="0" presId="urn:microsoft.com/office/officeart/2005/8/layout/hierarchy1"/>
    <dgm:cxn modelId="{EDF5E380-CABD-41B5-A7CF-17535740D483}" type="presParOf" srcId="{4DC3E8D1-C231-4A4D-917C-38B43682E58B}" destId="{1E3CA534-0259-4EC2-A248-3989B9EE3587}" srcOrd="1" destOrd="0" presId="urn:microsoft.com/office/officeart/2005/8/layout/hierarchy1"/>
    <dgm:cxn modelId="{902DA0D2-6C6B-4BF3-B46A-3BFD6A91F71C}" type="presParOf" srcId="{1E3CA534-0259-4EC2-A248-3989B9EE3587}" destId="{4A6C4A14-392A-4F36-B41B-819B0DB4EB78}" srcOrd="0" destOrd="0" presId="urn:microsoft.com/office/officeart/2005/8/layout/hierarchy1"/>
    <dgm:cxn modelId="{E4CDCCB1-E796-4BEF-A14A-BC4C343D19D8}" type="presParOf" srcId="{1E3CA534-0259-4EC2-A248-3989B9EE3587}" destId="{F207F0AE-1968-4E0A-9C1A-68732305D5BA}" srcOrd="1" destOrd="0" presId="urn:microsoft.com/office/officeart/2005/8/layout/hierarchy1"/>
    <dgm:cxn modelId="{DC787D35-7C99-4459-9B92-774C65D03254}" type="presParOf" srcId="{F207F0AE-1968-4E0A-9C1A-68732305D5BA}" destId="{1F6E1A69-1B12-49C8-BA59-8C688C4D8D92}" srcOrd="0" destOrd="0" presId="urn:microsoft.com/office/officeart/2005/8/layout/hierarchy1"/>
    <dgm:cxn modelId="{26AB0324-F936-4F5B-ABF1-A86677B231C2}" type="presParOf" srcId="{1F6E1A69-1B12-49C8-BA59-8C688C4D8D92}" destId="{81EA338B-156B-4039-ACCA-D65E54F5F9CD}" srcOrd="0" destOrd="0" presId="urn:microsoft.com/office/officeart/2005/8/layout/hierarchy1"/>
    <dgm:cxn modelId="{B18A330B-B009-4C8A-981A-0D45E1B48ED7}" type="presParOf" srcId="{1F6E1A69-1B12-49C8-BA59-8C688C4D8D92}" destId="{AB7CBD09-0D67-4C22-83F5-ADF67AD72C14}" srcOrd="1" destOrd="0" presId="urn:microsoft.com/office/officeart/2005/8/layout/hierarchy1"/>
    <dgm:cxn modelId="{82E6FAA8-20AF-4E17-82EB-94BB4BFC7557}" type="presParOf" srcId="{F207F0AE-1968-4E0A-9C1A-68732305D5BA}" destId="{97523248-4841-4BFD-8136-443ED057A844}" srcOrd="1" destOrd="0" presId="urn:microsoft.com/office/officeart/2005/8/layout/hierarchy1"/>
    <dgm:cxn modelId="{4A19FEEE-27E8-4804-9214-095A56A9E92E}" type="presParOf" srcId="{1E3CA534-0259-4EC2-A248-3989B9EE3587}" destId="{BF3F7BB0-58D3-4009-B70C-3C4739A5EA26}" srcOrd="2" destOrd="0" presId="urn:microsoft.com/office/officeart/2005/8/layout/hierarchy1"/>
    <dgm:cxn modelId="{21E45E1D-6434-43BE-AAF0-1ED7BE0F77DB}" type="presParOf" srcId="{1E3CA534-0259-4EC2-A248-3989B9EE3587}" destId="{EDEE11D8-AC70-4573-8A98-CBAB055E1BDD}" srcOrd="3" destOrd="0" presId="urn:microsoft.com/office/officeart/2005/8/layout/hierarchy1"/>
    <dgm:cxn modelId="{1337750B-33E2-4568-A717-D72B663C1939}" type="presParOf" srcId="{EDEE11D8-AC70-4573-8A98-CBAB055E1BDD}" destId="{C07D777F-624F-4A81-9256-383B023D50B7}" srcOrd="0" destOrd="0" presId="urn:microsoft.com/office/officeart/2005/8/layout/hierarchy1"/>
    <dgm:cxn modelId="{2A2365CC-A380-4CD1-9ED9-46903D0DAD24}" type="presParOf" srcId="{C07D777F-624F-4A81-9256-383B023D50B7}" destId="{C02414B1-E6D4-46AF-AA94-CDAE12E1F896}" srcOrd="0" destOrd="0" presId="urn:microsoft.com/office/officeart/2005/8/layout/hierarchy1"/>
    <dgm:cxn modelId="{84FBDBE8-7A65-4466-A78C-7581A70A49ED}" type="presParOf" srcId="{C07D777F-624F-4A81-9256-383B023D50B7}" destId="{4B0FB33F-377F-474F-9F27-D7626347C3A9}" srcOrd="1" destOrd="0" presId="urn:microsoft.com/office/officeart/2005/8/layout/hierarchy1"/>
    <dgm:cxn modelId="{CA4F215F-2F8E-44A1-AA3A-C9E035BFEFB5}" type="presParOf" srcId="{EDEE11D8-AC70-4573-8A98-CBAB055E1BDD}" destId="{4A798616-8401-4E01-9EE1-5CFE0FE7AD3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AFB2B4E-080B-4CC8-8B3B-39ECCE942D2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51B600F-A9B8-487E-8F64-62E4935F9890}">
      <dgm:prSet phldrT="[Текст]" custT="1"/>
      <dgm:spPr/>
      <dgm:t>
        <a:bodyPr/>
        <a:lstStyle/>
        <a:p>
          <a:r>
            <a:rPr lang="ru-RU" sz="1200" b="1" dirty="0" smtClean="0">
              <a:solidFill>
                <a:schemeClr val="tx1"/>
              </a:solidFill>
            </a:rPr>
            <a:t>На 01.01.2022г.</a:t>
          </a:r>
        </a:p>
        <a:p>
          <a:r>
            <a:rPr lang="ru-RU" sz="1200" dirty="0" smtClean="0"/>
            <a:t>233,4</a:t>
          </a:r>
          <a:endParaRPr lang="ru-RU" sz="1200" dirty="0"/>
        </a:p>
      </dgm:t>
    </dgm:pt>
    <dgm:pt modelId="{D21CAD98-1A82-4EBE-A8AE-9FD51AB68D65}" type="parTrans" cxnId="{D63E8147-ECEB-4E0E-A5E6-6B71DF2AE43E}">
      <dgm:prSet/>
      <dgm:spPr/>
      <dgm:t>
        <a:bodyPr/>
        <a:lstStyle/>
        <a:p>
          <a:endParaRPr lang="ru-RU"/>
        </a:p>
      </dgm:t>
    </dgm:pt>
    <dgm:pt modelId="{3418CA09-02BF-4551-92FE-E1F54A77DC8F}" type="sibTrans" cxnId="{D63E8147-ECEB-4E0E-A5E6-6B71DF2AE43E}">
      <dgm:prSet/>
      <dgm:spPr/>
      <dgm:t>
        <a:bodyPr/>
        <a:lstStyle/>
        <a:p>
          <a:endParaRPr lang="ru-RU"/>
        </a:p>
      </dgm:t>
    </dgm:pt>
    <dgm:pt modelId="{D4D81FD6-6615-42F4-AA69-4223FEDE9025}">
      <dgm:prSet phldrT="[Текст]" custT="1"/>
      <dgm:spPr/>
      <dgm:t>
        <a:bodyPr/>
        <a:lstStyle/>
        <a:p>
          <a:r>
            <a:rPr lang="ru-RU" sz="1100" dirty="0" smtClean="0"/>
            <a:t>Долг по бюджетным кредитам:</a:t>
          </a:r>
        </a:p>
        <a:p>
          <a:r>
            <a:rPr lang="ru-RU" sz="1100" dirty="0" smtClean="0"/>
            <a:t>0,0</a:t>
          </a:r>
          <a:endParaRPr lang="ru-RU" sz="1100" dirty="0"/>
        </a:p>
      </dgm:t>
    </dgm:pt>
    <dgm:pt modelId="{8CCFABD8-6394-4A51-ABF5-59A7F45C1391}" type="parTrans" cxnId="{2026FA0D-1C71-42E3-802D-1B435B639C0E}">
      <dgm:prSet/>
      <dgm:spPr/>
      <dgm:t>
        <a:bodyPr/>
        <a:lstStyle/>
        <a:p>
          <a:endParaRPr lang="ru-RU"/>
        </a:p>
      </dgm:t>
    </dgm:pt>
    <dgm:pt modelId="{00E5D1A5-86AB-4838-8026-234EEE6DCFEF}" type="sibTrans" cxnId="{2026FA0D-1C71-42E3-802D-1B435B639C0E}">
      <dgm:prSet/>
      <dgm:spPr/>
      <dgm:t>
        <a:bodyPr/>
        <a:lstStyle/>
        <a:p>
          <a:endParaRPr lang="ru-RU"/>
        </a:p>
      </dgm:t>
    </dgm:pt>
    <dgm:pt modelId="{604725C7-6DC8-4339-980E-09CDCF87D75C}">
      <dgm:prSet phldrT="[Текст]" custT="1"/>
      <dgm:spPr/>
      <dgm:t>
        <a:bodyPr/>
        <a:lstStyle/>
        <a:p>
          <a:r>
            <a:rPr lang="ru-RU" sz="1100" dirty="0" smtClean="0"/>
            <a:t>Долг по кредитам кредитных организаций:</a:t>
          </a:r>
        </a:p>
        <a:p>
          <a:r>
            <a:rPr lang="ru-RU" sz="1100" dirty="0" smtClean="0"/>
            <a:t>233,4</a:t>
          </a:r>
          <a:endParaRPr lang="ru-RU" sz="1100" dirty="0"/>
        </a:p>
      </dgm:t>
    </dgm:pt>
    <dgm:pt modelId="{3E37891B-7E34-473F-B5EE-669928D9B5A6}" type="parTrans" cxnId="{EB503968-9EB3-4209-B03E-305632BDD68D}">
      <dgm:prSet/>
      <dgm:spPr/>
      <dgm:t>
        <a:bodyPr/>
        <a:lstStyle/>
        <a:p>
          <a:endParaRPr lang="ru-RU"/>
        </a:p>
      </dgm:t>
    </dgm:pt>
    <dgm:pt modelId="{63FB01F7-D6CB-43BC-AEEE-9A6C25D943C2}" type="sibTrans" cxnId="{EB503968-9EB3-4209-B03E-305632BDD68D}">
      <dgm:prSet/>
      <dgm:spPr/>
      <dgm:t>
        <a:bodyPr/>
        <a:lstStyle/>
        <a:p>
          <a:endParaRPr lang="ru-RU"/>
        </a:p>
      </dgm:t>
    </dgm:pt>
    <dgm:pt modelId="{8A9D7CB1-B6B2-42BF-B043-ADF1C5BEE41A}" type="pres">
      <dgm:prSet presAssocID="{BAFB2B4E-080B-4CC8-8B3B-39ECCE942D2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DC3E8D1-C231-4A4D-917C-38B43682E58B}" type="pres">
      <dgm:prSet presAssocID="{B51B600F-A9B8-487E-8F64-62E4935F9890}" presName="hierRoot1" presStyleCnt="0"/>
      <dgm:spPr/>
    </dgm:pt>
    <dgm:pt modelId="{296F9EAE-A02C-4A9A-930F-1CACA7AD5C6D}" type="pres">
      <dgm:prSet presAssocID="{B51B600F-A9B8-487E-8F64-62E4935F9890}" presName="composite" presStyleCnt="0"/>
      <dgm:spPr/>
    </dgm:pt>
    <dgm:pt modelId="{65F8D749-9F3F-4F42-8516-FD61BA029C40}" type="pres">
      <dgm:prSet presAssocID="{B51B600F-A9B8-487E-8F64-62E4935F9890}" presName="background" presStyleLbl="node0" presStyleIdx="0" presStyleCnt="1"/>
      <dgm:spPr/>
    </dgm:pt>
    <dgm:pt modelId="{9C7753FC-881D-4807-9196-A6AA45F75C92}" type="pres">
      <dgm:prSet presAssocID="{B51B600F-A9B8-487E-8F64-62E4935F9890}" presName="text" presStyleLbl="fgAcc0" presStyleIdx="0" presStyleCnt="1" custLinFactNeighborX="695" custLinFactNeighborY="-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E3CA534-0259-4EC2-A248-3989B9EE3587}" type="pres">
      <dgm:prSet presAssocID="{B51B600F-A9B8-487E-8F64-62E4935F9890}" presName="hierChild2" presStyleCnt="0"/>
      <dgm:spPr/>
    </dgm:pt>
    <dgm:pt modelId="{4A6C4A14-392A-4F36-B41B-819B0DB4EB78}" type="pres">
      <dgm:prSet presAssocID="{8CCFABD8-6394-4A51-ABF5-59A7F45C1391}" presName="Name10" presStyleLbl="parChTrans1D2" presStyleIdx="0" presStyleCnt="2"/>
      <dgm:spPr/>
      <dgm:t>
        <a:bodyPr/>
        <a:lstStyle/>
        <a:p>
          <a:endParaRPr lang="ru-RU"/>
        </a:p>
      </dgm:t>
    </dgm:pt>
    <dgm:pt modelId="{F207F0AE-1968-4E0A-9C1A-68732305D5BA}" type="pres">
      <dgm:prSet presAssocID="{D4D81FD6-6615-42F4-AA69-4223FEDE9025}" presName="hierRoot2" presStyleCnt="0"/>
      <dgm:spPr/>
    </dgm:pt>
    <dgm:pt modelId="{1F6E1A69-1B12-49C8-BA59-8C688C4D8D92}" type="pres">
      <dgm:prSet presAssocID="{D4D81FD6-6615-42F4-AA69-4223FEDE9025}" presName="composite2" presStyleCnt="0"/>
      <dgm:spPr/>
    </dgm:pt>
    <dgm:pt modelId="{81EA338B-156B-4039-ACCA-D65E54F5F9CD}" type="pres">
      <dgm:prSet presAssocID="{D4D81FD6-6615-42F4-AA69-4223FEDE9025}" presName="background2" presStyleLbl="node2" presStyleIdx="0" presStyleCnt="2"/>
      <dgm:spPr/>
    </dgm:pt>
    <dgm:pt modelId="{AB7CBD09-0D67-4C22-83F5-ADF67AD72C14}" type="pres">
      <dgm:prSet presAssocID="{D4D81FD6-6615-42F4-AA69-4223FEDE9025}" presName="text2" presStyleLbl="fgAcc2" presStyleIdx="0" presStyleCnt="2" custScaleX="11666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7523248-4841-4BFD-8136-443ED057A844}" type="pres">
      <dgm:prSet presAssocID="{D4D81FD6-6615-42F4-AA69-4223FEDE9025}" presName="hierChild3" presStyleCnt="0"/>
      <dgm:spPr/>
    </dgm:pt>
    <dgm:pt modelId="{BF3F7BB0-58D3-4009-B70C-3C4739A5EA26}" type="pres">
      <dgm:prSet presAssocID="{3E37891B-7E34-473F-B5EE-669928D9B5A6}" presName="Name10" presStyleLbl="parChTrans1D2" presStyleIdx="1" presStyleCnt="2"/>
      <dgm:spPr/>
      <dgm:t>
        <a:bodyPr/>
        <a:lstStyle/>
        <a:p>
          <a:endParaRPr lang="ru-RU"/>
        </a:p>
      </dgm:t>
    </dgm:pt>
    <dgm:pt modelId="{EDEE11D8-AC70-4573-8A98-CBAB055E1BDD}" type="pres">
      <dgm:prSet presAssocID="{604725C7-6DC8-4339-980E-09CDCF87D75C}" presName="hierRoot2" presStyleCnt="0"/>
      <dgm:spPr/>
    </dgm:pt>
    <dgm:pt modelId="{C07D777F-624F-4A81-9256-383B023D50B7}" type="pres">
      <dgm:prSet presAssocID="{604725C7-6DC8-4339-980E-09CDCF87D75C}" presName="composite2" presStyleCnt="0"/>
      <dgm:spPr/>
    </dgm:pt>
    <dgm:pt modelId="{C02414B1-E6D4-46AF-AA94-CDAE12E1F896}" type="pres">
      <dgm:prSet presAssocID="{604725C7-6DC8-4339-980E-09CDCF87D75C}" presName="background2" presStyleLbl="node2" presStyleIdx="1" presStyleCnt="2"/>
      <dgm:spPr/>
    </dgm:pt>
    <dgm:pt modelId="{4B0FB33F-377F-474F-9F27-D7626347C3A9}" type="pres">
      <dgm:prSet presAssocID="{604725C7-6DC8-4339-980E-09CDCF87D75C}" presName="text2" presStyleLbl="fgAcc2" presStyleIdx="1" presStyleCnt="2" custScaleX="11117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A798616-8401-4E01-9EE1-5CFE0FE7AD32}" type="pres">
      <dgm:prSet presAssocID="{604725C7-6DC8-4339-980E-09CDCF87D75C}" presName="hierChild3" presStyleCnt="0"/>
      <dgm:spPr/>
    </dgm:pt>
  </dgm:ptLst>
  <dgm:cxnLst>
    <dgm:cxn modelId="{2026FA0D-1C71-42E3-802D-1B435B639C0E}" srcId="{B51B600F-A9B8-487E-8F64-62E4935F9890}" destId="{D4D81FD6-6615-42F4-AA69-4223FEDE9025}" srcOrd="0" destOrd="0" parTransId="{8CCFABD8-6394-4A51-ABF5-59A7F45C1391}" sibTransId="{00E5D1A5-86AB-4838-8026-234EEE6DCFEF}"/>
    <dgm:cxn modelId="{A297A5DA-E193-4BAB-8F7E-D727C9987AA9}" type="presOf" srcId="{604725C7-6DC8-4339-980E-09CDCF87D75C}" destId="{4B0FB33F-377F-474F-9F27-D7626347C3A9}" srcOrd="0" destOrd="0" presId="urn:microsoft.com/office/officeart/2005/8/layout/hierarchy1"/>
    <dgm:cxn modelId="{3632765F-7522-49BE-B54F-3282D3D24073}" type="presOf" srcId="{3E37891B-7E34-473F-B5EE-669928D9B5A6}" destId="{BF3F7BB0-58D3-4009-B70C-3C4739A5EA26}" srcOrd="0" destOrd="0" presId="urn:microsoft.com/office/officeart/2005/8/layout/hierarchy1"/>
    <dgm:cxn modelId="{CC53C6FD-EE0B-49CE-B19D-FC47C050004F}" type="presOf" srcId="{8CCFABD8-6394-4A51-ABF5-59A7F45C1391}" destId="{4A6C4A14-392A-4F36-B41B-819B0DB4EB78}" srcOrd="0" destOrd="0" presId="urn:microsoft.com/office/officeart/2005/8/layout/hierarchy1"/>
    <dgm:cxn modelId="{EB503968-9EB3-4209-B03E-305632BDD68D}" srcId="{B51B600F-A9B8-487E-8F64-62E4935F9890}" destId="{604725C7-6DC8-4339-980E-09CDCF87D75C}" srcOrd="1" destOrd="0" parTransId="{3E37891B-7E34-473F-B5EE-669928D9B5A6}" sibTransId="{63FB01F7-D6CB-43BC-AEEE-9A6C25D943C2}"/>
    <dgm:cxn modelId="{D63E8147-ECEB-4E0E-A5E6-6B71DF2AE43E}" srcId="{BAFB2B4E-080B-4CC8-8B3B-39ECCE942D22}" destId="{B51B600F-A9B8-487E-8F64-62E4935F9890}" srcOrd="0" destOrd="0" parTransId="{D21CAD98-1A82-4EBE-A8AE-9FD51AB68D65}" sibTransId="{3418CA09-02BF-4551-92FE-E1F54A77DC8F}"/>
    <dgm:cxn modelId="{E2F5F15D-1350-4B35-A3B5-5F1886CB1FF4}" type="presOf" srcId="{D4D81FD6-6615-42F4-AA69-4223FEDE9025}" destId="{AB7CBD09-0D67-4C22-83F5-ADF67AD72C14}" srcOrd="0" destOrd="0" presId="urn:microsoft.com/office/officeart/2005/8/layout/hierarchy1"/>
    <dgm:cxn modelId="{C4FCD0BE-C0DD-42FC-9117-76FDEEFF3CF2}" type="presOf" srcId="{B51B600F-A9B8-487E-8F64-62E4935F9890}" destId="{9C7753FC-881D-4807-9196-A6AA45F75C92}" srcOrd="0" destOrd="0" presId="urn:microsoft.com/office/officeart/2005/8/layout/hierarchy1"/>
    <dgm:cxn modelId="{5BF301DB-1306-4E0A-93E5-8B3A318800C3}" type="presOf" srcId="{BAFB2B4E-080B-4CC8-8B3B-39ECCE942D22}" destId="{8A9D7CB1-B6B2-42BF-B043-ADF1C5BEE41A}" srcOrd="0" destOrd="0" presId="urn:microsoft.com/office/officeart/2005/8/layout/hierarchy1"/>
    <dgm:cxn modelId="{D1E54358-D36E-41E3-84D1-9011B3894502}" type="presParOf" srcId="{8A9D7CB1-B6B2-42BF-B043-ADF1C5BEE41A}" destId="{4DC3E8D1-C231-4A4D-917C-38B43682E58B}" srcOrd="0" destOrd="0" presId="urn:microsoft.com/office/officeart/2005/8/layout/hierarchy1"/>
    <dgm:cxn modelId="{EB31F23D-8BA9-4735-8008-12B5BBC148B2}" type="presParOf" srcId="{4DC3E8D1-C231-4A4D-917C-38B43682E58B}" destId="{296F9EAE-A02C-4A9A-930F-1CACA7AD5C6D}" srcOrd="0" destOrd="0" presId="urn:microsoft.com/office/officeart/2005/8/layout/hierarchy1"/>
    <dgm:cxn modelId="{DA5D4D6D-61C2-4E56-9CC9-CB8F178053D2}" type="presParOf" srcId="{296F9EAE-A02C-4A9A-930F-1CACA7AD5C6D}" destId="{65F8D749-9F3F-4F42-8516-FD61BA029C40}" srcOrd="0" destOrd="0" presId="urn:microsoft.com/office/officeart/2005/8/layout/hierarchy1"/>
    <dgm:cxn modelId="{C31CF409-12F8-4590-969E-576F22AC20EA}" type="presParOf" srcId="{296F9EAE-A02C-4A9A-930F-1CACA7AD5C6D}" destId="{9C7753FC-881D-4807-9196-A6AA45F75C92}" srcOrd="1" destOrd="0" presId="urn:microsoft.com/office/officeart/2005/8/layout/hierarchy1"/>
    <dgm:cxn modelId="{CA6E704D-D59E-424B-802A-545F13244ABC}" type="presParOf" srcId="{4DC3E8D1-C231-4A4D-917C-38B43682E58B}" destId="{1E3CA534-0259-4EC2-A248-3989B9EE3587}" srcOrd="1" destOrd="0" presId="urn:microsoft.com/office/officeart/2005/8/layout/hierarchy1"/>
    <dgm:cxn modelId="{46B11702-0110-45AD-8355-32D2E65AE591}" type="presParOf" srcId="{1E3CA534-0259-4EC2-A248-3989B9EE3587}" destId="{4A6C4A14-392A-4F36-B41B-819B0DB4EB78}" srcOrd="0" destOrd="0" presId="urn:microsoft.com/office/officeart/2005/8/layout/hierarchy1"/>
    <dgm:cxn modelId="{AB0E0397-FEB6-45EA-AC5B-E286F664C7E3}" type="presParOf" srcId="{1E3CA534-0259-4EC2-A248-3989B9EE3587}" destId="{F207F0AE-1968-4E0A-9C1A-68732305D5BA}" srcOrd="1" destOrd="0" presId="urn:microsoft.com/office/officeart/2005/8/layout/hierarchy1"/>
    <dgm:cxn modelId="{D31A4941-3A0B-43F9-8861-7E3467761481}" type="presParOf" srcId="{F207F0AE-1968-4E0A-9C1A-68732305D5BA}" destId="{1F6E1A69-1B12-49C8-BA59-8C688C4D8D92}" srcOrd="0" destOrd="0" presId="urn:microsoft.com/office/officeart/2005/8/layout/hierarchy1"/>
    <dgm:cxn modelId="{0E5920C7-54C5-4138-9472-C9425E0DB0C5}" type="presParOf" srcId="{1F6E1A69-1B12-49C8-BA59-8C688C4D8D92}" destId="{81EA338B-156B-4039-ACCA-D65E54F5F9CD}" srcOrd="0" destOrd="0" presId="urn:microsoft.com/office/officeart/2005/8/layout/hierarchy1"/>
    <dgm:cxn modelId="{110A02F2-87C8-463C-BF15-38F494BD8FE1}" type="presParOf" srcId="{1F6E1A69-1B12-49C8-BA59-8C688C4D8D92}" destId="{AB7CBD09-0D67-4C22-83F5-ADF67AD72C14}" srcOrd="1" destOrd="0" presId="urn:microsoft.com/office/officeart/2005/8/layout/hierarchy1"/>
    <dgm:cxn modelId="{8BDD63B6-E5CC-4A99-837C-1AE7B2843829}" type="presParOf" srcId="{F207F0AE-1968-4E0A-9C1A-68732305D5BA}" destId="{97523248-4841-4BFD-8136-443ED057A844}" srcOrd="1" destOrd="0" presId="urn:microsoft.com/office/officeart/2005/8/layout/hierarchy1"/>
    <dgm:cxn modelId="{13ED837C-ACA9-43CD-9A7B-C9BE8307C609}" type="presParOf" srcId="{1E3CA534-0259-4EC2-A248-3989B9EE3587}" destId="{BF3F7BB0-58D3-4009-B70C-3C4739A5EA26}" srcOrd="2" destOrd="0" presId="urn:microsoft.com/office/officeart/2005/8/layout/hierarchy1"/>
    <dgm:cxn modelId="{B91F652D-BB6C-46CA-8CB6-11D98A198A05}" type="presParOf" srcId="{1E3CA534-0259-4EC2-A248-3989B9EE3587}" destId="{EDEE11D8-AC70-4573-8A98-CBAB055E1BDD}" srcOrd="3" destOrd="0" presId="urn:microsoft.com/office/officeart/2005/8/layout/hierarchy1"/>
    <dgm:cxn modelId="{7322E0D0-7A63-4EC0-8137-BB5B3657A042}" type="presParOf" srcId="{EDEE11D8-AC70-4573-8A98-CBAB055E1BDD}" destId="{C07D777F-624F-4A81-9256-383B023D50B7}" srcOrd="0" destOrd="0" presId="urn:microsoft.com/office/officeart/2005/8/layout/hierarchy1"/>
    <dgm:cxn modelId="{07EEE464-E277-4336-AE96-F13D8FBBACFD}" type="presParOf" srcId="{C07D777F-624F-4A81-9256-383B023D50B7}" destId="{C02414B1-E6D4-46AF-AA94-CDAE12E1F896}" srcOrd="0" destOrd="0" presId="urn:microsoft.com/office/officeart/2005/8/layout/hierarchy1"/>
    <dgm:cxn modelId="{B1DA0E5E-5298-4B65-9FBC-6F80C6FFF26C}" type="presParOf" srcId="{C07D777F-624F-4A81-9256-383B023D50B7}" destId="{4B0FB33F-377F-474F-9F27-D7626347C3A9}" srcOrd="1" destOrd="0" presId="urn:microsoft.com/office/officeart/2005/8/layout/hierarchy1"/>
    <dgm:cxn modelId="{018C2B5F-E8C1-42A3-B90C-919F59796BB5}" type="presParOf" srcId="{EDEE11D8-AC70-4573-8A98-CBAB055E1BDD}" destId="{4A798616-8401-4E01-9EE1-5CFE0FE7AD3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F6BC3E-7A69-4C92-B7AA-A7B860272F79}">
      <dsp:nvSpPr>
        <dsp:cNvPr id="0" name=""/>
        <dsp:cNvSpPr/>
      </dsp:nvSpPr>
      <dsp:spPr>
        <a:xfrm>
          <a:off x="0" y="330284"/>
          <a:ext cx="7699041" cy="4656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Послание Президента Российской Федерации Федеральному Собранию</a:t>
          </a:r>
          <a:endParaRPr lang="ru-RU" sz="1600" kern="1200" dirty="0"/>
        </a:p>
      </dsp:txBody>
      <dsp:txXfrm>
        <a:off x="22731" y="353015"/>
        <a:ext cx="7653579" cy="420183"/>
      </dsp:txXfrm>
    </dsp:sp>
    <dsp:sp modelId="{3FFBE755-2E0A-4F50-A1AD-C930EC2B22B3}">
      <dsp:nvSpPr>
        <dsp:cNvPr id="0" name=""/>
        <dsp:cNvSpPr/>
      </dsp:nvSpPr>
      <dsp:spPr>
        <a:xfrm>
          <a:off x="0" y="980250"/>
          <a:ext cx="7699041" cy="7063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+mj-lt"/>
            </a:rPr>
            <a:t>Прогноз социально-экономического развития </a:t>
          </a:r>
          <a:r>
            <a:rPr lang="ru-RU" sz="1600" b="1" kern="1200" dirty="0" err="1" smtClean="0">
              <a:latin typeface="+mj-lt"/>
            </a:rPr>
            <a:t>Балахнинского</a:t>
          </a:r>
          <a:r>
            <a:rPr lang="ru-RU" sz="1600" b="1" kern="1200" dirty="0" smtClean="0">
              <a:latin typeface="+mj-lt"/>
            </a:rPr>
            <a:t> муниципального округа на среднесрочный период (на 2021 год и на плановый период 2022 и 2023 годов)</a:t>
          </a:r>
          <a:endParaRPr lang="ru-RU" sz="1600" kern="1200" dirty="0">
            <a:latin typeface="+mj-lt"/>
          </a:endParaRPr>
        </a:p>
      </dsp:txBody>
      <dsp:txXfrm>
        <a:off x="34480" y="1014730"/>
        <a:ext cx="7630081" cy="637356"/>
      </dsp:txXfrm>
    </dsp:sp>
    <dsp:sp modelId="{7B7A7B18-0097-4653-84CA-9BBD913D0F1C}">
      <dsp:nvSpPr>
        <dsp:cNvPr id="0" name=""/>
        <dsp:cNvSpPr/>
      </dsp:nvSpPr>
      <dsp:spPr>
        <a:xfrm>
          <a:off x="0" y="1870886"/>
          <a:ext cx="7699041" cy="7889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Основные направления бюджетной  и налоговой политики в </a:t>
          </a:r>
          <a:r>
            <a:rPr lang="ru-RU" sz="1600" b="1" kern="1200" dirty="0" err="1" smtClean="0"/>
            <a:t>Балахнинском</a:t>
          </a:r>
          <a:r>
            <a:rPr lang="ru-RU" sz="1600" b="1" kern="1200" dirty="0" smtClean="0"/>
            <a:t> муниципальном округе на 2021 год и на плановый период 2022 и 2023 годов</a:t>
          </a:r>
          <a:endParaRPr lang="ru-RU" sz="1600" kern="1200" dirty="0"/>
        </a:p>
      </dsp:txBody>
      <dsp:txXfrm>
        <a:off x="38513" y="1909399"/>
        <a:ext cx="7622015" cy="711909"/>
      </dsp:txXfrm>
    </dsp:sp>
    <dsp:sp modelId="{7FABC87E-386F-4D8E-8183-47A0437FE9BD}">
      <dsp:nvSpPr>
        <dsp:cNvPr id="0" name=""/>
        <dsp:cNvSpPr/>
      </dsp:nvSpPr>
      <dsp:spPr>
        <a:xfrm>
          <a:off x="0" y="2844141"/>
          <a:ext cx="7699041" cy="53358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Муниципальные программы </a:t>
          </a:r>
          <a:r>
            <a:rPr lang="ru-RU" sz="1600" b="1" kern="1200" dirty="0" err="1" smtClean="0"/>
            <a:t>Балахнинского</a:t>
          </a:r>
          <a:r>
            <a:rPr lang="ru-RU" sz="1600" b="1" kern="1200" dirty="0" smtClean="0"/>
            <a:t> муниципального округа (19 программ)</a:t>
          </a:r>
          <a:endParaRPr lang="ru-RU" sz="1600" kern="1200" dirty="0"/>
        </a:p>
      </dsp:txBody>
      <dsp:txXfrm>
        <a:off x="26048" y="2870189"/>
        <a:ext cx="7646945" cy="481492"/>
      </dsp:txXfrm>
    </dsp:sp>
    <dsp:sp modelId="{B933573D-1CA9-4A69-8827-F1CC7A50BFD4}">
      <dsp:nvSpPr>
        <dsp:cNvPr id="0" name=""/>
        <dsp:cNvSpPr/>
      </dsp:nvSpPr>
      <dsp:spPr>
        <a:xfrm>
          <a:off x="0" y="3562050"/>
          <a:ext cx="7699041" cy="5291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Бюджетный прогноз </a:t>
          </a:r>
          <a:r>
            <a:rPr lang="ru-RU" sz="1600" b="1" kern="1200" dirty="0" err="1" smtClean="0"/>
            <a:t>Балахнинского</a:t>
          </a:r>
          <a:r>
            <a:rPr lang="ru-RU" sz="1600" b="1" kern="1200" dirty="0" smtClean="0"/>
            <a:t> муниципального округа на долгосрочный период (2021-2023 годы)</a:t>
          </a:r>
          <a:endParaRPr lang="ru-RU" sz="1600" kern="1200" dirty="0"/>
        </a:p>
      </dsp:txBody>
      <dsp:txXfrm>
        <a:off x="25833" y="3587883"/>
        <a:ext cx="7647375" cy="4775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3F7BB0-58D3-4009-B70C-3C4739A5EA26}">
      <dsp:nvSpPr>
        <dsp:cNvPr id="0" name=""/>
        <dsp:cNvSpPr/>
      </dsp:nvSpPr>
      <dsp:spPr>
        <a:xfrm>
          <a:off x="1559894" y="833875"/>
          <a:ext cx="852702" cy="3611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6244"/>
              </a:lnTo>
              <a:lnTo>
                <a:pt x="852702" y="246244"/>
              </a:lnTo>
              <a:lnTo>
                <a:pt x="852702" y="361143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6C4A14-392A-4F36-B41B-819B0DB4EB78}">
      <dsp:nvSpPr>
        <dsp:cNvPr id="0" name=""/>
        <dsp:cNvSpPr/>
      </dsp:nvSpPr>
      <dsp:spPr>
        <a:xfrm>
          <a:off x="724023" y="833875"/>
          <a:ext cx="835871" cy="361143"/>
        </a:xfrm>
        <a:custGeom>
          <a:avLst/>
          <a:gdLst/>
          <a:ahLst/>
          <a:cxnLst/>
          <a:rect l="0" t="0" r="0" b="0"/>
          <a:pathLst>
            <a:path>
              <a:moveTo>
                <a:pt x="835871" y="0"/>
              </a:moveTo>
              <a:lnTo>
                <a:pt x="835871" y="246244"/>
              </a:lnTo>
              <a:lnTo>
                <a:pt x="0" y="246244"/>
              </a:lnTo>
              <a:lnTo>
                <a:pt x="0" y="361143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F8D749-9F3F-4F42-8516-FD61BA029C40}">
      <dsp:nvSpPr>
        <dsp:cNvPr id="0" name=""/>
        <dsp:cNvSpPr/>
      </dsp:nvSpPr>
      <dsp:spPr>
        <a:xfrm>
          <a:off x="939748" y="46290"/>
          <a:ext cx="1240292" cy="7875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7753FC-881D-4807-9196-A6AA45F75C92}">
      <dsp:nvSpPr>
        <dsp:cNvPr id="0" name=""/>
        <dsp:cNvSpPr/>
      </dsp:nvSpPr>
      <dsp:spPr>
        <a:xfrm>
          <a:off x="1077559" y="177209"/>
          <a:ext cx="1240292" cy="7875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</a:rPr>
            <a:t>На 01.01.2021г.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233,4</a:t>
          </a:r>
          <a:endParaRPr lang="ru-RU" sz="1200" kern="1200" dirty="0"/>
        </a:p>
      </dsp:txBody>
      <dsp:txXfrm>
        <a:off x="1100627" y="200277"/>
        <a:ext cx="1194156" cy="741449"/>
      </dsp:txXfrm>
    </dsp:sp>
    <dsp:sp modelId="{81EA338B-156B-4039-ACCA-D65E54F5F9CD}">
      <dsp:nvSpPr>
        <dsp:cNvPr id="0" name=""/>
        <dsp:cNvSpPr/>
      </dsp:nvSpPr>
      <dsp:spPr>
        <a:xfrm>
          <a:off x="511" y="1195019"/>
          <a:ext cx="1447023" cy="7875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7CBD09-0D67-4C22-83F5-ADF67AD72C14}">
      <dsp:nvSpPr>
        <dsp:cNvPr id="0" name=""/>
        <dsp:cNvSpPr/>
      </dsp:nvSpPr>
      <dsp:spPr>
        <a:xfrm>
          <a:off x="138321" y="1325939"/>
          <a:ext cx="1447023" cy="7875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Долг по бюджетным кредитам: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16,5</a:t>
          </a:r>
          <a:endParaRPr lang="ru-RU" sz="1100" kern="1200" dirty="0"/>
        </a:p>
      </dsp:txBody>
      <dsp:txXfrm>
        <a:off x="161389" y="1349007"/>
        <a:ext cx="1400887" cy="741449"/>
      </dsp:txXfrm>
    </dsp:sp>
    <dsp:sp modelId="{C02414B1-E6D4-46AF-AA94-CDAE12E1F896}">
      <dsp:nvSpPr>
        <dsp:cNvPr id="0" name=""/>
        <dsp:cNvSpPr/>
      </dsp:nvSpPr>
      <dsp:spPr>
        <a:xfrm>
          <a:off x="1723155" y="1195019"/>
          <a:ext cx="1378882" cy="7875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0FB33F-377F-474F-9F27-D7626347C3A9}">
      <dsp:nvSpPr>
        <dsp:cNvPr id="0" name=""/>
        <dsp:cNvSpPr/>
      </dsp:nvSpPr>
      <dsp:spPr>
        <a:xfrm>
          <a:off x="1860966" y="1325939"/>
          <a:ext cx="1378882" cy="7875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Долг по кредитам кредитных организаций: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216,9</a:t>
          </a:r>
          <a:endParaRPr lang="ru-RU" sz="1100" kern="1200" dirty="0"/>
        </a:p>
      </dsp:txBody>
      <dsp:txXfrm>
        <a:off x="1884034" y="1349007"/>
        <a:ext cx="1332746" cy="74144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3F7BB0-58D3-4009-B70C-3C4739A5EA26}">
      <dsp:nvSpPr>
        <dsp:cNvPr id="0" name=""/>
        <dsp:cNvSpPr/>
      </dsp:nvSpPr>
      <dsp:spPr>
        <a:xfrm>
          <a:off x="1809211" y="804056"/>
          <a:ext cx="773278" cy="3680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0788"/>
              </a:lnTo>
              <a:lnTo>
                <a:pt x="773278" y="250788"/>
              </a:lnTo>
              <a:lnTo>
                <a:pt x="773278" y="36801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6C4A14-392A-4F36-B41B-819B0DB4EB78}">
      <dsp:nvSpPr>
        <dsp:cNvPr id="0" name=""/>
        <dsp:cNvSpPr/>
      </dsp:nvSpPr>
      <dsp:spPr>
        <a:xfrm>
          <a:off x="1035933" y="804056"/>
          <a:ext cx="773278" cy="368010"/>
        </a:xfrm>
        <a:custGeom>
          <a:avLst/>
          <a:gdLst/>
          <a:ahLst/>
          <a:cxnLst/>
          <a:rect l="0" t="0" r="0" b="0"/>
          <a:pathLst>
            <a:path>
              <a:moveTo>
                <a:pt x="773278" y="0"/>
              </a:moveTo>
              <a:lnTo>
                <a:pt x="773278" y="250788"/>
              </a:lnTo>
              <a:lnTo>
                <a:pt x="0" y="250788"/>
              </a:lnTo>
              <a:lnTo>
                <a:pt x="0" y="36801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F8D749-9F3F-4F42-8516-FD61BA029C40}">
      <dsp:nvSpPr>
        <dsp:cNvPr id="0" name=""/>
        <dsp:cNvSpPr/>
      </dsp:nvSpPr>
      <dsp:spPr>
        <a:xfrm>
          <a:off x="1176529" y="549"/>
          <a:ext cx="1265365" cy="8035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7753FC-881D-4807-9196-A6AA45F75C92}">
      <dsp:nvSpPr>
        <dsp:cNvPr id="0" name=""/>
        <dsp:cNvSpPr/>
      </dsp:nvSpPr>
      <dsp:spPr>
        <a:xfrm>
          <a:off x="1317125" y="134115"/>
          <a:ext cx="1265365" cy="803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На </a:t>
          </a:r>
          <a:r>
            <a:rPr lang="ru-RU" sz="1200" b="1" kern="1200" dirty="0" smtClean="0">
              <a:solidFill>
                <a:schemeClr val="tx1"/>
              </a:solidFill>
            </a:rPr>
            <a:t>01.01.2021г.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223,9</a:t>
          </a:r>
          <a:endParaRPr lang="ru-RU" sz="1200" kern="1200" dirty="0"/>
        </a:p>
      </dsp:txBody>
      <dsp:txXfrm>
        <a:off x="1340659" y="157649"/>
        <a:ext cx="1218297" cy="756439"/>
      </dsp:txXfrm>
    </dsp:sp>
    <dsp:sp modelId="{81EA338B-156B-4039-ACCA-D65E54F5F9CD}">
      <dsp:nvSpPr>
        <dsp:cNvPr id="0" name=""/>
        <dsp:cNvSpPr/>
      </dsp:nvSpPr>
      <dsp:spPr>
        <a:xfrm>
          <a:off x="403250" y="1172067"/>
          <a:ext cx="1265365" cy="8035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7CBD09-0D67-4C22-83F5-ADF67AD72C14}">
      <dsp:nvSpPr>
        <dsp:cNvPr id="0" name=""/>
        <dsp:cNvSpPr/>
      </dsp:nvSpPr>
      <dsp:spPr>
        <a:xfrm>
          <a:off x="543846" y="1305633"/>
          <a:ext cx="1265365" cy="803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Долг по бюджетным кредитам: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76,5</a:t>
          </a:r>
          <a:endParaRPr lang="ru-RU" sz="1100" kern="1200" dirty="0"/>
        </a:p>
      </dsp:txBody>
      <dsp:txXfrm>
        <a:off x="567380" y="1329167"/>
        <a:ext cx="1218297" cy="756439"/>
      </dsp:txXfrm>
    </dsp:sp>
    <dsp:sp modelId="{C02414B1-E6D4-46AF-AA94-CDAE12E1F896}">
      <dsp:nvSpPr>
        <dsp:cNvPr id="0" name=""/>
        <dsp:cNvSpPr/>
      </dsp:nvSpPr>
      <dsp:spPr>
        <a:xfrm>
          <a:off x="1949808" y="1172067"/>
          <a:ext cx="1265365" cy="8035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0FB33F-377F-474F-9F27-D7626347C3A9}">
      <dsp:nvSpPr>
        <dsp:cNvPr id="0" name=""/>
        <dsp:cNvSpPr/>
      </dsp:nvSpPr>
      <dsp:spPr>
        <a:xfrm>
          <a:off x="2090404" y="1305633"/>
          <a:ext cx="1265365" cy="803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Долг по кредитам кредитных организаций: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147,4</a:t>
          </a:r>
          <a:endParaRPr lang="ru-RU" sz="1100" kern="1200" dirty="0"/>
        </a:p>
      </dsp:txBody>
      <dsp:txXfrm>
        <a:off x="2113938" y="1329167"/>
        <a:ext cx="1218297" cy="75643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3F7BB0-58D3-4009-B70C-3C4739A5EA26}">
      <dsp:nvSpPr>
        <dsp:cNvPr id="0" name=""/>
        <dsp:cNvSpPr/>
      </dsp:nvSpPr>
      <dsp:spPr>
        <a:xfrm>
          <a:off x="1559894" y="833875"/>
          <a:ext cx="852702" cy="3611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6244"/>
              </a:lnTo>
              <a:lnTo>
                <a:pt x="852702" y="246244"/>
              </a:lnTo>
              <a:lnTo>
                <a:pt x="852702" y="361143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6C4A14-392A-4F36-B41B-819B0DB4EB78}">
      <dsp:nvSpPr>
        <dsp:cNvPr id="0" name=""/>
        <dsp:cNvSpPr/>
      </dsp:nvSpPr>
      <dsp:spPr>
        <a:xfrm>
          <a:off x="724023" y="833875"/>
          <a:ext cx="835871" cy="361143"/>
        </a:xfrm>
        <a:custGeom>
          <a:avLst/>
          <a:gdLst/>
          <a:ahLst/>
          <a:cxnLst/>
          <a:rect l="0" t="0" r="0" b="0"/>
          <a:pathLst>
            <a:path>
              <a:moveTo>
                <a:pt x="835871" y="0"/>
              </a:moveTo>
              <a:lnTo>
                <a:pt x="835871" y="246244"/>
              </a:lnTo>
              <a:lnTo>
                <a:pt x="0" y="246244"/>
              </a:lnTo>
              <a:lnTo>
                <a:pt x="0" y="361143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F8D749-9F3F-4F42-8516-FD61BA029C40}">
      <dsp:nvSpPr>
        <dsp:cNvPr id="0" name=""/>
        <dsp:cNvSpPr/>
      </dsp:nvSpPr>
      <dsp:spPr>
        <a:xfrm>
          <a:off x="939748" y="46290"/>
          <a:ext cx="1240292" cy="7875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7753FC-881D-4807-9196-A6AA45F75C92}">
      <dsp:nvSpPr>
        <dsp:cNvPr id="0" name=""/>
        <dsp:cNvSpPr/>
      </dsp:nvSpPr>
      <dsp:spPr>
        <a:xfrm>
          <a:off x="1077559" y="177209"/>
          <a:ext cx="1240292" cy="7875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</a:rPr>
            <a:t>На 01.01.2022г.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233,4</a:t>
          </a:r>
          <a:endParaRPr lang="ru-RU" sz="1200" kern="1200" dirty="0"/>
        </a:p>
      </dsp:txBody>
      <dsp:txXfrm>
        <a:off x="1100627" y="200277"/>
        <a:ext cx="1194156" cy="741449"/>
      </dsp:txXfrm>
    </dsp:sp>
    <dsp:sp modelId="{81EA338B-156B-4039-ACCA-D65E54F5F9CD}">
      <dsp:nvSpPr>
        <dsp:cNvPr id="0" name=""/>
        <dsp:cNvSpPr/>
      </dsp:nvSpPr>
      <dsp:spPr>
        <a:xfrm>
          <a:off x="511" y="1195019"/>
          <a:ext cx="1447023" cy="7875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7CBD09-0D67-4C22-83F5-ADF67AD72C14}">
      <dsp:nvSpPr>
        <dsp:cNvPr id="0" name=""/>
        <dsp:cNvSpPr/>
      </dsp:nvSpPr>
      <dsp:spPr>
        <a:xfrm>
          <a:off x="138321" y="1325939"/>
          <a:ext cx="1447023" cy="7875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Долг по бюджетным кредитам: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0,0</a:t>
          </a:r>
          <a:endParaRPr lang="ru-RU" sz="1100" kern="1200" dirty="0"/>
        </a:p>
      </dsp:txBody>
      <dsp:txXfrm>
        <a:off x="161389" y="1349007"/>
        <a:ext cx="1400887" cy="741449"/>
      </dsp:txXfrm>
    </dsp:sp>
    <dsp:sp modelId="{C02414B1-E6D4-46AF-AA94-CDAE12E1F896}">
      <dsp:nvSpPr>
        <dsp:cNvPr id="0" name=""/>
        <dsp:cNvSpPr/>
      </dsp:nvSpPr>
      <dsp:spPr>
        <a:xfrm>
          <a:off x="1723155" y="1195019"/>
          <a:ext cx="1378882" cy="7875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0FB33F-377F-474F-9F27-D7626347C3A9}">
      <dsp:nvSpPr>
        <dsp:cNvPr id="0" name=""/>
        <dsp:cNvSpPr/>
      </dsp:nvSpPr>
      <dsp:spPr>
        <a:xfrm>
          <a:off x="1860966" y="1325939"/>
          <a:ext cx="1378882" cy="7875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Долг по кредитам кредитных организаций: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233,4</a:t>
          </a:r>
          <a:endParaRPr lang="ru-RU" sz="1100" kern="1200" dirty="0"/>
        </a:p>
      </dsp:txBody>
      <dsp:txXfrm>
        <a:off x="1884034" y="1349007"/>
        <a:ext cx="1332746" cy="7414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0.28142</cdr:x>
      <cdr:y>0.83029</cdr:y>
    </cdr:from>
    <cdr:to>
      <cdr:x>0.50634</cdr:x>
      <cdr:y>0.94817</cdr:y>
    </cdr:to>
    <cdr:sp macro="" textlink="">
      <cdr:nvSpPr>
        <cdr:cNvPr id="2" name="TextBox 29"/>
        <cdr:cNvSpPr txBox="1"/>
      </cdr:nvSpPr>
      <cdr:spPr>
        <a:xfrm xmlns:a="http://schemas.openxmlformats.org/drawingml/2006/main">
          <a:off x="2432573" y="3685229"/>
          <a:ext cx="1944201" cy="52320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9pPr>
        </a:lstStyle>
        <a:p xmlns:a="http://schemas.openxmlformats.org/drawingml/2006/main">
          <a:pPr algn="ctr"/>
          <a:r>
            <a:rPr lang="ru-RU" sz="1400" dirty="0" smtClean="0">
              <a:latin typeface="+mn-lt"/>
            </a:rPr>
            <a:t>(первоначальный бюджет)</a:t>
          </a:r>
          <a:endParaRPr lang="ru-RU" sz="1400" dirty="0">
            <a:latin typeface="+mn-lt"/>
          </a:endParaRPr>
        </a:p>
      </cdr:txBody>
    </cdr:sp>
  </cdr:relSizeAnchor>
  <cdr:relSizeAnchor xmlns:cdr="http://schemas.openxmlformats.org/drawingml/2006/chartDrawing">
    <cdr:from>
      <cdr:x>0.18978</cdr:x>
      <cdr:y>0.83029</cdr:y>
    </cdr:from>
    <cdr:to>
      <cdr:x>0.28975</cdr:x>
      <cdr:y>0.89518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640485" y="3685229"/>
          <a:ext cx="864096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dirty="0" smtClean="0"/>
            <a:t>(факт)</a:t>
          </a:r>
          <a:endParaRPr lang="ru-RU" sz="1400" dirty="0"/>
        </a:p>
      </cdr:txBody>
    </cdr:sp>
  </cdr:relSizeAnchor>
  <cdr:relSizeAnchor xmlns:cdr="http://schemas.openxmlformats.org/drawingml/2006/chartDrawing">
    <cdr:from>
      <cdr:x>0.47483</cdr:x>
      <cdr:y>0.83164</cdr:y>
    </cdr:from>
    <cdr:to>
      <cdr:x>0.64144</cdr:x>
      <cdr:y>0.90099</cdr:y>
    </cdr:to>
    <cdr:sp macro="" textlink="">
      <cdr:nvSpPr>
        <cdr:cNvPr id="4" name="TextBox 29"/>
        <cdr:cNvSpPr txBox="1"/>
      </cdr:nvSpPr>
      <cdr:spPr>
        <a:xfrm xmlns:a="http://schemas.openxmlformats.org/drawingml/2006/main">
          <a:off x="4104457" y="3691245"/>
          <a:ext cx="1440160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400" dirty="0" smtClean="0">
              <a:latin typeface="+mn-lt"/>
            </a:rPr>
            <a:t>(прогноз)</a:t>
          </a:r>
          <a:endParaRPr lang="ru-RU" sz="1400" dirty="0">
            <a:latin typeface="+mn-lt"/>
          </a:endParaRPr>
        </a:p>
      </cdr:txBody>
    </cdr:sp>
  </cdr:relSizeAnchor>
  <cdr:relSizeAnchor xmlns:cdr="http://schemas.openxmlformats.org/drawingml/2006/chartDrawing">
    <cdr:from>
      <cdr:x>0.61645</cdr:x>
      <cdr:y>0.83164</cdr:y>
    </cdr:from>
    <cdr:to>
      <cdr:x>0.78306</cdr:x>
      <cdr:y>0.90099</cdr:y>
    </cdr:to>
    <cdr:sp macro="" textlink="">
      <cdr:nvSpPr>
        <cdr:cNvPr id="6" name="TextBox 29"/>
        <cdr:cNvSpPr txBox="1"/>
      </cdr:nvSpPr>
      <cdr:spPr>
        <a:xfrm xmlns:a="http://schemas.openxmlformats.org/drawingml/2006/main">
          <a:off x="5328592" y="3691244"/>
          <a:ext cx="1440160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400" dirty="0" smtClean="0">
              <a:latin typeface="+mn-lt"/>
            </a:rPr>
            <a:t>(прогноз)</a:t>
          </a:r>
          <a:endParaRPr lang="ru-RU" sz="1400" dirty="0">
            <a:latin typeface="+mn-lt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1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21A318F-091E-4D3D-9886-B749EA493769}" type="datetimeFigureOut">
              <a:rPr lang="ru-RU"/>
              <a:pPr>
                <a:defRPr/>
              </a:pPr>
              <a:t>18.01.2021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1" y="4714877"/>
            <a:ext cx="5438775" cy="44672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4DB753A-9603-4D06-BEEC-8734AE56D7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1440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21182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ru-RU" dirty="0" smtClean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49688" y="9428164"/>
            <a:ext cx="2946400" cy="496887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B729594-4735-4CB7-BA34-A766CA41C7F9}" type="slidenum">
              <a:rPr lang="ru-RU" sz="120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38</a:t>
            </a:fld>
            <a:endParaRPr lang="ru-RU" sz="1200" dirty="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4710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DAACC25-C460-4B58-BFCA-8D0C42D2B63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6403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1443" name="Номер слайда 3"/>
          <p:cNvSpPr txBox="1">
            <a:spLocks noGrp="1"/>
          </p:cNvSpPr>
          <p:nvPr/>
        </p:nvSpPr>
        <p:spPr bwMode="auto">
          <a:xfrm>
            <a:off x="3849688" y="9428164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467A6AE-E4FD-41A7-B269-43ABECEE3093}" type="slidenum">
              <a:rPr lang="ru-RU" sz="1200">
                <a:latin typeface="Calibri" pitchFamily="34" charset="0"/>
              </a:rPr>
              <a:pPr algn="r"/>
              <a:t>29</a:t>
            </a:fld>
            <a:endParaRPr lang="ru-RU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1443" name="Номер слайда 3"/>
          <p:cNvSpPr txBox="1">
            <a:spLocks noGrp="1"/>
          </p:cNvSpPr>
          <p:nvPr/>
        </p:nvSpPr>
        <p:spPr bwMode="auto">
          <a:xfrm>
            <a:off x="3849688" y="9428164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467A6AE-E4FD-41A7-B269-43ABECEE3093}" type="slidenum">
              <a:rPr lang="ru-RU" sz="1200">
                <a:latin typeface="Calibri" pitchFamily="34" charset="0"/>
              </a:rPr>
              <a:pPr algn="r"/>
              <a:t>31</a:t>
            </a:fld>
            <a:endParaRPr lang="ru-RU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5DFBD48-9E65-40E3-9D18-3826CE6F5DE3}" type="datetime1">
              <a:rPr lang="ru-RU" smtClean="0"/>
              <a:pPr>
                <a:defRPr/>
              </a:pPr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>
              <a:defRPr/>
            </a:pPr>
            <a:fld id="{644F0B3F-5299-46E9-BBE4-3098AE2E77D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172955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DF3981-F04A-479A-9265-FEA2B4745E02}" type="datetime1">
              <a:rPr lang="ru-RU" smtClean="0"/>
              <a:pPr>
                <a:defRPr/>
              </a:pPr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55AE6300-EB83-410A-98F0-27F9940C1E7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62281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DF3981-F04A-479A-9265-FEA2B4745E02}" type="datetime1">
              <a:rPr lang="ru-RU" smtClean="0"/>
              <a:pPr>
                <a:defRPr/>
              </a:pPr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55AE6300-EB83-410A-98F0-27F9940C1E7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7527569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DF3981-F04A-479A-9265-FEA2B4745E02}" type="datetime1">
              <a:rPr lang="ru-RU" smtClean="0"/>
              <a:pPr>
                <a:defRPr/>
              </a:pPr>
              <a:t>18.01.2021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55AE6300-EB83-410A-98F0-27F9940C1E7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42166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DF3981-F04A-479A-9265-FEA2B4745E02}" type="datetime1">
              <a:rPr lang="ru-RU" smtClean="0"/>
              <a:pPr>
                <a:defRPr/>
              </a:pPr>
              <a:t>18.01.2021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55AE6300-EB83-410A-98F0-27F9940C1E7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088489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DF3981-F04A-479A-9265-FEA2B4745E02}" type="datetime1">
              <a:rPr lang="ru-RU" smtClean="0"/>
              <a:pPr>
                <a:defRPr/>
              </a:pPr>
              <a:t>18.01.2021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55AE6300-EB83-410A-98F0-27F9940C1E7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00330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BE46BFC-CB30-4907-AE5C-2327ED5B4CAD}" type="datetime1">
              <a:rPr lang="ru-RU" smtClean="0"/>
              <a:pPr>
                <a:defRPr/>
              </a:pPr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ABBF5A-0429-40D8-8039-840E63B83C7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595715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4FAD130-DA07-4720-ABA5-DD310AEEEB81}" type="datetime1">
              <a:rPr lang="ru-RU" smtClean="0"/>
              <a:pPr>
                <a:defRPr/>
              </a:pPr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A0F837-2033-4336-94F0-17B41849814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315920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0D62BA-CE22-43A5-9DB2-49590E70FCFA}" type="datetime1">
              <a:rPr lang="ru-RU" smtClean="0"/>
              <a:pPr>
                <a:defRPr/>
              </a:pPr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BB592B-63AA-4DF0-BFD4-84C61079213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559220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268E19-A01C-4CD1-9D45-16465AF26566}" type="datetime1">
              <a:rPr lang="ru-RU" smtClean="0"/>
              <a:pPr>
                <a:defRPr/>
              </a:pPr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8898F83A-1382-4B3A-BD4E-4A043B2BDF4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2240684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708263A-6A00-488F-8F77-B6D03F404C42}" type="datetime1">
              <a:rPr lang="ru-RU" smtClean="0"/>
              <a:pPr>
                <a:defRPr/>
              </a:pPr>
              <a:t>18.01.2021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6FE3D7E2-2149-47D1-AC66-8FB8B849331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17873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9E195B6-BCA3-4A2B-98AD-A5472695D16F}" type="datetime1">
              <a:rPr lang="ru-RU" smtClean="0"/>
              <a:pPr>
                <a:defRPr/>
              </a:pPr>
              <a:t>18.01.2021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B49F9059-5C9D-4583-8638-8DDB0C6631F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938042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CEA2F17-E1FC-485A-A82F-7B90C4DE868D}" type="datetime1">
              <a:rPr lang="ru-RU" smtClean="0"/>
              <a:pPr>
                <a:defRPr/>
              </a:pPr>
              <a:t>18.01.2021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E68860-BEA7-4FEA-8B23-04A38D55261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572297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EA9B73-8D8E-439C-8C30-7B97541C168A}" type="datetime1">
              <a:rPr lang="ru-RU" smtClean="0"/>
              <a:pPr>
                <a:defRPr/>
              </a:pPr>
              <a:t>18.01.2021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264788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BA661A-C9F2-4CE7-AD8F-774019189192}" type="datetime1">
              <a:rPr lang="ru-RU" smtClean="0"/>
              <a:pPr>
                <a:defRPr/>
              </a:pPr>
              <a:t>18.01.2021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78E81-4E63-427D-BD1D-5FD55A894C5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2142687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DF16CD-5B0A-458A-8321-4A62F1B378D3}" type="datetime1">
              <a:rPr lang="ru-RU" smtClean="0"/>
              <a:pPr>
                <a:defRPr/>
              </a:pPr>
              <a:t>18.01.2021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EBC7EE6E-4DC2-4BE7-82ED-AC0AFE67736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598206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ADF3981-F04A-479A-9265-FEA2B4745E02}" type="datetime1">
              <a:rPr lang="ru-RU" smtClean="0"/>
              <a:pPr>
                <a:defRPr/>
              </a:pPr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55AE6300-EB83-410A-98F0-27F9940C1E7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6247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  <p:sldLayoutId id="2147483765" r:id="rId13"/>
    <p:sldLayoutId id="2147483766" r:id="rId14"/>
    <p:sldLayoutId id="2147483767" r:id="rId15"/>
    <p:sldLayoutId id="2147483768" r:id="rId16"/>
  </p:sldLayoutIdLst>
  <p:transition spd="med">
    <p:cover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8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image" Target="../media/image29.jpeg"/><Relationship Id="rId18" Type="http://schemas.openxmlformats.org/officeDocument/2006/relationships/image" Target="../media/image2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12" Type="http://schemas.openxmlformats.org/officeDocument/2006/relationships/image" Target="../media/image28.jpeg"/><Relationship Id="rId17" Type="http://schemas.openxmlformats.org/officeDocument/2006/relationships/image" Target="../media/image33.jpe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11" Type="http://schemas.openxmlformats.org/officeDocument/2006/relationships/image" Target="../media/image27.jpeg"/><Relationship Id="rId5" Type="http://schemas.openxmlformats.org/officeDocument/2006/relationships/image" Target="../media/image21.jpeg"/><Relationship Id="rId15" Type="http://schemas.openxmlformats.org/officeDocument/2006/relationships/image" Target="../media/image31.jpeg"/><Relationship Id="rId10" Type="http://schemas.openxmlformats.org/officeDocument/2006/relationships/image" Target="../media/image26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Relationship Id="rId1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13" Type="http://schemas.openxmlformats.org/officeDocument/2006/relationships/image" Target="../media/image47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12" Type="http://schemas.openxmlformats.org/officeDocument/2006/relationships/image" Target="../media/image46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11" Type="http://schemas.openxmlformats.org/officeDocument/2006/relationships/image" Target="../media/image45.jpeg"/><Relationship Id="rId5" Type="http://schemas.openxmlformats.org/officeDocument/2006/relationships/image" Target="../media/image39.jpeg"/><Relationship Id="rId10" Type="http://schemas.openxmlformats.org/officeDocument/2006/relationships/image" Target="../media/image44.jpeg"/><Relationship Id="rId4" Type="http://schemas.openxmlformats.org/officeDocument/2006/relationships/image" Target="../media/image38.jpeg"/><Relationship Id="rId9" Type="http://schemas.openxmlformats.org/officeDocument/2006/relationships/image" Target="../media/image43.png"/><Relationship Id="rId1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chart" Target="../charts/chart3.xml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chart" Target="../charts/chart5.xml"/><Relationship Id="rId10" Type="http://schemas.openxmlformats.org/officeDocument/2006/relationships/image" Target="../media/image51.png"/><Relationship Id="rId4" Type="http://schemas.openxmlformats.org/officeDocument/2006/relationships/chart" Target="../charts/chart4.xml"/><Relationship Id="rId9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jpeg"/><Relationship Id="rId4" Type="http://schemas.openxmlformats.org/officeDocument/2006/relationships/image" Target="../media/image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diagramLayout" Target="../diagrams/layout4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diagramData" Target="../diagrams/data4.xml"/><Relationship Id="rId17" Type="http://schemas.openxmlformats.org/officeDocument/2006/relationships/image" Target="../media/image2.jpeg"/><Relationship Id="rId2" Type="http://schemas.openxmlformats.org/officeDocument/2006/relationships/diagramData" Target="../diagrams/data2.xml"/><Relationship Id="rId16" Type="http://schemas.microsoft.com/office/2007/relationships/diagramDrawing" Target="../diagrams/drawing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5" Type="http://schemas.openxmlformats.org/officeDocument/2006/relationships/diagramColors" Target="../diagrams/colors4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Relationship Id="rId14" Type="http://schemas.openxmlformats.org/officeDocument/2006/relationships/diagramQuickStyle" Target="../diagrams/quickStyle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75" y="3933056"/>
            <a:ext cx="6197772" cy="2796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37"/>
          <p:cNvSpPr txBox="1">
            <a:spLocks noChangeArrowheads="1"/>
          </p:cNvSpPr>
          <p:nvPr/>
        </p:nvSpPr>
        <p:spPr>
          <a:xfrm>
            <a:off x="994432" y="1776549"/>
            <a:ext cx="7610016" cy="2026995"/>
          </a:xfrm>
          <a:prstGeom prst="rect">
            <a:avLst/>
          </a:prstGeom>
          <a:noFill/>
        </p:spPr>
        <p:txBody>
          <a:bodyPr anchor="ctr">
            <a:norm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решению Совета депутатов </a:t>
            </a:r>
            <a:r>
              <a:rPr lang="ru-RU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Балахнинского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муниципального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округа от 17.12.2020 №96</a:t>
            </a:r>
          </a:p>
          <a:p>
            <a:pPr algn="ctr">
              <a:defRPr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«О бюджете </a:t>
            </a:r>
            <a:r>
              <a:rPr lang="ru-RU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Балахнинского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муниципального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округа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Нижегородской области на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2021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год и на плановый период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2022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2023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годов»</a:t>
            </a:r>
          </a:p>
        </p:txBody>
      </p:sp>
      <p:sp>
        <p:nvSpPr>
          <p:cNvPr id="13" name="Подзаголовок 2"/>
          <p:cNvSpPr txBox="1">
            <a:spLocks/>
          </p:cNvSpPr>
          <p:nvPr/>
        </p:nvSpPr>
        <p:spPr>
          <a:xfrm>
            <a:off x="2627313" y="2960688"/>
            <a:ext cx="6516687" cy="104298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rebuchet MS" pitchFamily="34" charset="0"/>
              <a:ea typeface="+mj-ea"/>
              <a:cs typeface="+mj-cs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 bwMode="gray">
          <a:xfrm>
            <a:off x="1691680" y="1232496"/>
            <a:ext cx="6120680" cy="68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lang="ru-RU" sz="3200" b="1" kern="0" dirty="0">
                <a:solidFill>
                  <a:srgbClr val="FF0000"/>
                </a:solidFill>
                <a:latin typeface="Georgia" pitchFamily="18" charset="0"/>
              </a:rPr>
              <a:t>БЮДЖЕТ ДЛЯ ГРАЖДАН</a:t>
            </a:r>
          </a:p>
        </p:txBody>
      </p:sp>
      <p:sp>
        <p:nvSpPr>
          <p:cNvPr id="2" name="Горизонтальный свиток 1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Балахнинский муниципальный округ </a:t>
            </a:r>
          </a:p>
          <a:p>
            <a:pPr algn="ctr"/>
            <a:r>
              <a:rPr lang="ru-RU" sz="2000" b="1" dirty="0" smtClean="0"/>
              <a:t>Нижегородской области</a:t>
            </a:r>
            <a:endParaRPr lang="ru-RU" sz="20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4432" cy="123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40607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1731963" cy="1347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 descr="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279" y="1402201"/>
            <a:ext cx="3358803" cy="2417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wr-72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3125" y="1409490"/>
            <a:ext cx="5600875" cy="3029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ЛОГО-ПРЗ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22117" y="1395523"/>
            <a:ext cx="3544640" cy="1382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9" descr="iш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4279" y="2620734"/>
            <a:ext cx="1388760" cy="11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5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552" y="4570193"/>
            <a:ext cx="2480282" cy="2040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6" descr="Биаксплен 00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722639" y="4535724"/>
            <a:ext cx="3298452" cy="2207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0" descr="итсмлра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8264" y="4023494"/>
            <a:ext cx="2561633" cy="876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2" descr="logo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594869" y="4491106"/>
            <a:ext cx="1809081" cy="99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6299" y="4427132"/>
            <a:ext cx="2476143" cy="1857840"/>
          </a:xfrm>
          <a:prstGeom prst="rect">
            <a:avLst/>
          </a:prstGeom>
        </p:spPr>
      </p:pic>
      <p:pic>
        <p:nvPicPr>
          <p:cNvPr id="20" name="Picture 41" descr="78665_content_реал 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962900" y="4461739"/>
            <a:ext cx="1181100" cy="112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085865" y="338028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Экономическая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основа округа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15429506"/>
      </p:ext>
    </p:extLst>
  </p:cSld>
  <p:clrMapOvr>
    <a:masterClrMapping/>
  </p:clrMapOvr>
  <p:transition spd="med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4432" cy="1232496"/>
          </a:xfrm>
          <a:prstGeom prst="rect">
            <a:avLst/>
          </a:prstGeom>
        </p:spPr>
      </p:pic>
      <p:sp>
        <p:nvSpPr>
          <p:cNvPr id="3" name="Горизонтальный свиток 2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Балахнинский муниципальный округ </a:t>
            </a:r>
          </a:p>
          <a:p>
            <a:pPr algn="ctr"/>
            <a:r>
              <a:rPr lang="ru-RU" sz="2000" b="1" dirty="0" smtClean="0"/>
              <a:t>Нижегородской области</a:t>
            </a:r>
            <a:endParaRPr lang="ru-RU" sz="2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238536" y="833367"/>
            <a:ext cx="54360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Bookman Old Style" panose="02050604050505020204" pitchFamily="18" charset="0"/>
              </a:rPr>
              <a:t>ИТОГИ И ПОКАЗАТЕЛИ ПРОГНОЗА СОЦИАЛЬНО-ЭКОНОМИЧЕСКОГО РАЗВИТИЯ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Bookman Old Style" panose="02050604050505020204" pitchFamily="18" charset="0"/>
              </a:rPr>
              <a:t>МУНИЦИПАЛЬНОГО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Bookman Old Style" panose="02050604050505020204" pitchFamily="18" charset="0"/>
              </a:rPr>
              <a:t>ОКРУГА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5698418"/>
              </p:ext>
            </p:extLst>
          </p:nvPr>
        </p:nvGraphicFramePr>
        <p:xfrm>
          <a:off x="497216" y="1700808"/>
          <a:ext cx="8280923" cy="46811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4300">
                  <a:extLst>
                    <a:ext uri="{9D8B030D-6E8A-4147-A177-3AD203B41FA5}">
                      <a16:colId xmlns:a16="http://schemas.microsoft.com/office/drawing/2014/main" val="3126099305"/>
                    </a:ext>
                  </a:extLst>
                </a:gridCol>
                <a:gridCol w="864092">
                  <a:extLst>
                    <a:ext uri="{9D8B030D-6E8A-4147-A177-3AD203B41FA5}">
                      <a16:colId xmlns:a16="http://schemas.microsoft.com/office/drawing/2014/main" val="3545405001"/>
                    </a:ext>
                  </a:extLst>
                </a:gridCol>
                <a:gridCol w="906432">
                  <a:extLst>
                    <a:ext uri="{9D8B030D-6E8A-4147-A177-3AD203B41FA5}">
                      <a16:colId xmlns:a16="http://schemas.microsoft.com/office/drawing/2014/main" val="2805373007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994150684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38700321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209689815"/>
                    </a:ext>
                  </a:extLst>
                </a:gridCol>
                <a:gridCol w="1037787">
                  <a:extLst>
                    <a:ext uri="{9D8B030D-6E8A-4147-A177-3AD203B41FA5}">
                      <a16:colId xmlns:a16="http://schemas.microsoft.com/office/drawing/2014/main" val="3554271760"/>
                    </a:ext>
                  </a:extLst>
                </a:gridCol>
              </a:tblGrid>
              <a:tr h="37026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Показатели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Ед. измерения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2019 год отчет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2020 год оценка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2021 год прогноз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2022 год прогноз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2023 год прогноз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1566697"/>
                  </a:ext>
                </a:extLst>
              </a:tr>
              <a:tr h="276592"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Объем отгрузки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млн.руб</a:t>
                      </a:r>
                      <a:r>
                        <a:rPr lang="ru-RU" sz="1200" dirty="0" smtClean="0"/>
                        <a:t>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27 253,86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23 072,73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24 966,77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25 984,58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27 086,75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1546946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Темп роста в сопоставимых ценах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%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81,2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104,3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100,4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100,6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8559257"/>
                  </a:ext>
                </a:extLst>
              </a:tr>
              <a:tr h="370261"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том числе по обрабатывающим производствам 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 smtClean="0"/>
                        <a:t>млн.руб</a:t>
                      </a:r>
                      <a:r>
                        <a:rPr lang="ru-RU" sz="1200" dirty="0" smtClean="0"/>
                        <a:t>.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25 186,83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20 800,89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22 684,55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23 660,00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24 724,7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9492790"/>
                  </a:ext>
                </a:extLst>
              </a:tr>
              <a:tr h="342880"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Темп роста в сопоставимых ценах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%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83,6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104,3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100,0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100,0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672073"/>
                  </a:ext>
                </a:extLst>
              </a:tr>
              <a:tr h="389736"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Прибыль прибыльных организаций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 smtClean="0"/>
                        <a:t>млн.руб</a:t>
                      </a:r>
                      <a:r>
                        <a:rPr lang="ru-RU" sz="1200" dirty="0" smtClean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2 683,49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2 622,50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2 756,24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2 957,45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3 170,39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1729282"/>
                  </a:ext>
                </a:extLst>
              </a:tr>
              <a:tr h="370261"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Темп роста в действующих ценах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%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103,55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97,73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105,1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107,3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107,2</a:t>
                      </a:r>
                      <a:endParaRPr lang="ru-RU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0715959"/>
                  </a:ext>
                </a:extLst>
              </a:tr>
              <a:tr h="370261"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Фонд заработной платы, всего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 smtClean="0"/>
                        <a:t>млн.руб</a:t>
                      </a:r>
                      <a:r>
                        <a:rPr lang="ru-RU" sz="1200" dirty="0" smtClean="0"/>
                        <a:t>.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7 114,65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7 227,5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7 779,3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8 300,6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8 895,1</a:t>
                      </a:r>
                      <a:endParaRPr lang="ru-RU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2537891"/>
                  </a:ext>
                </a:extLst>
              </a:tr>
              <a:tr h="370261"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Темп роста в действующих ценах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%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102,7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101,59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107,63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106,7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107,16</a:t>
                      </a:r>
                      <a:endParaRPr lang="ru-RU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8966055"/>
                  </a:ext>
                </a:extLst>
              </a:tr>
              <a:tr h="370261"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Среднемесячная заработная плата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руб.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27 975,63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28 835,72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31 116,78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33 357,8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35 759,55</a:t>
                      </a:r>
                      <a:endParaRPr lang="ru-RU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6724395"/>
                  </a:ext>
                </a:extLst>
              </a:tr>
              <a:tr h="370261"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Темп роста реальной заработной платы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%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101,07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99,7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103,0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102,0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102,6</a:t>
                      </a:r>
                      <a:endParaRPr lang="ru-RU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4727408"/>
                  </a:ext>
                </a:extLst>
              </a:tr>
            </a:tbl>
          </a:graphicData>
        </a:graphic>
      </p:graphicFrame>
      <p:sp>
        <p:nvSpPr>
          <p:cNvPr id="10" name="Овал 9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01268830"/>
      </p:ext>
    </p:extLst>
  </p:cSld>
  <p:clrMapOvr>
    <a:masterClrMapping/>
  </p:clrMapOvr>
  <p:transition spd="med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4432" cy="1232496"/>
          </a:xfrm>
          <a:prstGeom prst="rect">
            <a:avLst/>
          </a:prstGeom>
        </p:spPr>
      </p:pic>
      <p:sp>
        <p:nvSpPr>
          <p:cNvPr id="3" name="Горизонтальный свиток 2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Балахнинский муниципальный округ </a:t>
            </a:r>
          </a:p>
          <a:p>
            <a:pPr algn="ctr"/>
            <a:r>
              <a:rPr lang="ru-RU" sz="2000" b="1" dirty="0" smtClean="0"/>
              <a:t>Нижегородской области</a:t>
            </a:r>
            <a:endParaRPr lang="ru-RU" sz="2000" b="1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829253"/>
              </p:ext>
            </p:extLst>
          </p:nvPr>
        </p:nvGraphicFramePr>
        <p:xfrm>
          <a:off x="497216" y="1700808"/>
          <a:ext cx="8280923" cy="37066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4300">
                  <a:extLst>
                    <a:ext uri="{9D8B030D-6E8A-4147-A177-3AD203B41FA5}">
                      <a16:colId xmlns:a16="http://schemas.microsoft.com/office/drawing/2014/main" val="3126099305"/>
                    </a:ext>
                  </a:extLst>
                </a:gridCol>
                <a:gridCol w="864092">
                  <a:extLst>
                    <a:ext uri="{9D8B030D-6E8A-4147-A177-3AD203B41FA5}">
                      <a16:colId xmlns:a16="http://schemas.microsoft.com/office/drawing/2014/main" val="3545405001"/>
                    </a:ext>
                  </a:extLst>
                </a:gridCol>
                <a:gridCol w="906432">
                  <a:extLst>
                    <a:ext uri="{9D8B030D-6E8A-4147-A177-3AD203B41FA5}">
                      <a16:colId xmlns:a16="http://schemas.microsoft.com/office/drawing/2014/main" val="2805373007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994150684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38700321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209689815"/>
                    </a:ext>
                  </a:extLst>
                </a:gridCol>
                <a:gridCol w="1037787">
                  <a:extLst>
                    <a:ext uri="{9D8B030D-6E8A-4147-A177-3AD203B41FA5}">
                      <a16:colId xmlns:a16="http://schemas.microsoft.com/office/drawing/2014/main" val="3554271760"/>
                    </a:ext>
                  </a:extLst>
                </a:gridCol>
              </a:tblGrid>
              <a:tr h="37026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Показатели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Ед. измерения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2019 год отчет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2020 год оценка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2021 год прогноз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2022 год прогноз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2023 год прогноз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1566697"/>
                  </a:ext>
                </a:extLst>
              </a:tr>
              <a:tr h="276592"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Прожиточный минимум на душу населения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руб.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9 975,0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10 291,8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-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-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-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1546946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Численность</a:t>
                      </a:r>
                      <a:r>
                        <a:rPr lang="ru-RU" sz="1100" baseline="0" dirty="0" smtClean="0"/>
                        <a:t> занятых в экономике- всего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человек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28 319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28 160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27 872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27 872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27 872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8559257"/>
                  </a:ext>
                </a:extLst>
              </a:tr>
              <a:tr h="370261"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Уровень официально зарегистрированной безработицы (на конец отчетного периода)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 smtClean="0"/>
                        <a:t>млн.руб</a:t>
                      </a:r>
                      <a:r>
                        <a:rPr lang="ru-RU" sz="1200" dirty="0" smtClean="0"/>
                        <a:t>.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0,48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3,69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2,38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2,00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1,43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9492790"/>
                  </a:ext>
                </a:extLst>
              </a:tr>
              <a:tr h="342880"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Объем розничного товарооборота (во всех каналах реализации без учета объемов сокрытия)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 smtClean="0"/>
                        <a:t>млн.руб</a:t>
                      </a:r>
                      <a:r>
                        <a:rPr lang="ru-RU" sz="1200" dirty="0" smtClean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10 817,28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10 060,07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10 482,59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10 786,59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11 088,61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672073"/>
                  </a:ext>
                </a:extLst>
              </a:tr>
              <a:tr h="389736"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сопоставимых</a:t>
                      </a:r>
                      <a:r>
                        <a:rPr lang="ru-RU" sz="11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ценах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104,42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100,00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100,00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100,00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100,00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1729282"/>
                  </a:ext>
                </a:extLst>
              </a:tr>
              <a:tr h="370261"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Ввод в действие жилых домов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err="1" smtClean="0"/>
                        <a:t>Тыс.кв.м</a:t>
                      </a:r>
                      <a:r>
                        <a:rPr lang="ru-RU" sz="1200" dirty="0" smtClean="0"/>
                        <a:t>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21,47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17,74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15,00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15,00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15,00</a:t>
                      </a:r>
                      <a:endParaRPr lang="ru-RU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0715959"/>
                  </a:ext>
                </a:extLst>
              </a:tr>
            </a:tbl>
          </a:graphicData>
        </a:graphic>
      </p:graphicFrame>
      <p:sp>
        <p:nvSpPr>
          <p:cNvPr id="7" name="Овал 6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42789988"/>
      </p:ext>
    </p:extLst>
  </p:cSld>
  <p:clrMapOvr>
    <a:masterClrMapping/>
  </p:clrMapOvr>
  <p:transition spd="med"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Горизонтальный свиток 2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</a:t>
            </a:r>
            <a:r>
              <a:rPr lang="ru-RU" sz="2000" b="1" dirty="0" smtClean="0"/>
              <a:t>округ </a:t>
            </a:r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1268760"/>
            <a:ext cx="9144000" cy="4175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Основы составления проекта бюджета БАЛАХНИНСКОГО МУНИЦИПАЛЬНОГО ОКРУГА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1">
                  <a:lumMod val="60000"/>
                  <a:lumOff val="4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992423205"/>
              </p:ext>
            </p:extLst>
          </p:nvPr>
        </p:nvGraphicFramePr>
        <p:xfrm>
          <a:off x="870384" y="1895044"/>
          <a:ext cx="7699041" cy="44215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трелка вправо 4"/>
          <p:cNvSpPr/>
          <p:nvPr/>
        </p:nvSpPr>
        <p:spPr>
          <a:xfrm>
            <a:off x="177649" y="2292052"/>
            <a:ext cx="422886" cy="288032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183232" y="3032633"/>
            <a:ext cx="422886" cy="288032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165983" y="3990528"/>
            <a:ext cx="422886" cy="288032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183232" y="4869160"/>
            <a:ext cx="422886" cy="288032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173213" y="5589240"/>
            <a:ext cx="422886" cy="288032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8709"/>
            <a:ext cx="889481" cy="1205461"/>
          </a:xfrm>
          <a:prstGeom prst="rect">
            <a:avLst/>
          </a:prstGeom>
        </p:spPr>
      </p:pic>
      <p:sp>
        <p:nvSpPr>
          <p:cNvPr id="14" name="Овал 13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0961886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49072" y="1209625"/>
            <a:ext cx="9144000" cy="41751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800" b="1" kern="12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Как</a:t>
            </a:r>
            <a:r>
              <a:rPr lang="ru-RU" sz="1800" b="1" kern="12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 происходит составление </a:t>
            </a:r>
            <a:r>
              <a:rPr lang="ru-RU" sz="1800" b="1" kern="12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проекта бюджета </a:t>
            </a:r>
            <a:r>
              <a:rPr lang="ru-RU" sz="1800" b="1" kern="12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Балахнинского</a:t>
            </a:r>
            <a:r>
              <a:rPr lang="ru-RU" sz="1800" b="1" kern="12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 муниципального округа</a:t>
            </a:r>
            <a:endParaRPr lang="ru-RU" sz="1800" b="1" kern="12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  <p:sp>
        <p:nvSpPr>
          <p:cNvPr id="38922" name="Line 10"/>
          <p:cNvSpPr>
            <a:spLocks noChangeShapeType="1"/>
          </p:cNvSpPr>
          <p:nvPr/>
        </p:nvSpPr>
        <p:spPr bwMode="auto">
          <a:xfrm>
            <a:off x="251520" y="1844824"/>
            <a:ext cx="8496300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n>
                <a:solidFill>
                  <a:srgbClr val="7030A0"/>
                </a:solidFill>
              </a:ln>
              <a:latin typeface="+mn-lt"/>
              <a:cs typeface="+mn-cs"/>
            </a:endParaRPr>
          </a:p>
        </p:txBody>
      </p:sp>
      <p:sp>
        <p:nvSpPr>
          <p:cNvPr id="18" name="Горизонтальный свиток 17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округ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2" name="Выноска со стрелкой вправо 1"/>
          <p:cNvSpPr/>
          <p:nvPr/>
        </p:nvSpPr>
        <p:spPr>
          <a:xfrm>
            <a:off x="217272" y="2006791"/>
            <a:ext cx="1858498" cy="504056"/>
          </a:xfrm>
          <a:prstGeom prst="rightArrowCallout">
            <a:avLst>
              <a:gd name="adj1" fmla="val 25000"/>
              <a:gd name="adj2" fmla="val 25000"/>
              <a:gd name="adj3" fmla="val 86086"/>
              <a:gd name="adj4" fmla="val 6497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И</a:t>
            </a:r>
            <a:r>
              <a:rPr lang="ru-RU" sz="1400" b="1" dirty="0" smtClean="0">
                <a:solidFill>
                  <a:schemeClr val="tx1"/>
                </a:solidFill>
              </a:rPr>
              <a:t>юнь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9" name="Выноска со стрелкой вправо 18"/>
          <p:cNvSpPr/>
          <p:nvPr/>
        </p:nvSpPr>
        <p:spPr>
          <a:xfrm>
            <a:off x="225182" y="2609884"/>
            <a:ext cx="1858498" cy="400642"/>
          </a:xfrm>
          <a:prstGeom prst="rightArrowCallout">
            <a:avLst>
              <a:gd name="adj1" fmla="val 25000"/>
              <a:gd name="adj2" fmla="val 25000"/>
              <a:gd name="adj3" fmla="val 86086"/>
              <a:gd name="adj4" fmla="val 6497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Октябрь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0" name="Выноска со стрелкой вправо 19"/>
          <p:cNvSpPr/>
          <p:nvPr/>
        </p:nvSpPr>
        <p:spPr>
          <a:xfrm>
            <a:off x="217272" y="3140968"/>
            <a:ext cx="1858498" cy="504056"/>
          </a:xfrm>
          <a:prstGeom prst="rightArrowCallout">
            <a:avLst>
              <a:gd name="adj1" fmla="val 25000"/>
              <a:gd name="adj2" fmla="val 25000"/>
              <a:gd name="adj3" fmla="val 86086"/>
              <a:gd name="adj4" fmla="val 6497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Октябрь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1" name="Выноска со стрелкой вправо 20"/>
          <p:cNvSpPr/>
          <p:nvPr/>
        </p:nvSpPr>
        <p:spPr>
          <a:xfrm>
            <a:off x="217272" y="3717032"/>
            <a:ext cx="1824894" cy="513792"/>
          </a:xfrm>
          <a:prstGeom prst="rightArrowCallout">
            <a:avLst>
              <a:gd name="adj1" fmla="val 25000"/>
              <a:gd name="adj2" fmla="val 25000"/>
              <a:gd name="adj3" fmla="val 86086"/>
              <a:gd name="adj4" fmla="val 6497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Октябрь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2" name="Выноска со стрелкой вправо 21"/>
          <p:cNvSpPr/>
          <p:nvPr/>
        </p:nvSpPr>
        <p:spPr>
          <a:xfrm>
            <a:off x="217271" y="4324502"/>
            <a:ext cx="1858499" cy="504056"/>
          </a:xfrm>
          <a:prstGeom prst="rightArrowCallout">
            <a:avLst>
              <a:gd name="adj1" fmla="val 25000"/>
              <a:gd name="adj2" fmla="val 25000"/>
              <a:gd name="adj3" fmla="val 86086"/>
              <a:gd name="adj4" fmla="val 6497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Октябрь - ноябрь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3" name="Выноска со стрелкой вправо 22"/>
          <p:cNvSpPr/>
          <p:nvPr/>
        </p:nvSpPr>
        <p:spPr>
          <a:xfrm>
            <a:off x="217271" y="4941168"/>
            <a:ext cx="1858499" cy="504056"/>
          </a:xfrm>
          <a:prstGeom prst="rightArrowCallout">
            <a:avLst>
              <a:gd name="adj1" fmla="val 25000"/>
              <a:gd name="adj2" fmla="val 25000"/>
              <a:gd name="adj3" fmla="val 86086"/>
              <a:gd name="adj4" fmla="val 6497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Ноябрь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4" name="Выноска со стрелкой вправо 23"/>
          <p:cNvSpPr/>
          <p:nvPr/>
        </p:nvSpPr>
        <p:spPr>
          <a:xfrm>
            <a:off x="217270" y="5589240"/>
            <a:ext cx="1858500" cy="504056"/>
          </a:xfrm>
          <a:prstGeom prst="rightArrowCallout">
            <a:avLst>
              <a:gd name="adj1" fmla="val 25000"/>
              <a:gd name="adj2" fmla="val 25000"/>
              <a:gd name="adj3" fmla="val 86086"/>
              <a:gd name="adj4" fmla="val 6497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Ноябрь-декабрь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5" name="Выноска со стрелкой вправо 24"/>
          <p:cNvSpPr/>
          <p:nvPr/>
        </p:nvSpPr>
        <p:spPr>
          <a:xfrm>
            <a:off x="217271" y="6197759"/>
            <a:ext cx="1858499" cy="504056"/>
          </a:xfrm>
          <a:prstGeom prst="rightArrowCallout">
            <a:avLst>
              <a:gd name="adj1" fmla="val 25000"/>
              <a:gd name="adj2" fmla="val 25000"/>
              <a:gd name="adj3" fmla="val 86086"/>
              <a:gd name="adj4" fmla="val 6497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Декабрь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75770" y="2006791"/>
            <a:ext cx="6967013" cy="5040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Разработка основных показателей прогноза социально-экономического развития </a:t>
            </a:r>
            <a:r>
              <a:rPr lang="ru-RU" sz="1200" b="1" dirty="0" err="1" smtClean="0">
                <a:solidFill>
                  <a:schemeClr val="tx1"/>
                </a:solidFill>
              </a:rPr>
              <a:t>Балахнинского</a:t>
            </a:r>
            <a:r>
              <a:rPr lang="ru-RU" sz="1200" b="1" dirty="0" smtClean="0">
                <a:solidFill>
                  <a:schemeClr val="tx1"/>
                </a:solidFill>
              </a:rPr>
              <a:t> муниципального округа на трехлетний период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106320" y="2618783"/>
            <a:ext cx="6975682" cy="41877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Утверждение методики планирования бюджетных ассигнований бюджета округа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075770" y="3131232"/>
            <a:ext cx="6991707" cy="5137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Утверждение основных направлений налоговой и бюджетной политики в </a:t>
            </a:r>
            <a:r>
              <a:rPr lang="ru-RU" sz="1200" b="1" dirty="0" err="1" smtClean="0">
                <a:solidFill>
                  <a:schemeClr val="tx1"/>
                </a:solidFill>
              </a:rPr>
              <a:t>Балахнинском</a:t>
            </a:r>
            <a:r>
              <a:rPr lang="ru-RU" sz="1200" b="1" dirty="0" smtClean="0">
                <a:solidFill>
                  <a:schemeClr val="tx1"/>
                </a:solidFill>
              </a:rPr>
              <a:t> муниципальном округа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075770" y="3717032"/>
            <a:ext cx="7000377" cy="5137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Формирование бюджетных заявок и обоснований ассигнований на 2020 год и на плановый период 2021 и 2022 годов главными распорядителями бюджетных средств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083681" y="4333410"/>
            <a:ext cx="6975680" cy="5040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</a:rPr>
              <a:t>Формирование проекта бюджета </a:t>
            </a:r>
            <a:r>
              <a:rPr lang="ru-RU" sz="1200" b="1" dirty="0" err="1" smtClean="0">
                <a:solidFill>
                  <a:schemeClr val="tx1"/>
                </a:solidFill>
              </a:rPr>
              <a:t>Балахнинского</a:t>
            </a:r>
            <a:r>
              <a:rPr lang="ru-RU" sz="1200" b="1" dirty="0" smtClean="0">
                <a:solidFill>
                  <a:schemeClr val="tx1"/>
                </a:solidFill>
              </a:rPr>
              <a:t> муниципального округа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075770" y="4941168"/>
            <a:ext cx="6983591" cy="5040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Внесение проекта бюджета в Совет депутатов </a:t>
            </a:r>
            <a:r>
              <a:rPr lang="ru-RU" sz="1200" b="1" dirty="0" err="1" smtClean="0">
                <a:solidFill>
                  <a:schemeClr val="tx1"/>
                </a:solidFill>
              </a:rPr>
              <a:t>Балахнинского</a:t>
            </a:r>
            <a:r>
              <a:rPr lang="ru-RU" sz="1200" b="1" dirty="0" smtClean="0">
                <a:solidFill>
                  <a:schemeClr val="tx1"/>
                </a:solidFill>
              </a:rPr>
              <a:t> муниципального округа на рассмотрение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075770" y="5589240"/>
            <a:ext cx="6967010" cy="5040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Рассмотрение проекта бюджета на заседаниях комиссий Совета депутатов </a:t>
            </a:r>
            <a:r>
              <a:rPr lang="ru-RU" sz="1200" b="1" dirty="0" err="1" smtClean="0">
                <a:solidFill>
                  <a:schemeClr val="tx1"/>
                </a:solidFill>
              </a:rPr>
              <a:t>Балахнинского</a:t>
            </a:r>
            <a:r>
              <a:rPr lang="ru-RU" sz="1200" b="1" dirty="0" smtClean="0">
                <a:solidFill>
                  <a:schemeClr val="tx1"/>
                </a:solidFill>
              </a:rPr>
              <a:t> муниципального округа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083680" y="6197759"/>
            <a:ext cx="6959099" cy="5040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Принятие проекта бюджета </a:t>
            </a:r>
            <a:r>
              <a:rPr lang="ru-RU" sz="1200" b="1" dirty="0" err="1" smtClean="0">
                <a:solidFill>
                  <a:schemeClr val="tx1"/>
                </a:solidFill>
              </a:rPr>
              <a:t>Балахнинского</a:t>
            </a:r>
            <a:r>
              <a:rPr lang="ru-RU" sz="1200" b="1" dirty="0" smtClean="0">
                <a:solidFill>
                  <a:schemeClr val="tx1"/>
                </a:solidFill>
              </a:rPr>
              <a:t> муниципального округа</a:t>
            </a:r>
            <a:endParaRPr lang="ru-RU" sz="1200" b="1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"/>
            <a:ext cx="884163" cy="1224404"/>
          </a:xfrm>
          <a:prstGeom prst="rect">
            <a:avLst/>
          </a:prstGeom>
        </p:spPr>
      </p:pic>
      <p:sp>
        <p:nvSpPr>
          <p:cNvPr id="34" name="Овал 33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62703635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8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96394" y="3773239"/>
            <a:ext cx="4033006" cy="1008112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Обеспечение сбалансированности и долгосрочной устойчивости бюджетной системы округа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2215" y="1897172"/>
            <a:ext cx="4033006" cy="1728204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Увеличение налогового потенциала </a:t>
            </a:r>
            <a:r>
              <a:rPr lang="ru-RU" sz="16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Балахнинского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муниципального округа за счет налогового стимулирования деловой активности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округе, привлечения инвестиций, реализации высокоэффективных инвестиционных проектов 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946635" y="2353831"/>
            <a:ext cx="4057746" cy="878058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Повышение эффективности и оптимизации бюджетных средств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987858" y="5416335"/>
            <a:ext cx="4071966" cy="642942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Безусловное выполнение всех принятых обязательств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9552" y="1033272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направления бюджетной и налоговой политики в </a:t>
            </a:r>
            <a:r>
              <a:rPr lang="ru-RU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Балахнинском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муниципальном округе на 2021 год и на плановый период 2022 и 2023 годов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6" name="Горизонтальный свиток 15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округ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957867" y="3419920"/>
            <a:ext cx="4004122" cy="765600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 и совершенствование системы финансового контроля и контроля в сфере закупок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92263" y="4976993"/>
            <a:ext cx="4033006" cy="642941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Повышение качества оказываемых муниципальных услуг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81686" y="6059275"/>
            <a:ext cx="4033006" cy="642942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Повышение эффективности муниципального управления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979203" y="4396319"/>
            <a:ext cx="4004123" cy="786983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Реализация принципов открытости и прозрачности управления муниципальными финансами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4623386" y="2564904"/>
            <a:ext cx="36364" cy="3815842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stCxn id="4" idx="3"/>
          </p:cNvCxnSpPr>
          <p:nvPr/>
        </p:nvCxnSpPr>
        <p:spPr>
          <a:xfrm>
            <a:off x="4329400" y="4277295"/>
            <a:ext cx="215466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stCxn id="7" idx="1"/>
          </p:cNvCxnSpPr>
          <p:nvPr/>
        </p:nvCxnSpPr>
        <p:spPr>
          <a:xfrm flipH="1">
            <a:off x="4688296" y="2792860"/>
            <a:ext cx="258339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 flipV="1">
            <a:off x="4362040" y="3154358"/>
            <a:ext cx="215451" cy="878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>
            <a:stCxn id="12" idx="1"/>
            <a:endCxn id="43" idx="5"/>
          </p:cNvCxnSpPr>
          <p:nvPr/>
        </p:nvCxnSpPr>
        <p:spPr>
          <a:xfrm flipH="1" flipV="1">
            <a:off x="4700256" y="3708033"/>
            <a:ext cx="257611" cy="94687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>
            <a:off x="4710683" y="4781351"/>
            <a:ext cx="236786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stCxn id="14" idx="3"/>
          </p:cNvCxnSpPr>
          <p:nvPr/>
        </p:nvCxnSpPr>
        <p:spPr>
          <a:xfrm>
            <a:off x="4325269" y="5298464"/>
            <a:ext cx="200236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>
            <a:stCxn id="8" idx="1"/>
          </p:cNvCxnSpPr>
          <p:nvPr/>
        </p:nvCxnSpPr>
        <p:spPr>
          <a:xfrm flipH="1">
            <a:off x="4779451" y="5737806"/>
            <a:ext cx="20840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>
            <a:stCxn id="17" idx="3"/>
          </p:cNvCxnSpPr>
          <p:nvPr/>
        </p:nvCxnSpPr>
        <p:spPr>
          <a:xfrm>
            <a:off x="4314692" y="6380746"/>
            <a:ext cx="26374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Овал 40"/>
          <p:cNvSpPr/>
          <p:nvPr/>
        </p:nvSpPr>
        <p:spPr>
          <a:xfrm>
            <a:off x="4450771" y="2522571"/>
            <a:ext cx="217422" cy="21602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4514675" y="3523645"/>
            <a:ext cx="217422" cy="21602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4527312" y="5619934"/>
            <a:ext cx="217422" cy="21602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4538364" y="4148954"/>
            <a:ext cx="217422" cy="21602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4538465" y="5135163"/>
            <a:ext cx="217422" cy="21602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4532857" y="6210415"/>
            <a:ext cx="217422" cy="21602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404"/>
            <a:ext cx="872333" cy="1214156"/>
          </a:xfrm>
          <a:prstGeom prst="rect">
            <a:avLst/>
          </a:prstGeom>
        </p:spPr>
      </p:pic>
      <p:sp>
        <p:nvSpPr>
          <p:cNvPr id="30" name="Овал 29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/>
          <p:cNvGrpSpPr/>
          <p:nvPr/>
        </p:nvGrpSpPr>
        <p:grpSpPr>
          <a:xfrm>
            <a:off x="251520" y="1285858"/>
            <a:ext cx="8766064" cy="4906610"/>
            <a:chOff x="251520" y="1266825"/>
            <a:chExt cx="8766064" cy="4492625"/>
          </a:xfrm>
        </p:grpSpPr>
        <p:sp>
          <p:nvSpPr>
            <p:cNvPr id="1039" name="WordArt 37"/>
            <p:cNvSpPr>
              <a:spLocks noChangeArrowheads="1" noChangeShapeType="1" noTextEdit="1"/>
            </p:cNvSpPr>
            <p:nvPr/>
          </p:nvSpPr>
          <p:spPr bwMode="auto">
            <a:xfrm>
              <a:off x="302148" y="1266825"/>
              <a:ext cx="8715436" cy="42862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kern="10" dirty="0">
                  <a:ln w="9525">
                    <a:noFill/>
                    <a:round/>
                    <a:headEnd/>
                    <a:tailEnd/>
                  </a:ln>
                  <a:solidFill>
                    <a:schemeClr val="accent1">
                      <a:lumMod val="75000"/>
                    </a:schemeClr>
                  </a:solidFill>
                  <a:effectLst>
                    <a:outerShdw dist="35921" dir="2700000" algn="ctr" rotWithShape="0">
                      <a:srgbClr val="C0C0C0">
                        <a:alpha val="79999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Основные параметры </a:t>
              </a:r>
              <a:r>
                <a:rPr lang="ru-RU" sz="2800" kern="10" dirty="0" smtClean="0">
                  <a:ln w="9525">
                    <a:noFill/>
                    <a:round/>
                    <a:headEnd/>
                    <a:tailEnd/>
                  </a:ln>
                  <a:solidFill>
                    <a:schemeClr val="accent1">
                      <a:lumMod val="75000"/>
                    </a:schemeClr>
                  </a:solidFill>
                  <a:effectLst>
                    <a:outerShdw dist="35921" dir="2700000" algn="ctr" rotWithShape="0">
                      <a:srgbClr val="C0C0C0">
                        <a:alpha val="79999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бюджета округа </a:t>
              </a:r>
              <a:endParaRPr lang="ru-RU" sz="2800" kern="10" dirty="0">
                <a:ln w="9525">
                  <a:noFill/>
                  <a:round/>
                  <a:headEnd/>
                  <a:tailEnd/>
                </a:ln>
                <a:solidFill>
                  <a:schemeClr val="accent1">
                    <a:lumMod val="75000"/>
                  </a:schemeClr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graphicFrame>
          <p:nvGraphicFramePr>
            <p:cNvPr id="36" name="Диаграмма 35"/>
            <p:cNvGraphicFramePr/>
            <p:nvPr>
              <p:extLst>
                <p:ext uri="{D42A27DB-BD31-4B8C-83A1-F6EECF244321}">
                  <p14:modId xmlns:p14="http://schemas.microsoft.com/office/powerpoint/2010/main" val="1500159135"/>
                </p:ext>
              </p:extLst>
            </p:nvPr>
          </p:nvGraphicFramePr>
          <p:xfrm>
            <a:off x="251520" y="1695450"/>
            <a:ext cx="8643966" cy="4064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sp>
        <p:nvSpPr>
          <p:cNvPr id="9" name="Горизонтальный свиток 8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округ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596336" y="1759995"/>
            <a:ext cx="11264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+mn-lt"/>
              </a:rPr>
              <a:t>млн.руб. </a:t>
            </a:r>
            <a:endParaRPr lang="ru-RU" dirty="0"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8" y="0"/>
            <a:ext cx="865634" cy="1196752"/>
          </a:xfrm>
          <a:prstGeom prst="rect">
            <a:avLst/>
          </a:prstGeom>
        </p:spPr>
      </p:pic>
      <p:sp>
        <p:nvSpPr>
          <p:cNvPr id="12" name="TextBox 29"/>
          <p:cNvSpPr txBox="1"/>
          <p:nvPr/>
        </p:nvSpPr>
        <p:spPr>
          <a:xfrm>
            <a:off x="6948264" y="5478793"/>
            <a:ext cx="1440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 smtClean="0">
                <a:latin typeface="+mn-lt"/>
              </a:rPr>
              <a:t>(прогноз)</a:t>
            </a:r>
            <a:endParaRPr lang="ru-RU" sz="1400" dirty="0">
              <a:latin typeface="+mn-lt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4" descr="http://www.funlib.ru/cimg/2014/101916/34529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6082" y="957077"/>
            <a:ext cx="1736702" cy="12477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0" y="1142984"/>
            <a:ext cx="9144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2"/>
          <p:cNvSpPr>
            <a:spLocks noGrp="1" noChangeArrowheads="1"/>
          </p:cNvSpPr>
          <p:nvPr>
            <p:ph type="title"/>
          </p:nvPr>
        </p:nvSpPr>
        <p:spPr>
          <a:xfrm>
            <a:off x="2461681" y="1188034"/>
            <a:ext cx="5022654" cy="68107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Основные параметры бюджета</a:t>
            </a:r>
            <a:b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1">
                    <a:lumMod val="75000"/>
                  </a:schemeClr>
                </a:solidFill>
              </a:rPr>
              <a:t>Балахнинского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 муниципального округа (млн.руб.) </a:t>
            </a:r>
          </a:p>
        </p:txBody>
      </p:sp>
      <p:pic>
        <p:nvPicPr>
          <p:cNvPr id="9" name="Picture 2" descr="http://kbr.news-r.ru.images.1c-bitrix-cdn.ru/upload/iblock/484/4844579717076c48fe1fbe2a3feb66a0.jpeg?1437814669561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961111"/>
            <a:ext cx="1985918" cy="1323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Горизонтальный свиток 15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округ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590748"/>
              </p:ext>
            </p:extLst>
          </p:nvPr>
        </p:nvGraphicFramePr>
        <p:xfrm>
          <a:off x="555197" y="2249915"/>
          <a:ext cx="7905234" cy="3261011"/>
        </p:xfrm>
        <a:graphic>
          <a:graphicData uri="http://schemas.openxmlformats.org/drawingml/2006/table">
            <a:tbl>
              <a:tblPr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24132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75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610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805258"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8971" marR="8971" marT="897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Факт </a:t>
                      </a:r>
                      <a:r>
                        <a:rPr lang="ru-RU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</a:t>
                      </a:r>
                      <a:r>
                        <a:rPr lang="en-US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9</a:t>
                      </a:r>
                      <a:r>
                        <a:rPr lang="ru-RU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ru-RU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года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Бюджет 20</a:t>
                      </a:r>
                      <a:r>
                        <a:rPr lang="en-US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</a:t>
                      </a:r>
                      <a:r>
                        <a:rPr lang="ru-RU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года</a:t>
                      </a:r>
                      <a:endParaRPr lang="ru-RU" sz="13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Прогноз на 202</a:t>
                      </a:r>
                      <a:r>
                        <a:rPr lang="en-US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</a:t>
                      </a:r>
                      <a:r>
                        <a:rPr lang="ru-RU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ru-RU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год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Прогноз на 202</a:t>
                      </a:r>
                      <a:r>
                        <a:rPr lang="en-US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</a:t>
                      </a:r>
                      <a:r>
                        <a:rPr lang="ru-RU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ru-RU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год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Прогноз на 202</a:t>
                      </a:r>
                      <a:r>
                        <a:rPr lang="en-US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ru-RU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год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 к 20</a:t>
                      </a:r>
                      <a:r>
                        <a:rPr lang="en-US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году </a:t>
                      </a:r>
                      <a:endParaRPr lang="ru-RU" sz="13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469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I. Доходы, всего, из них: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1 924,8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1 706,7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2 086,9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2 001,0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1 969,2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122,3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469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Налоговые и неналоговые доходы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424,2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478,6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846,2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774,0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972,6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176,8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469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Безвозмездные поступления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1 500,6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1 228,0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1 240,7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1 138,7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996,6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101,0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698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II. </a:t>
                      </a:r>
                      <a:r>
                        <a:rPr lang="ru-RU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Расходы, всего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1 906,2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1 706,7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2 086,9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1 974,7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1 914,4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122,3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4693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III.</a:t>
                      </a:r>
                      <a:r>
                        <a:rPr lang="ru-RU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Дефицит (-), профицит (+)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18,6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26,3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54,8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2"/>
            <a:ext cx="877794" cy="1212073"/>
          </a:xfrm>
          <a:prstGeom prst="rect">
            <a:avLst/>
          </a:prstGeom>
        </p:spPr>
      </p:pic>
      <p:pic>
        <p:nvPicPr>
          <p:cNvPr id="13" name="Picture 8" descr="i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3" y="5597535"/>
            <a:ext cx="1872207" cy="1166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736" y="5586212"/>
            <a:ext cx="2050344" cy="117193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1" y="5602991"/>
            <a:ext cx="1872207" cy="1139122"/>
          </a:xfrm>
          <a:prstGeom prst="rect">
            <a:avLst/>
          </a:prstGeom>
        </p:spPr>
      </p:pic>
      <p:sp>
        <p:nvSpPr>
          <p:cNvPr id="19" name="Овал 18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msk.doski.ru/i/51/49/51499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1" y="2913989"/>
            <a:ext cx="9180511" cy="395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TextBox 1"/>
          <p:cNvSpPr txBox="1">
            <a:spLocks noChangeArrowheads="1"/>
          </p:cNvSpPr>
          <p:nvPr/>
        </p:nvSpPr>
        <p:spPr bwMode="auto">
          <a:xfrm>
            <a:off x="182609" y="908720"/>
            <a:ext cx="8912796" cy="708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>
            <a:spAutoFit/>
          </a:bodyPr>
          <a:lstStyle/>
          <a:p>
            <a:pPr algn="ctr">
              <a:lnSpc>
                <a:spcPts val="2400"/>
              </a:lnSpc>
              <a:tabLst>
                <a:tab pos="977900" algn="l"/>
                <a:tab pos="3441700" algn="l"/>
              </a:tabLst>
            </a:pPr>
            <a:r>
              <a:rPr lang="en-US" altLang="zh-CN" sz="2200" b="1" dirty="0">
                <a:solidFill>
                  <a:schemeClr val="accent1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Из</a:t>
            </a:r>
            <a:r>
              <a:rPr lang="en-US" altLang="zh-CN" sz="2200" dirty="0">
                <a:solidFill>
                  <a:schemeClr val="accent1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 </a:t>
            </a:r>
            <a:r>
              <a:rPr lang="ru-RU" altLang="zh-CN" sz="2200" b="1" dirty="0" smtClean="0">
                <a:solidFill>
                  <a:schemeClr val="accent1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чего складываются доходы бюджета</a:t>
            </a:r>
            <a:r>
              <a:rPr lang="en-US" altLang="zh-CN" dirty="0">
                <a:solidFill>
                  <a:schemeClr val="accent1"/>
                </a:solidFill>
                <a:ea typeface="宋体"/>
                <a:cs typeface="Times New Roman" pitchFamily="18" charset="0"/>
              </a:rPr>
              <a:t>	</a:t>
            </a:r>
          </a:p>
          <a:p>
            <a:pPr algn="ctr">
              <a:lnSpc>
                <a:spcPts val="3000"/>
              </a:lnSpc>
              <a:tabLst>
                <a:tab pos="977900" algn="l"/>
                <a:tab pos="3441700" algn="l"/>
              </a:tabLst>
            </a:pPr>
            <a:endParaRPr lang="en-US" altLang="zh-CN" sz="2200" dirty="0">
              <a:solidFill>
                <a:srgbClr val="000000"/>
              </a:solidFill>
              <a:latin typeface="Times New Roman" pitchFamily="18" charset="0"/>
              <a:ea typeface="宋体"/>
              <a:cs typeface="Times New Roman" pitchFamily="18" charset="0"/>
            </a:endParaRP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округ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3218722" y="1801310"/>
            <a:ext cx="2405290" cy="919044"/>
            <a:chOff x="2689973" y="-239826"/>
            <a:chExt cx="2405290" cy="1228717"/>
          </a:xfrm>
          <a:scene3d>
            <a:camera prst="orthographicFront"/>
            <a:lightRig rig="soft" dir="tl">
              <a:rot lat="0" lon="0" rev="0"/>
            </a:lightRig>
          </a:scene3d>
        </p:grpSpPr>
        <p:sp>
          <p:nvSpPr>
            <p:cNvPr id="12" name="Прямоугольник 11"/>
            <p:cNvSpPr/>
            <p:nvPr/>
          </p:nvSpPr>
          <p:spPr>
            <a:xfrm>
              <a:off x="2689973" y="-239826"/>
              <a:ext cx="2405289" cy="1202644"/>
            </a:xfrm>
            <a:prstGeom prst="rect">
              <a:avLst/>
            </a:prstGeom>
            <a:ln>
              <a:solidFill>
                <a:schemeClr val="tx1"/>
              </a:solidFill>
            </a:ln>
            <a:sp3d>
              <a:bevelT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13" name="Прямоугольник 12"/>
            <p:cNvSpPr/>
            <p:nvPr/>
          </p:nvSpPr>
          <p:spPr>
            <a:xfrm>
              <a:off x="2689974" y="-213753"/>
              <a:ext cx="2405289" cy="120264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2800" b="1" kern="1200" cap="none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rial Black" pitchFamily="18" charset="0"/>
                  <a:cs typeface="Arial Black" pitchFamily="18" charset="0"/>
                </a:rPr>
                <a:t>Доходы</a:t>
              </a:r>
              <a:r>
                <a:rPr lang="en-US" altLang="zh-CN" sz="2800" b="1" kern="1200" cap="none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2800" b="1" kern="1200" cap="none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rial Black" pitchFamily="18" charset="0"/>
                  <a:cs typeface="Arial Black" pitchFamily="18" charset="0"/>
                </a:rPr>
                <a:t>бюджета</a:t>
              </a:r>
              <a:r>
                <a:rPr lang="en-US" altLang="zh-CN" sz="2800" b="1" kern="1200" cap="none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kern="1200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6105242" y="2901335"/>
            <a:ext cx="2662944" cy="704353"/>
            <a:chOff x="8488719" y="2503738"/>
            <a:chExt cx="2662944" cy="704353"/>
          </a:xfrm>
          <a:scene3d>
            <a:camera prst="orthographicFront"/>
            <a:lightRig rig="threePt" dir="t"/>
          </a:scene3d>
        </p:grpSpPr>
        <p:sp>
          <p:nvSpPr>
            <p:cNvPr id="15" name="Прямоугольник 14"/>
            <p:cNvSpPr/>
            <p:nvPr/>
          </p:nvSpPr>
          <p:spPr>
            <a:xfrm>
              <a:off x="8488719" y="2503738"/>
              <a:ext cx="2662944" cy="704353"/>
            </a:xfrm>
            <a:prstGeom prst="rect">
              <a:avLst/>
            </a:prstGeom>
            <a:gradFill flip="none" rotWithShape="1">
              <a:gsLst>
                <a:gs pos="0">
                  <a:srgbClr val="FFFF00">
                    <a:tint val="66000"/>
                    <a:satMod val="160000"/>
                  </a:srgbClr>
                </a:gs>
                <a:gs pos="50000">
                  <a:srgbClr val="FFFF00">
                    <a:tint val="44500"/>
                    <a:satMod val="160000"/>
                  </a:srgbClr>
                </a:gs>
                <a:gs pos="100000">
                  <a:srgbClr val="FFFF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solidFill>
                <a:schemeClr val="tx1"/>
              </a:solidFill>
            </a:ln>
            <a:sp3d>
              <a:bevelT/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</p:sp>
        <p:sp>
          <p:nvSpPr>
            <p:cNvPr id="16" name="Прямоугольник 15"/>
            <p:cNvSpPr/>
            <p:nvPr/>
          </p:nvSpPr>
          <p:spPr>
            <a:xfrm>
              <a:off x="8488719" y="2538264"/>
              <a:ext cx="2637630" cy="601231"/>
            </a:xfrm>
            <a:prstGeom prst="rect">
              <a:avLst/>
            </a:prstGeom>
            <a:effectLst>
              <a:reflection blurRad="6350" stA="52000" endA="300" endPos="35000" dir="5400000" sy="-100000" algn="bl" rotWithShape="0"/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335" tIns="13335" rIns="13335" bIns="13335" numCol="1" spcCol="1270" anchor="ctr" anchorCtr="0">
              <a:noAutofit/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en-US" altLang="zh-CN" sz="2100" b="1" kern="1200" cap="all" dirty="0" smtClean="0">
                  <a:ln w="0"/>
                  <a:solidFill>
                    <a:schemeClr val="accent1">
                      <a:lumMod val="40000"/>
                      <a:lumOff val="60000"/>
                    </a:schemeClr>
                  </a:solidFill>
                  <a:effectLst>
                    <a:reflection blurRad="12700" stA="50000" endPos="50000" dist="5000" dir="5400000" sy="-100000" rotWithShape="0"/>
                  </a:effectLst>
                  <a:latin typeface="Times New Roman" pitchFamily="18" charset="0"/>
                  <a:cs typeface="Times New Roman" pitchFamily="18" charset="0"/>
                </a:rPr>
                <a:t>БЕЗВОЗМЕЗДНЫЕ</a:t>
              </a:r>
            </a:p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en-US" altLang="zh-CN" sz="2100" b="1" kern="1200" cap="all" dirty="0" smtClean="0">
                  <a:ln w="0"/>
                  <a:solidFill>
                    <a:schemeClr val="accent1">
                      <a:lumMod val="40000"/>
                      <a:lumOff val="60000"/>
                    </a:schemeClr>
                  </a:solidFill>
                  <a:effectLst>
                    <a:reflection blurRad="12700" stA="50000" endPos="50000" dist="5000" dir="5400000" sy="-100000" rotWithShape="0"/>
                  </a:effectLst>
                  <a:latin typeface="Times New Roman" pitchFamily="18" charset="0"/>
                  <a:cs typeface="Times New Roman" pitchFamily="18" charset="0"/>
                </a:rPr>
                <a:t>ПОСТУПЛЕНИЯ</a:t>
              </a:r>
              <a:endParaRPr lang="ru-RU" sz="2100" b="1" kern="1200" cap="all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3098764" y="2894487"/>
            <a:ext cx="2609833" cy="674064"/>
            <a:chOff x="2846717" y="1737676"/>
            <a:chExt cx="2492729" cy="733577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2870657" y="1737676"/>
              <a:ext cx="2468789" cy="733577"/>
            </a:xfrm>
            <a:prstGeom prst="rect">
              <a:avLst/>
            </a:prstGeom>
            <a:gradFill flip="none" rotWithShape="0">
              <a:gsLst>
                <a:gs pos="0">
                  <a:srgbClr val="92D050">
                    <a:tint val="66000"/>
                    <a:satMod val="160000"/>
                  </a:srgbClr>
                </a:gs>
                <a:gs pos="50000">
                  <a:srgbClr val="92D050">
                    <a:tint val="44500"/>
                    <a:satMod val="160000"/>
                  </a:srgbClr>
                </a:gs>
                <a:gs pos="100000">
                  <a:srgbClr val="92D050">
                    <a:tint val="23500"/>
                    <a:satMod val="160000"/>
                  </a:srgbClr>
                </a:gs>
              </a:gsLst>
              <a:lin ang="2700000" scaled="1"/>
              <a:tileRect/>
            </a:gradFill>
            <a:ln>
              <a:solidFill>
                <a:schemeClr val="tx1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sp>
        <p:sp>
          <p:nvSpPr>
            <p:cNvPr id="19" name="Прямоугольник 18"/>
            <p:cNvSpPr/>
            <p:nvPr/>
          </p:nvSpPr>
          <p:spPr>
            <a:xfrm>
              <a:off x="2846717" y="1737677"/>
              <a:ext cx="2446381" cy="62992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3335" tIns="13335" rIns="13335" bIns="13335" numCol="1" spcCol="1270" anchor="ctr" anchorCtr="0">
              <a:noAutofit/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2100" b="1" kern="1200" cap="all" spc="0" dirty="0" smtClean="0">
                  <a:ln w="0">
                    <a:solidFill>
                      <a:schemeClr val="tx1"/>
                    </a:solidFill>
                  </a:ln>
                  <a:solidFill>
                    <a:schemeClr val="accent1">
                      <a:lumMod val="40000"/>
                      <a:lumOff val="60000"/>
                    </a:schemeClr>
                  </a:solidFill>
                  <a:effectLst>
                    <a:reflection blurRad="12700" stA="50000" endPos="50000" dist="5000" dir="5400000" sy="-100000" rotWithShape="0"/>
                  </a:effectLst>
                  <a:latin typeface="Times New Roman" pitchFamily="18" charset="0"/>
                  <a:cs typeface="Times New Roman" pitchFamily="18" charset="0"/>
                </a:rPr>
                <a:t>НЕНАЛОГОВЫЕ ДОХОДЫ</a:t>
              </a: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343053" y="2895764"/>
            <a:ext cx="2557611" cy="641329"/>
            <a:chOff x="4032312" y="-233783"/>
            <a:chExt cx="2106328" cy="733578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4032312" y="-233783"/>
              <a:ext cx="2100347" cy="733577"/>
            </a:xfrm>
            <a:prstGeom prst="rect">
              <a:avLst/>
            </a:prstGeom>
            <a:gradFill flip="none" rotWithShape="0">
              <a:gsLst>
                <a:gs pos="0">
                  <a:schemeClr val="accent5">
                    <a:tint val="50000"/>
                    <a:satMod val="300000"/>
                  </a:schemeClr>
                </a:gs>
                <a:gs pos="35000">
                  <a:schemeClr val="accent5">
                    <a:tint val="37000"/>
                    <a:satMod val="300000"/>
                  </a:schemeClr>
                </a:gs>
                <a:gs pos="100000">
                  <a:schemeClr val="accent5">
                    <a:tint val="15000"/>
                    <a:satMod val="350000"/>
                  </a:schemeClr>
                </a:gs>
              </a:gsLst>
              <a:lin ang="10800000" scaled="1"/>
              <a:tileRect/>
            </a:gradFill>
            <a:ln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</p:sp>
        <p:sp>
          <p:nvSpPr>
            <p:cNvPr id="23" name="Прямоугольник 22"/>
            <p:cNvSpPr/>
            <p:nvPr/>
          </p:nvSpPr>
          <p:spPr>
            <a:xfrm>
              <a:off x="4038293" y="-233782"/>
              <a:ext cx="2100347" cy="7335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3335" tIns="13335" rIns="13335" bIns="13335" numCol="1" spcCol="1270" anchor="ctr" anchorCtr="0">
              <a:noAutofit/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2100" b="1" kern="1200" cap="all" spc="0" dirty="0" smtClean="0">
                  <a:ln w="0"/>
                  <a:solidFill>
                    <a:schemeClr val="accent1">
                      <a:lumMod val="40000"/>
                      <a:lumOff val="60000"/>
                    </a:schemeClr>
                  </a:solidFill>
                  <a:effectLst>
                    <a:reflection blurRad="12700" stA="50000" endPos="50000" dist="5000" dir="5400000" sy="-100000" rotWithShape="0"/>
                  </a:effectLst>
                  <a:latin typeface="Times New Roman" pitchFamily="18" charset="0"/>
                  <a:cs typeface="Times New Roman" pitchFamily="18" charset="0"/>
                </a:rPr>
                <a:t>НАЛОГОВЫЕ ДОХОДЫ</a:t>
              </a:r>
              <a:endParaRPr lang="ru-RU" sz="2100" b="1" kern="1200" cap="all" spc="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endParaRPr>
            </a:p>
          </p:txBody>
        </p:sp>
      </p:grpSp>
      <p:cxnSp>
        <p:nvCxnSpPr>
          <p:cNvPr id="3" name="Прямая со стрелкой 2"/>
          <p:cNvCxnSpPr/>
          <p:nvPr/>
        </p:nvCxnSpPr>
        <p:spPr>
          <a:xfrm flipH="1">
            <a:off x="1535023" y="2700852"/>
            <a:ext cx="1683700" cy="163345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endCxn id="15" idx="0"/>
          </p:cNvCxnSpPr>
          <p:nvPr/>
        </p:nvCxnSpPr>
        <p:spPr>
          <a:xfrm>
            <a:off x="5624012" y="2700431"/>
            <a:ext cx="1812702" cy="200904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13" idx="2"/>
            <a:endCxn id="18" idx="0"/>
          </p:cNvCxnSpPr>
          <p:nvPr/>
        </p:nvCxnSpPr>
        <p:spPr>
          <a:xfrm flipH="1">
            <a:off x="4416213" y="2720354"/>
            <a:ext cx="5155" cy="174133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48" name="Вертикальный свиток 27647"/>
          <p:cNvSpPr/>
          <p:nvPr/>
        </p:nvSpPr>
        <p:spPr>
          <a:xfrm>
            <a:off x="182609" y="3580462"/>
            <a:ext cx="2718055" cy="1309478"/>
          </a:xfrm>
          <a:prstGeom prst="verticalScroll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sz="1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Поступления от уплаты налогов, установленных Налоговым кодексом Российской Федерации, законодательством Нижегородской области и решениями </a:t>
            </a:r>
            <a:r>
              <a:rPr lang="ru-RU" sz="1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Совета депутатов </a:t>
            </a:r>
            <a:r>
              <a:rPr lang="ru-RU" sz="1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Балахнинского</a:t>
            </a:r>
            <a:r>
              <a:rPr lang="ru-RU" sz="1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муниципального </a:t>
            </a:r>
          </a:p>
          <a:p>
            <a:pPr>
              <a:defRPr/>
            </a:pPr>
            <a:r>
              <a:rPr lang="ru-RU" sz="1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округа</a:t>
            </a:r>
            <a:endParaRPr lang="ru-RU" sz="1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Вертикальный свиток 34"/>
          <p:cNvSpPr/>
          <p:nvPr/>
        </p:nvSpPr>
        <p:spPr>
          <a:xfrm>
            <a:off x="2976692" y="3595549"/>
            <a:ext cx="2879041" cy="1095477"/>
          </a:xfrm>
          <a:prstGeom prst="verticalScroll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50800" algn="l"/>
                <a:tab pos="152400" algn="l"/>
                <a:tab pos="203200" algn="l"/>
                <a:tab pos="254000" algn="l"/>
                <a:tab pos="381000" algn="l"/>
                <a:tab pos="469900" algn="l"/>
                <a:tab pos="673100" algn="l"/>
              </a:tabLst>
              <a:defRPr/>
            </a:pPr>
            <a:r>
              <a:rPr lang="ru-RU" altLang="zh-CN" sz="1050" b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Поступления от уплаты пошлин и сборов, установленных законодательством РФ, нормативными правовыми актами </a:t>
            </a:r>
            <a:r>
              <a:rPr lang="ru-RU" altLang="zh-CN" sz="1050" b="1" dirty="0" err="1" smtClean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Балахнинского</a:t>
            </a:r>
            <a:r>
              <a:rPr lang="ru-RU" altLang="zh-CN" sz="1050" b="1" dirty="0" smtClean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муниципального округа</a:t>
            </a:r>
            <a:endParaRPr lang="ru-RU" sz="1050" b="1" dirty="0">
              <a:solidFill>
                <a:srgbClr val="000000"/>
              </a:solidFill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36" name="Вертикальный свиток 35"/>
          <p:cNvSpPr/>
          <p:nvPr/>
        </p:nvSpPr>
        <p:spPr>
          <a:xfrm>
            <a:off x="5902377" y="3596690"/>
            <a:ext cx="2975838" cy="1084930"/>
          </a:xfrm>
          <a:prstGeom prst="verticalScroll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sz="105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Поступления от других бюджетов бюджетной системы, граждан и </a:t>
            </a:r>
            <a:r>
              <a:rPr lang="ru-RU" sz="105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организаций</a:t>
            </a:r>
            <a:endParaRPr lang="ru-RU" sz="105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09212" y="1128166"/>
            <a:ext cx="8352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tabLst>
                <a:tab pos="977900" algn="l"/>
                <a:tab pos="3441700" algn="l"/>
              </a:tabLst>
            </a:pPr>
            <a:r>
              <a:rPr lang="en-US" altLang="zh-CN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altLang="zh-CN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ОХОДЫ БЮДЖЕТА - </a:t>
            </a:r>
            <a:r>
              <a:rPr lang="en-US" altLang="zh-CN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zh-CN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tabLst>
                <a:tab pos="977900" algn="l"/>
                <a:tab pos="3441700" algn="l"/>
              </a:tabLst>
            </a:pPr>
            <a:r>
              <a:rPr lang="en-US" altLang="zh-CN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безвозмездные</a:t>
            </a:r>
            <a:r>
              <a:rPr lang="en-US" altLang="zh-CN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altLang="zh-CN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безвозвратные</a:t>
            </a:r>
            <a:r>
              <a:rPr lang="en-US" altLang="zh-CN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поступления</a:t>
            </a:r>
            <a:r>
              <a:rPr lang="en-US" altLang="zh-CN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денежных</a:t>
            </a:r>
            <a:r>
              <a:rPr lang="en-US" altLang="zh-CN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сре</a:t>
            </a:r>
            <a:r>
              <a:rPr lang="ru-RU" altLang="zh-CN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дств</a:t>
            </a:r>
            <a:r>
              <a:rPr lang="ru-RU" altLang="zh-CN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бюджет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23528" y="4941168"/>
            <a:ext cx="2570253" cy="2880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Налог на доходы физических лиц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343053" y="5316587"/>
            <a:ext cx="2570253" cy="2880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Налоги на совокупный доход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323528" y="6381328"/>
            <a:ext cx="2570253" cy="25169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 Государственная пошлина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3075071" y="4748907"/>
            <a:ext cx="2610036" cy="55937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Доходы от использования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 имущества, находящегося в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 муниципальной собственности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3075071" y="5308277"/>
            <a:ext cx="2610036" cy="2880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   Платежи при пользовании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  природными ресурсами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3075071" y="5596309"/>
            <a:ext cx="2610036" cy="2880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   Доходы от компенсации затрат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   государства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3075070" y="5884340"/>
            <a:ext cx="2610037" cy="34332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Доходы от продажи материальных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и нематериальных активов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3062429" y="6227662"/>
            <a:ext cx="2623094" cy="2880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    Штрафные санкции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3062429" y="6525344"/>
            <a:ext cx="2646168" cy="2880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  Прочие неналоговые доходы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5914946" y="4740523"/>
            <a:ext cx="2649202" cy="28806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Дотации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5914945" y="5031444"/>
            <a:ext cx="2649203" cy="2880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    Субсидии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5914946" y="5319476"/>
            <a:ext cx="2661078" cy="2880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    Субвенции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5914947" y="5612083"/>
            <a:ext cx="2649202" cy="41627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    Безвозмездные поступления от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   физических и юридических лиц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5914947" y="6038998"/>
            <a:ext cx="2674272" cy="4320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     Иные межбюджетные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    трансферты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530" y="4755006"/>
            <a:ext cx="513926" cy="259101"/>
          </a:xfrm>
          <a:prstGeom prst="round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083" y="5048744"/>
            <a:ext cx="511373" cy="247653"/>
          </a:xfrm>
          <a:prstGeom prst="round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73"/>
          <a:stretch/>
        </p:blipFill>
        <p:spPr>
          <a:xfrm>
            <a:off x="5989083" y="5339903"/>
            <a:ext cx="511373" cy="256406"/>
          </a:xfrm>
          <a:prstGeom prst="round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083" y="6109468"/>
            <a:ext cx="511372" cy="324001"/>
          </a:xfrm>
          <a:prstGeom prst="round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531" y="5636664"/>
            <a:ext cx="513926" cy="367109"/>
          </a:xfrm>
          <a:prstGeom prst="round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886" y="4849344"/>
            <a:ext cx="511372" cy="398799"/>
          </a:xfrm>
          <a:prstGeom prst="roundRect">
            <a:avLst/>
          </a:prstGeom>
        </p:spPr>
      </p:pic>
      <p:pic>
        <p:nvPicPr>
          <p:cNvPr id="60" name="Рисунок 5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887" y="5335275"/>
            <a:ext cx="511372" cy="234036"/>
          </a:xfrm>
          <a:prstGeom prst="roundRect">
            <a:avLst/>
          </a:prstGeom>
        </p:spPr>
      </p:pic>
      <p:pic>
        <p:nvPicPr>
          <p:cNvPr id="61" name="Рисунок 6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887" y="5646693"/>
            <a:ext cx="511371" cy="214044"/>
          </a:xfrm>
          <a:prstGeom prst="round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537"/>
          <a:stretch/>
        </p:blipFill>
        <p:spPr>
          <a:xfrm>
            <a:off x="3113091" y="5906930"/>
            <a:ext cx="461165" cy="298139"/>
          </a:xfrm>
          <a:prstGeom prst="roundRect">
            <a:avLst/>
          </a:prstGeom>
        </p:spPr>
      </p:pic>
      <p:pic>
        <p:nvPicPr>
          <p:cNvPr id="63" name="Рисунок 6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885" y="6271469"/>
            <a:ext cx="511373" cy="201162"/>
          </a:xfrm>
          <a:prstGeom prst="roundRect">
            <a:avLst/>
          </a:prstGeom>
        </p:spPr>
      </p:pic>
      <p:pic>
        <p:nvPicPr>
          <p:cNvPr id="27649" name="Рисунок 2764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091" y="6568161"/>
            <a:ext cx="531168" cy="229680"/>
          </a:xfrm>
          <a:prstGeom prst="roundRect">
            <a:avLst/>
          </a:prstGeom>
        </p:spPr>
      </p:pic>
      <p:pic>
        <p:nvPicPr>
          <p:cNvPr id="27651" name="Рисунок 2765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12" y="4968663"/>
            <a:ext cx="476411" cy="259101"/>
          </a:xfrm>
          <a:prstGeom prst="roundRect">
            <a:avLst/>
          </a:prstGeom>
        </p:spPr>
      </p:pic>
      <p:pic>
        <p:nvPicPr>
          <p:cNvPr id="27654" name="Рисунок 2765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15" y="5348522"/>
            <a:ext cx="468560" cy="247732"/>
          </a:xfrm>
          <a:prstGeom prst="roundRect">
            <a:avLst/>
          </a:prstGeom>
        </p:spPr>
      </p:pic>
      <p:pic>
        <p:nvPicPr>
          <p:cNvPr id="27657" name="Рисунок 2765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17" y="5881352"/>
            <a:ext cx="468558" cy="178550"/>
          </a:xfrm>
          <a:prstGeom prst="round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0384" cy="1196752"/>
          </a:xfrm>
          <a:prstGeom prst="rect">
            <a:avLst/>
          </a:prstGeom>
        </p:spPr>
      </p:pic>
      <p:sp>
        <p:nvSpPr>
          <p:cNvPr id="64" name="Овал 63"/>
          <p:cNvSpPr/>
          <p:nvPr/>
        </p:nvSpPr>
        <p:spPr>
          <a:xfrm>
            <a:off x="8458193" y="6509242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323528" y="5661248"/>
            <a:ext cx="2570253" cy="2880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АКЦИЗЫ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323528" y="6021288"/>
            <a:ext cx="2570253" cy="2880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Налоги на имущество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Diagram 2"/>
          <p:cNvGrpSpPr>
            <a:grpSpLocks noChangeAspect="1"/>
          </p:cNvGrpSpPr>
          <p:nvPr/>
        </p:nvGrpSpPr>
        <p:grpSpPr bwMode="auto">
          <a:xfrm>
            <a:off x="5105400" y="1600200"/>
            <a:ext cx="4038600" cy="2185988"/>
            <a:chOff x="1934" y="1913"/>
            <a:chExt cx="1892" cy="1044"/>
          </a:xfrm>
        </p:grpSpPr>
      </p:grpSp>
      <p:sp>
        <p:nvSpPr>
          <p:cNvPr id="6154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155" name="Rectangle 35"/>
          <p:cNvSpPr>
            <a:spLocks noChangeArrowheads="1"/>
          </p:cNvSpPr>
          <p:nvPr/>
        </p:nvSpPr>
        <p:spPr bwMode="auto">
          <a:xfrm>
            <a:off x="0" y="2338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1" name="Горизонтальный свиток 20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округ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-223328" y="908720"/>
            <a:ext cx="9367328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+mn-cs"/>
              </a:rPr>
              <a:t>Из каких поступлений формируются 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 algn="ctr">
              <a:defRPr/>
            </a:pP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+mn-cs"/>
              </a:rPr>
              <a:t>доходы бюджета округа в 2021-2023 годах, </a:t>
            </a:r>
            <a:r>
              <a:rPr lang="ru-RU" sz="20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+mn-cs"/>
              </a:rPr>
              <a:t>млн.рублей</a:t>
            </a:r>
            <a:endParaRPr lang="ru-RU" sz="2000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3762" y="4615894"/>
            <a:ext cx="2359022" cy="1882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6" name="Диаграмма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9375824"/>
              </p:ext>
            </p:extLst>
          </p:nvPr>
        </p:nvGraphicFramePr>
        <p:xfrm>
          <a:off x="1403648" y="4446617"/>
          <a:ext cx="4968552" cy="24237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9504705"/>
              </p:ext>
            </p:extLst>
          </p:nvPr>
        </p:nvGraphicFramePr>
        <p:xfrm>
          <a:off x="323528" y="1616607"/>
          <a:ext cx="8496945" cy="2160193"/>
        </p:xfrm>
        <a:graphic>
          <a:graphicData uri="http://schemas.openxmlformats.org/drawingml/2006/table">
            <a:tbl>
              <a:tblPr/>
              <a:tblGrid>
                <a:gridCol w="41333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26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83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26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724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Показатель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Прогноз</a:t>
                      </a:r>
                    </a:p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на 2021 </a:t>
                      </a:r>
                      <a:r>
                        <a:rPr lang="ru-RU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год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Прогноз</a:t>
                      </a:r>
                    </a:p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на</a:t>
                      </a:r>
                      <a:r>
                        <a:rPr lang="ru-RU" sz="13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ru-RU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2022год</a:t>
                      </a:r>
                      <a:endParaRPr lang="ru-RU" sz="13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Прогноз</a:t>
                      </a:r>
                    </a:p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на 2023 </a:t>
                      </a:r>
                      <a:r>
                        <a:rPr lang="ru-RU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год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87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Доходы бюджета, ВСЕГО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  <a:r>
                        <a:rPr lang="ru-RU" sz="13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086,9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2 001,0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1 969,2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27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Налоговые и неналоговые доходы,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846,3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862,3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972,6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27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Безвозмездные поступления, ВСЕГО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1 240,7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1 138,7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996,6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387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нецелевые (дотации)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226,4</a:t>
                      </a:r>
                      <a:endParaRPr lang="ru-RU" sz="1300" b="0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189,7</a:t>
                      </a:r>
                      <a:endParaRPr lang="ru-RU" sz="1300" b="0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122,5</a:t>
                      </a:r>
                      <a:endParaRPr lang="ru-RU" sz="1300" b="0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9465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целевые (субсидии, субвенции, иные межбюджетные трансферты)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1 014,3</a:t>
                      </a:r>
                      <a:endParaRPr lang="ru-RU" sz="1300" b="0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949,0</a:t>
                      </a:r>
                      <a:endParaRPr lang="ru-RU" sz="1300" b="0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874,1</a:t>
                      </a:r>
                      <a:endParaRPr lang="ru-RU" sz="1300" b="0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51520" y="4031119"/>
            <a:ext cx="7920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Структура доходов бюджета </a:t>
            </a:r>
            <a:r>
              <a:rPr lang="ru-RU" sz="1600" dirty="0" err="1" smtClean="0"/>
              <a:t>Балахнинского</a:t>
            </a:r>
            <a:r>
              <a:rPr lang="ru-RU" sz="1600" dirty="0" smtClean="0"/>
              <a:t> муниципального округа </a:t>
            </a:r>
          </a:p>
          <a:p>
            <a:pPr algn="ctr"/>
            <a:r>
              <a:rPr lang="ru-RU" sz="1600" dirty="0" smtClean="0"/>
              <a:t>в 2021-2023 годах, млн.рублей</a:t>
            </a:r>
            <a:endParaRPr lang="ru-RU" sz="1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9" y="-1"/>
            <a:ext cx="865634" cy="1212726"/>
          </a:xfrm>
          <a:prstGeom prst="rect">
            <a:avLst/>
          </a:prstGeom>
        </p:spPr>
      </p:pic>
      <p:sp>
        <p:nvSpPr>
          <p:cNvPr id="13" name="Овал 12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1480867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4432" cy="1232496"/>
          </a:xfrm>
          <a:prstGeom prst="rect">
            <a:avLst/>
          </a:prstGeom>
        </p:spPr>
      </p:pic>
      <p:sp>
        <p:nvSpPr>
          <p:cNvPr id="3" name="Горизонтальный свиток 2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Балахнинский муниципальный округ </a:t>
            </a:r>
          </a:p>
          <a:p>
            <a:pPr algn="ctr"/>
            <a:r>
              <a:rPr lang="ru-RU" sz="2000" b="1" dirty="0" smtClean="0"/>
              <a:t>Нижегородской области</a:t>
            </a:r>
            <a:endParaRPr lang="ru-RU" sz="2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87824" y="847775"/>
            <a:ext cx="3744416" cy="4616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anose="02050604050505020204" pitchFamily="18" charset="0"/>
                <a:cs typeface="Arial" pitchFamily="34" charset="0"/>
              </a:rPr>
              <a:t>Содержание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9410472"/>
              </p:ext>
            </p:extLst>
          </p:nvPr>
        </p:nvGraphicFramePr>
        <p:xfrm>
          <a:off x="467544" y="1359924"/>
          <a:ext cx="8551197" cy="5323475"/>
        </p:xfrm>
        <a:graphic>
          <a:graphicData uri="http://schemas.openxmlformats.org/drawingml/2006/table">
            <a:tbl>
              <a:tblPr firstRow="1" bandRow="1"/>
              <a:tblGrid>
                <a:gridCol w="635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255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03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3516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№ п/п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3" marB="45723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Стр.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3" marB="4572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2809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3" marB="45723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Введение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3" marB="4572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2809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3" marB="45723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Глоссарий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3" marB="4572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2809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3" marB="45723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Показатели, характеризующие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Балахнинский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муниципальный округ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3" marB="4572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2809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3" marB="45723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Экономическая основа округа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3" marB="45723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3516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3" marB="45723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Итоги и показатели прогноза социально-экономического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развития муниципального округа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5" marR="91425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11-12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3" marB="45723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7074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3" marB="45723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Основы составления проекта бюджета 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Балахнинского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муниципального округа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5" marR="91425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3" marB="45723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3516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3" marB="45723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Как происходит составление проекта бюджета </a:t>
                      </a:r>
                      <a:r>
                        <a:rPr lang="ru-RU" sz="1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Балахнинского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муниципального округа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3" marB="45723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93516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3" marB="45723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Основные направления бюджетной и налоговой политики в </a:t>
                      </a:r>
                      <a:r>
                        <a:rPr lang="ru-RU" sz="1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Балахнинском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муниципальном округе на 2021 год и на плановый период 2022 и 2023 годов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3" marB="45723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93516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3" marB="45723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Основные параметры бюджета округа</a:t>
                      </a:r>
                    </a:p>
                    <a:p>
                      <a:pPr algn="l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16-17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3" marB="45723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2809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3" marB="4572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Доходы бюджета</a:t>
                      </a:r>
                    </a:p>
                  </a:txBody>
                  <a:tcPr marL="91425" marR="91425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18-19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3" marB="45723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96725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3" marB="45723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Основные налоговые и неналоговые доходы, которые поступят в бюджет округа в 2021-2023 годах</a:t>
                      </a:r>
                    </a:p>
                    <a:p>
                      <a:pPr algn="l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20-21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3" marB="45723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5134405"/>
      </p:ext>
    </p:extLst>
  </p:cSld>
  <p:clrMapOvr>
    <a:masterClrMapping/>
  </p:clrMapOvr>
  <p:transition spd="med">
    <p:cover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Diagram 2"/>
          <p:cNvGrpSpPr>
            <a:grpSpLocks noChangeAspect="1"/>
          </p:cNvGrpSpPr>
          <p:nvPr/>
        </p:nvGrpSpPr>
        <p:grpSpPr bwMode="auto">
          <a:xfrm>
            <a:off x="5105400" y="1600200"/>
            <a:ext cx="4038600" cy="2185988"/>
            <a:chOff x="1934" y="1913"/>
            <a:chExt cx="1892" cy="1044"/>
          </a:xfrm>
        </p:grpSpPr>
      </p:grpSp>
      <p:sp>
        <p:nvSpPr>
          <p:cNvPr id="6154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155" name="Rectangle 35"/>
          <p:cNvSpPr>
            <a:spLocks noChangeArrowheads="1"/>
          </p:cNvSpPr>
          <p:nvPr/>
        </p:nvSpPr>
        <p:spPr bwMode="auto">
          <a:xfrm>
            <a:off x="0" y="2338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1" name="Горизонтальный свиток 20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округ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40683" y="1272771"/>
            <a:ext cx="8903317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+mn-cs"/>
              </a:rPr>
              <a:t>Основные налоговые и неналоговые доходы, которые поступят в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 algn="ctr">
              <a:defRPr/>
            </a:pP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+mn-cs"/>
              </a:rPr>
              <a:t>бюджет округа в 2021-2023 годах, </a:t>
            </a:r>
            <a:r>
              <a:rPr lang="ru-RU" sz="20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+mn-cs"/>
              </a:rPr>
              <a:t>млн.рублей</a:t>
            </a:r>
            <a:endParaRPr lang="ru-RU" sz="2000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+mn-cs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1825081"/>
              </p:ext>
            </p:extLst>
          </p:nvPr>
        </p:nvGraphicFramePr>
        <p:xfrm>
          <a:off x="755576" y="2132852"/>
          <a:ext cx="8064895" cy="4465014"/>
        </p:xfrm>
        <a:graphic>
          <a:graphicData uri="http://schemas.openxmlformats.org/drawingml/2006/table">
            <a:tbl>
              <a:tblPr firstRow="1" bandRow="1"/>
              <a:tblGrid>
                <a:gridCol w="29403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10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07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10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07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07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23779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Наименование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Бюджет 2019 года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Бюджет 2020 года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Прогноз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7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2021 год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2022 год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2023год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56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Налоговые и неналоговые доходы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382,5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478,6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846,3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862,3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972,6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77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Налоговые доходы всего,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340,8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398,0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729,9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774,0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881,9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29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из них: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199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Налог на доходы физических лиц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300,4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343,4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547,0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583,6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680,7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462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Единый налог на вмененный доход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для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отдельных видов деятельности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Патентная система налогообложения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УСН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86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Местные налоги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115,7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123,0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129,0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746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АКЦИЗЫ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18,3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19,8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21,8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746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Государственная пошлина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17,1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16,1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10,4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10,9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11,3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86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Иные налоговые доходы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247"/>
            <a:ext cx="870384" cy="1140718"/>
          </a:xfrm>
          <a:prstGeom prst="rect">
            <a:avLst/>
          </a:prstGeom>
        </p:spPr>
      </p:pic>
      <p:sp>
        <p:nvSpPr>
          <p:cNvPr id="10" name="Овал 9"/>
          <p:cNvSpPr/>
          <p:nvPr/>
        </p:nvSpPr>
        <p:spPr>
          <a:xfrm>
            <a:off x="8604448" y="6571826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9710897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Diagram 2"/>
          <p:cNvGrpSpPr>
            <a:grpSpLocks noChangeAspect="1"/>
          </p:cNvGrpSpPr>
          <p:nvPr/>
        </p:nvGrpSpPr>
        <p:grpSpPr bwMode="auto">
          <a:xfrm>
            <a:off x="5105400" y="1600200"/>
            <a:ext cx="4038600" cy="2185988"/>
            <a:chOff x="1934" y="1913"/>
            <a:chExt cx="1892" cy="1044"/>
          </a:xfrm>
        </p:grpSpPr>
      </p:grpSp>
      <p:sp>
        <p:nvSpPr>
          <p:cNvPr id="6154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155" name="Rectangle 35"/>
          <p:cNvSpPr>
            <a:spLocks noChangeArrowheads="1"/>
          </p:cNvSpPr>
          <p:nvPr/>
        </p:nvSpPr>
        <p:spPr bwMode="auto">
          <a:xfrm>
            <a:off x="0" y="2338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1" name="Горизонтальный свиток 20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округ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3873612"/>
              </p:ext>
            </p:extLst>
          </p:nvPr>
        </p:nvGraphicFramePr>
        <p:xfrm>
          <a:off x="467543" y="1980657"/>
          <a:ext cx="8261297" cy="4488577"/>
        </p:xfrm>
        <a:graphic>
          <a:graphicData uri="http://schemas.openxmlformats.org/drawingml/2006/table">
            <a:tbl>
              <a:tblPr firstRow="1" bandRow="1"/>
              <a:tblGrid>
                <a:gridCol w="30143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64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47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64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47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247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51431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Наименование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Факт </a:t>
                      </a:r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2019 </a:t>
                      </a:r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года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Бюджет 2020</a:t>
                      </a:r>
                      <a:r>
                        <a:rPr lang="ru-RU" sz="14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года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Прогноз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14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2021 год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2022год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2023 год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1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Неналоговые доходы всего,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41,7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80,6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116,4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88,3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90,6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90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из них: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126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Доходы, получаемые в виде арендной платы за земельные участки</a:t>
                      </a:r>
                    </a:p>
                  </a:txBody>
                  <a:tcPr marL="5772" marR="5772" marT="577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Доходы от сдачи в аренду имущества</a:t>
                      </a:r>
                    </a:p>
                  </a:txBody>
                  <a:tcPr marL="5772" marR="5772" marT="577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7061077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Доходы от продажи земельных участков</a:t>
                      </a:r>
                    </a:p>
                  </a:txBody>
                  <a:tcPr marL="5772" marR="5772" marT="577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903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Доходы от реализации имущества</a:t>
                      </a:r>
                    </a:p>
                  </a:txBody>
                  <a:tcPr marL="5772" marR="5772" marT="577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5064">
                <a:tc>
                  <a:txBody>
                    <a:bodyPr/>
                    <a:lstStyle/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Доходы от приватизации имущества</a:t>
                      </a:r>
                    </a:p>
                    <a:p>
                      <a:pPr algn="l" rtl="0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5772" marR="5772" marT="577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1671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Плата за негативное воздействие на окружающую среду</a:t>
                      </a:r>
                    </a:p>
                  </a:txBody>
                  <a:tcPr marL="5772" marR="5772" marT="577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1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Штрафы</a:t>
                      </a:r>
                    </a:p>
                  </a:txBody>
                  <a:tcPr marL="5772" marR="5772" marT="577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1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Прочие неналоговые доходы</a:t>
                      </a:r>
                    </a:p>
                  </a:txBody>
                  <a:tcPr marL="5772" marR="5772" marT="577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0"/>
            <a:ext cx="820175" cy="119675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240683" y="1272771"/>
            <a:ext cx="8903317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+mn-cs"/>
              </a:rPr>
              <a:t>Основные налоговые и неналоговые доходы, которые поступят в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 algn="ctr">
              <a:defRPr/>
            </a:pP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+mn-cs"/>
              </a:rPr>
              <a:t>бюджет округа в 2021-2023 годах, </a:t>
            </a:r>
            <a:r>
              <a:rPr lang="ru-RU" sz="20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+mn-cs"/>
              </a:rPr>
              <a:t>млн.рублей</a:t>
            </a:r>
            <a:endParaRPr lang="ru-RU" sz="2000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+mn-cs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362924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49"/>
          <a:stretch/>
        </p:blipFill>
        <p:spPr>
          <a:xfrm>
            <a:off x="5868144" y="1557023"/>
            <a:ext cx="3366504" cy="28784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Горизонтальный свиток 2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округ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5" name="Rectangle 22"/>
          <p:cNvSpPr>
            <a:spLocks noChangeArrowheads="1"/>
          </p:cNvSpPr>
          <p:nvPr/>
        </p:nvSpPr>
        <p:spPr bwMode="auto">
          <a:xfrm>
            <a:off x="755576" y="1137047"/>
            <a:ext cx="7719098" cy="731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</a:rPr>
              <a:t>Особенности формирования бюджета </a:t>
            </a:r>
            <a:r>
              <a:rPr lang="ru-RU" sz="2000" b="1" dirty="0" err="1" smtClean="0">
                <a:solidFill>
                  <a:schemeClr val="tx2"/>
                </a:solidFill>
              </a:rPr>
              <a:t>Балахнинского</a:t>
            </a:r>
            <a:r>
              <a:rPr lang="ru-RU" sz="2000" b="1" dirty="0" smtClean="0">
                <a:solidFill>
                  <a:schemeClr val="tx2"/>
                </a:solidFill>
              </a:rPr>
              <a:t> муниципального округа по расходам </a:t>
            </a:r>
            <a:endParaRPr lang="ru-RU" sz="2000" b="1" dirty="0">
              <a:solidFill>
                <a:schemeClr val="tx2"/>
              </a:solidFill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188615" y="2060848"/>
            <a:ext cx="5976664" cy="1512167"/>
          </a:xfrm>
          <a:prstGeom prst="rightArrow">
            <a:avLst>
              <a:gd name="adj1" fmla="val 50000"/>
              <a:gd name="adj2" fmla="val 2830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Фонд оплаты труда рассчитан с учетом сохранения целевых показателей заработной платы по указам Президента РФ</a:t>
            </a:r>
            <a:endParaRPr lang="ru-RU" dirty="0"/>
          </a:p>
        </p:txBody>
      </p:sp>
      <p:sp>
        <p:nvSpPr>
          <p:cNvPr id="11" name="Стрелка вправо 10"/>
          <p:cNvSpPr/>
          <p:nvPr/>
        </p:nvSpPr>
        <p:spPr>
          <a:xfrm>
            <a:off x="208781" y="4653136"/>
            <a:ext cx="7468666" cy="1511139"/>
          </a:xfrm>
          <a:prstGeom prst="rightArrow">
            <a:avLst>
              <a:gd name="adj1" fmla="val 50000"/>
              <a:gd name="adj2" fmla="val 3361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Доведение </a:t>
            </a:r>
            <a:r>
              <a:rPr lang="ru-RU" dirty="0"/>
              <a:t>до установленного уровня МРОТ по низкооплачиваемым категориям работников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99" y="4584"/>
            <a:ext cx="877771" cy="1221479"/>
          </a:xfrm>
          <a:prstGeom prst="rect">
            <a:avLst/>
          </a:prstGeom>
        </p:spPr>
      </p:pic>
      <p:sp>
        <p:nvSpPr>
          <p:cNvPr id="12" name="Овал 11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3157961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Горизонтальный свиток 8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округ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68275" y="1137047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Как распределяются расходы по основным функциям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1788854"/>
            <a:ext cx="8784976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     </a:t>
            </a:r>
            <a:r>
              <a:rPr lang="ru-RU" sz="1400" dirty="0" smtClean="0"/>
              <a:t>Расходы бюджета – выплачиваемые из бюджета денежные средства, за исключением средств, являющихся источниками финансирования дефицита бюджета.</a:t>
            </a:r>
          </a:p>
          <a:p>
            <a:r>
              <a:rPr lang="ru-RU" sz="1400" dirty="0"/>
              <a:t> </a:t>
            </a:r>
            <a:r>
              <a:rPr lang="ru-RU" sz="1400" dirty="0" smtClean="0"/>
              <a:t>    Формирование расходов осуществляется в соответствии с законодательно закрепленными расходными обязательствами за бюджетом.</a:t>
            </a:r>
          </a:p>
          <a:p>
            <a:r>
              <a:rPr lang="ru-RU" sz="1400" dirty="0"/>
              <a:t> </a:t>
            </a:r>
            <a:r>
              <a:rPr lang="ru-RU" sz="1400" dirty="0" smtClean="0"/>
              <a:t>     Принципы формирования расходов бюджета: по разделам (подразделам), по ведомствам, по муниципальным программам.</a:t>
            </a:r>
            <a:endParaRPr lang="ru-RU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1045970" y="3179341"/>
            <a:ext cx="7052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 smtClean="0">
                <a:solidFill>
                  <a:srgbClr val="FF0000"/>
                </a:solidFill>
              </a:rPr>
              <a:t>Формирование расходов по разделам классификации расходов</a:t>
            </a:r>
            <a:endParaRPr lang="ru-RU" u="sng" dirty="0">
              <a:solidFill>
                <a:srgbClr val="FF0000"/>
              </a:solidFill>
            </a:endParaRPr>
          </a:p>
        </p:txBody>
      </p:sp>
      <p:pic>
        <p:nvPicPr>
          <p:cNvPr id="13" name="Picture 41" descr="original_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693319"/>
            <a:ext cx="79057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55"/>
          <p:cNvSpPr txBox="1">
            <a:spLocks noChangeArrowheads="1"/>
          </p:cNvSpPr>
          <p:nvPr/>
        </p:nvSpPr>
        <p:spPr bwMode="auto">
          <a:xfrm>
            <a:off x="1051041" y="3759200"/>
            <a:ext cx="19637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000" b="1"/>
              <a:t>ОБЩЕГОСУДАРСТВЕННЫЕ</a:t>
            </a:r>
          </a:p>
          <a:p>
            <a:pPr eaLnBrk="1" hangingPunct="1"/>
            <a:r>
              <a:rPr lang="ru-RU" sz="1000" b="1"/>
              <a:t>ВОПРОСЫ</a:t>
            </a:r>
          </a:p>
        </p:txBody>
      </p:sp>
      <p:pic>
        <p:nvPicPr>
          <p:cNvPr id="15" name="Picture 43" descr="рр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12179" y="5175224"/>
            <a:ext cx="439738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Box 56"/>
          <p:cNvSpPr txBox="1">
            <a:spLocks noChangeArrowheads="1"/>
          </p:cNvSpPr>
          <p:nvPr/>
        </p:nvSpPr>
        <p:spPr bwMode="auto">
          <a:xfrm>
            <a:off x="730408" y="5214921"/>
            <a:ext cx="18224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000" b="1" dirty="0"/>
              <a:t>НАЦИОНАЛЬНАЯ</a:t>
            </a:r>
          </a:p>
          <a:p>
            <a:pPr eaLnBrk="1" hangingPunct="1"/>
            <a:r>
              <a:rPr lang="ru-RU" sz="1000" b="1" dirty="0"/>
              <a:t>БЕЗОПАСНОСТЬ И</a:t>
            </a:r>
          </a:p>
          <a:p>
            <a:pPr eaLnBrk="1" hangingPunct="1"/>
            <a:r>
              <a:rPr lang="ru-RU" sz="1000" b="1" dirty="0"/>
              <a:t>ПРАВООХРАНИТЕЛЬНАЯ</a:t>
            </a:r>
          </a:p>
          <a:p>
            <a:pPr eaLnBrk="1" hangingPunct="1"/>
            <a:r>
              <a:rPr lang="ru-RU" sz="1000" b="1" dirty="0"/>
              <a:t>ДЕЯТЕЛЬНОСТЬ</a:t>
            </a:r>
          </a:p>
        </p:txBody>
      </p:sp>
      <p:pic>
        <p:nvPicPr>
          <p:cNvPr id="17" name="Picture 44" descr="bs00001165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60" y="5989330"/>
            <a:ext cx="509588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57"/>
          <p:cNvSpPr txBox="1">
            <a:spLocks noChangeArrowheads="1"/>
          </p:cNvSpPr>
          <p:nvPr/>
        </p:nvSpPr>
        <p:spPr bwMode="auto">
          <a:xfrm>
            <a:off x="854178" y="6140937"/>
            <a:ext cx="1354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000" b="1" dirty="0"/>
              <a:t>НАЦИОНАЛЬНАЯ </a:t>
            </a:r>
          </a:p>
          <a:p>
            <a:pPr eaLnBrk="1" hangingPunct="1"/>
            <a:r>
              <a:rPr lang="ru-RU" sz="1000" b="1" dirty="0"/>
              <a:t>ЭКОНОМИКА</a:t>
            </a:r>
          </a:p>
        </p:txBody>
      </p:sp>
      <p:pic>
        <p:nvPicPr>
          <p:cNvPr id="19" name="Picture 45" descr="Jiltsam_kvartir_foto_on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676" y="3702844"/>
            <a:ext cx="736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 Box 58"/>
          <p:cNvSpPr txBox="1">
            <a:spLocks noChangeArrowheads="1"/>
          </p:cNvSpPr>
          <p:nvPr/>
        </p:nvSpPr>
        <p:spPr bwMode="auto">
          <a:xfrm>
            <a:off x="4204903" y="3728034"/>
            <a:ext cx="136048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000" b="1" dirty="0"/>
              <a:t>ЖИЛИЩНО-</a:t>
            </a:r>
          </a:p>
          <a:p>
            <a:pPr eaLnBrk="1" hangingPunct="1"/>
            <a:r>
              <a:rPr lang="ru-RU" sz="1000" b="1" dirty="0"/>
              <a:t>КОММУНАЛЬНОЕ</a:t>
            </a:r>
          </a:p>
          <a:p>
            <a:pPr eaLnBrk="1" hangingPunct="1"/>
            <a:r>
              <a:rPr lang="ru-RU" sz="1000" b="1" dirty="0"/>
              <a:t>ХОЗЯЙСТВО</a:t>
            </a:r>
          </a:p>
        </p:txBody>
      </p:sp>
      <p:pic>
        <p:nvPicPr>
          <p:cNvPr id="21" name="Picture 46" descr="bcfa62248d6b07a6935a93f4e2cda50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561878">
            <a:off x="3238398" y="4476301"/>
            <a:ext cx="56197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47" descr="1431874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246" y="5267450"/>
            <a:ext cx="720725" cy="54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 Box 60"/>
          <p:cNvSpPr txBox="1">
            <a:spLocks noChangeArrowheads="1"/>
          </p:cNvSpPr>
          <p:nvPr/>
        </p:nvSpPr>
        <p:spPr bwMode="auto">
          <a:xfrm>
            <a:off x="4281976" y="5398507"/>
            <a:ext cx="11588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000" b="1" dirty="0"/>
              <a:t>ОБРАЗОВАНИЕ</a:t>
            </a:r>
          </a:p>
        </p:txBody>
      </p:sp>
      <p:pic>
        <p:nvPicPr>
          <p:cNvPr id="25" name="Picture 48" descr="ооо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3289" y="6035947"/>
            <a:ext cx="701675" cy="63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 Box 61"/>
          <p:cNvSpPr txBox="1">
            <a:spLocks noChangeArrowheads="1"/>
          </p:cNvSpPr>
          <p:nvPr/>
        </p:nvSpPr>
        <p:spPr bwMode="auto">
          <a:xfrm>
            <a:off x="4204903" y="6107598"/>
            <a:ext cx="15033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000" b="1" dirty="0"/>
              <a:t>КУЛЬТУРА И</a:t>
            </a:r>
          </a:p>
          <a:p>
            <a:pPr eaLnBrk="1" hangingPunct="1"/>
            <a:r>
              <a:rPr lang="ru-RU" sz="1000" b="1" dirty="0"/>
              <a:t>КИНЕМАТОГРАФИЯ</a:t>
            </a:r>
          </a:p>
        </p:txBody>
      </p:sp>
      <p:pic>
        <p:nvPicPr>
          <p:cNvPr id="29" name="Picture 49" descr="photo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0140" y="3693319"/>
            <a:ext cx="576263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ext Box 62"/>
          <p:cNvSpPr txBox="1">
            <a:spLocks noChangeArrowheads="1"/>
          </p:cNvSpPr>
          <p:nvPr/>
        </p:nvSpPr>
        <p:spPr bwMode="auto">
          <a:xfrm>
            <a:off x="6875897" y="3735387"/>
            <a:ext cx="11255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000" b="1" dirty="0"/>
              <a:t>СОЦИАЛЬНАЯ</a:t>
            </a:r>
          </a:p>
          <a:p>
            <a:pPr eaLnBrk="1" hangingPunct="1"/>
            <a:r>
              <a:rPr lang="ru-RU" sz="1000" b="1" dirty="0"/>
              <a:t>ПОЛИТИКА</a:t>
            </a:r>
          </a:p>
        </p:txBody>
      </p:sp>
      <p:pic>
        <p:nvPicPr>
          <p:cNvPr id="31" name="Picture 50" descr="img11020710541536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597" y="4565919"/>
            <a:ext cx="6477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 Box 63"/>
          <p:cNvSpPr txBox="1">
            <a:spLocks noChangeArrowheads="1"/>
          </p:cNvSpPr>
          <p:nvPr/>
        </p:nvSpPr>
        <p:spPr bwMode="auto">
          <a:xfrm>
            <a:off x="6864696" y="4565920"/>
            <a:ext cx="1103313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000" b="1" dirty="0"/>
              <a:t>ФИЗИЧЕСКАЯ</a:t>
            </a:r>
          </a:p>
          <a:p>
            <a:pPr eaLnBrk="1" hangingPunct="1"/>
            <a:r>
              <a:rPr lang="ru-RU" sz="1000" b="1" dirty="0"/>
              <a:t>КУЛЬТУРА И</a:t>
            </a:r>
          </a:p>
          <a:p>
            <a:pPr eaLnBrk="1" hangingPunct="1"/>
            <a:r>
              <a:rPr lang="ru-RU" sz="1000" b="1" dirty="0"/>
              <a:t>СПОРТ</a:t>
            </a:r>
          </a:p>
        </p:txBody>
      </p:sp>
      <p:pic>
        <p:nvPicPr>
          <p:cNvPr id="33" name="Picture 51" descr="дддд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597" y="5291352"/>
            <a:ext cx="64135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Text Box 64"/>
          <p:cNvSpPr txBox="1">
            <a:spLocks noChangeArrowheads="1"/>
          </p:cNvSpPr>
          <p:nvPr/>
        </p:nvSpPr>
        <p:spPr bwMode="auto">
          <a:xfrm>
            <a:off x="6922670" y="5224143"/>
            <a:ext cx="11747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000" b="1" dirty="0"/>
              <a:t>СРЕДСТВА</a:t>
            </a:r>
          </a:p>
          <a:p>
            <a:pPr eaLnBrk="1" hangingPunct="1"/>
            <a:r>
              <a:rPr lang="ru-RU" sz="1000" b="1" dirty="0"/>
              <a:t>МАССОВОЙ</a:t>
            </a:r>
          </a:p>
          <a:p>
            <a:pPr eaLnBrk="1" hangingPunct="1"/>
            <a:r>
              <a:rPr lang="ru-RU" sz="1000" b="1" dirty="0"/>
              <a:t>ИНФОРМАЦИИ</a:t>
            </a:r>
          </a:p>
        </p:txBody>
      </p:sp>
      <p:pic>
        <p:nvPicPr>
          <p:cNvPr id="35" name="Picture 52" descr="оолл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3007" y="6034524"/>
            <a:ext cx="792163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Text Box 65"/>
          <p:cNvSpPr txBox="1">
            <a:spLocks noChangeArrowheads="1"/>
          </p:cNvSpPr>
          <p:nvPr/>
        </p:nvSpPr>
        <p:spPr bwMode="auto">
          <a:xfrm>
            <a:off x="6853584" y="5991596"/>
            <a:ext cx="166846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000" b="1" dirty="0"/>
              <a:t>ОБСЛУЖИВАНИЕ</a:t>
            </a:r>
          </a:p>
          <a:p>
            <a:pPr eaLnBrk="1" hangingPunct="1"/>
            <a:r>
              <a:rPr lang="ru-RU" sz="1000" b="1" dirty="0"/>
              <a:t>ГОСУДАРСТВЕННОГО</a:t>
            </a:r>
          </a:p>
          <a:p>
            <a:pPr eaLnBrk="1" hangingPunct="1"/>
            <a:r>
              <a:rPr lang="ru-RU" sz="1000" b="1" dirty="0"/>
              <a:t>И МУНИЦИПАЛЬНОГО</a:t>
            </a:r>
          </a:p>
          <a:p>
            <a:pPr eaLnBrk="1" hangingPunct="1"/>
            <a:r>
              <a:rPr lang="ru-RU" sz="1000" b="1" dirty="0"/>
              <a:t>ДОЛГА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169609" y="4541019"/>
            <a:ext cx="228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1000" b="1" dirty="0">
                <a:solidFill>
                  <a:prstClr val="black"/>
                </a:solidFill>
              </a:rPr>
              <a:t>ОХРАНА ОКРУЖАЮЩЕЙ</a:t>
            </a:r>
          </a:p>
          <a:p>
            <a:pPr lvl="0"/>
            <a:r>
              <a:rPr lang="ru-RU" sz="1000" b="1" dirty="0">
                <a:solidFill>
                  <a:prstClr val="black"/>
                </a:solidFill>
              </a:rPr>
              <a:t>СРЕДЫ</a:t>
            </a:r>
          </a:p>
        </p:txBody>
      </p:sp>
      <p:sp>
        <p:nvSpPr>
          <p:cNvPr id="38" name="Text Box 57"/>
          <p:cNvSpPr txBox="1">
            <a:spLocks noChangeArrowheads="1"/>
          </p:cNvSpPr>
          <p:nvPr/>
        </p:nvSpPr>
        <p:spPr bwMode="auto">
          <a:xfrm>
            <a:off x="1051041" y="4481974"/>
            <a:ext cx="1354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000" b="1" dirty="0"/>
              <a:t>НАЦИОНАЛЬНАЯ </a:t>
            </a:r>
          </a:p>
          <a:p>
            <a:pPr eaLnBrk="1" hangingPunct="1"/>
            <a:r>
              <a:rPr lang="ru-RU" sz="1000" b="1" dirty="0" smtClean="0"/>
              <a:t>ОБОРОНА</a:t>
            </a:r>
            <a:endParaRPr lang="ru-RU" sz="10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60" y="4424767"/>
            <a:ext cx="830610" cy="5713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865"/>
            <a:ext cx="870384" cy="1246145"/>
          </a:xfrm>
          <a:prstGeom prst="rect">
            <a:avLst/>
          </a:prstGeom>
        </p:spPr>
      </p:pic>
      <p:sp>
        <p:nvSpPr>
          <p:cNvPr id="36" name="Овал 35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38956279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7174" name="Rectangle 35"/>
          <p:cNvSpPr>
            <a:spLocks noChangeArrowheads="1"/>
          </p:cNvSpPr>
          <p:nvPr/>
        </p:nvSpPr>
        <p:spPr bwMode="auto">
          <a:xfrm>
            <a:off x="0" y="2338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9512" y="2184499"/>
            <a:ext cx="8964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Распределение расходов бюджета </a:t>
            </a:r>
            <a:r>
              <a:rPr lang="ru-RU" sz="1400" b="1" dirty="0" err="1" smtClean="0"/>
              <a:t>Балахнинского</a:t>
            </a:r>
            <a:r>
              <a:rPr lang="ru-RU" sz="1400" b="1" dirty="0" smtClean="0"/>
              <a:t> муниципального округа на 2021-2023 годы</a:t>
            </a:r>
          </a:p>
          <a:p>
            <a:r>
              <a:rPr lang="ru-RU" sz="1400" b="1" dirty="0" smtClean="0"/>
              <a:t>по основным отраслям, (%)</a:t>
            </a:r>
            <a:endParaRPr lang="ru-RU" sz="1400" b="1" dirty="0"/>
          </a:p>
        </p:txBody>
      </p:sp>
      <p:sp>
        <p:nvSpPr>
          <p:cNvPr id="17" name="Горизонтальный свиток 16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округ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graphicFrame>
        <p:nvGraphicFramePr>
          <p:cNvPr id="15" name="Диаграмма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8706806"/>
              </p:ext>
            </p:extLst>
          </p:nvPr>
        </p:nvGraphicFramePr>
        <p:xfrm>
          <a:off x="179512" y="2338388"/>
          <a:ext cx="3384376" cy="27467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Диаграмма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7156685"/>
              </p:ext>
            </p:extLst>
          </p:nvPr>
        </p:nvGraphicFramePr>
        <p:xfrm>
          <a:off x="3621201" y="4656359"/>
          <a:ext cx="3577281" cy="224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22199" y="4550231"/>
            <a:ext cx="31145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+mn-lt"/>
              </a:rPr>
              <a:t>2021 год: 2 086,9млн.рублей</a:t>
            </a:r>
            <a:endParaRPr lang="ru-RU" sz="1600" b="1" dirty="0">
              <a:latin typeface="+mn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342936" y="6437232"/>
            <a:ext cx="33358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+mn-lt"/>
              </a:rPr>
              <a:t>2023 год: 1 969,2 млн.рублей</a:t>
            </a:r>
            <a:endParaRPr lang="ru-RU" sz="1600" b="1" dirty="0">
              <a:latin typeface="+mn-lt"/>
            </a:endParaRPr>
          </a:p>
        </p:txBody>
      </p:sp>
      <p:graphicFrame>
        <p:nvGraphicFramePr>
          <p:cNvPr id="23" name="Диаграмма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9810590"/>
              </p:ext>
            </p:extLst>
          </p:nvPr>
        </p:nvGraphicFramePr>
        <p:xfrm>
          <a:off x="3621201" y="2010756"/>
          <a:ext cx="5596504" cy="41545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3851920" y="4277977"/>
            <a:ext cx="34072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+mn-lt"/>
              </a:rPr>
              <a:t>2022 год: 2 000,1 </a:t>
            </a:r>
            <a:r>
              <a:rPr lang="ru-RU" sz="1600" b="1" dirty="0" err="1" smtClean="0">
                <a:latin typeface="+mn-lt"/>
              </a:rPr>
              <a:t>млн.рублей</a:t>
            </a:r>
            <a:endParaRPr lang="ru-RU" sz="1600" b="1" dirty="0"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287"/>
            <a:ext cx="904013" cy="1095191"/>
          </a:xfrm>
          <a:prstGeom prst="rect">
            <a:avLst/>
          </a:prstGeom>
        </p:spPr>
      </p:pic>
      <p:sp>
        <p:nvSpPr>
          <p:cNvPr id="18" name="Овал 17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24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09697" y="938193"/>
            <a:ext cx="1939520" cy="12987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925096" y="933561"/>
            <a:ext cx="2171507" cy="129988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274255" y="977484"/>
            <a:ext cx="1910398" cy="127048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361775" y="977484"/>
            <a:ext cx="1605103" cy="1221904"/>
          </a:xfrm>
          <a:prstGeom prst="rect">
            <a:avLst/>
          </a:prstGeom>
        </p:spPr>
      </p:pic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98" name="WordArt 83"/>
          <p:cNvSpPr>
            <a:spLocks noChangeArrowheads="1" noChangeShapeType="1" noTextEdit="1"/>
          </p:cNvSpPr>
          <p:nvPr/>
        </p:nvSpPr>
        <p:spPr bwMode="auto">
          <a:xfrm>
            <a:off x="2556197" y="2502257"/>
            <a:ext cx="2304405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2000" b="1" kern="10" dirty="0">
              <a:ln w="9525">
                <a:noFill/>
                <a:round/>
                <a:headEnd/>
                <a:tailEnd/>
              </a:ln>
              <a:solidFill>
                <a:srgbClr val="FFFF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54301" name="WordArt 88"/>
          <p:cNvSpPr>
            <a:spLocks noChangeArrowheads="1" noChangeShapeType="1" noTextEdit="1"/>
          </p:cNvSpPr>
          <p:nvPr/>
        </p:nvSpPr>
        <p:spPr bwMode="auto">
          <a:xfrm>
            <a:off x="275711" y="2414271"/>
            <a:ext cx="1596350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2000" b="1" kern="10" dirty="0">
              <a:ln w="9525">
                <a:noFill/>
                <a:round/>
                <a:headEnd/>
                <a:tailEnd/>
              </a:ln>
              <a:solidFill>
                <a:srgbClr val="FFFF00"/>
              </a:solidFill>
              <a:latin typeface="Times New Roman"/>
              <a:cs typeface="Times New Roman"/>
            </a:endParaRPr>
          </a:p>
        </p:txBody>
      </p:sp>
      <p:sp>
        <p:nvSpPr>
          <p:cNvPr id="32" name="Горизонтальный свиток 31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округ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16" name="Rectangle 22"/>
          <p:cNvSpPr>
            <a:spLocks noChangeArrowheads="1"/>
          </p:cNvSpPr>
          <p:nvPr/>
        </p:nvSpPr>
        <p:spPr bwMode="auto">
          <a:xfrm>
            <a:off x="994600" y="816366"/>
            <a:ext cx="7719098" cy="731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</a:rPr>
              <a:t>Что включают в себя отрасли социальной сферы</a:t>
            </a:r>
            <a:endParaRPr lang="ru-RU" sz="2000" b="1" dirty="0">
              <a:solidFill>
                <a:schemeClr val="tx2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239091" y="1370316"/>
            <a:ext cx="4965312" cy="236472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845" y="1712522"/>
            <a:ext cx="1351402" cy="722218"/>
          </a:xfrm>
          <a:prstGeom prst="round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083" y="1576890"/>
            <a:ext cx="1558756" cy="899002"/>
          </a:xfrm>
          <a:prstGeom prst="round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919" y="2748043"/>
            <a:ext cx="1406645" cy="97803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584" y="2780810"/>
            <a:ext cx="1158255" cy="94526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46033" y="1423001"/>
            <a:ext cx="16968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+mn-lt"/>
              </a:rPr>
              <a:t>Образование</a:t>
            </a:r>
            <a:endParaRPr lang="ru-RU" sz="1400" dirty="0">
              <a:latin typeface="+mn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19665" y="1400988"/>
            <a:ext cx="20271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+mn-lt"/>
              </a:rPr>
              <a:t>Социальная политика</a:t>
            </a:r>
            <a:endParaRPr lang="ru-RU" sz="1400" dirty="0"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33879" y="2473033"/>
            <a:ext cx="23433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+mn-lt"/>
              </a:rPr>
              <a:t>Культура и кинематография</a:t>
            </a:r>
            <a:endParaRPr lang="ru-RU" sz="1400" dirty="0">
              <a:latin typeface="+mn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90694" y="2475892"/>
            <a:ext cx="24826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+mn-lt"/>
              </a:rPr>
              <a:t>Физическая культура и спорт</a:t>
            </a:r>
            <a:endParaRPr lang="ru-RU" sz="1400" dirty="0">
              <a:latin typeface="+mn-lt"/>
            </a:endParaRPr>
          </a:p>
        </p:txBody>
      </p:sp>
      <p:sp>
        <p:nvSpPr>
          <p:cNvPr id="20" name="Rectangle 22"/>
          <p:cNvSpPr>
            <a:spLocks noChangeArrowheads="1"/>
          </p:cNvSpPr>
          <p:nvPr/>
        </p:nvSpPr>
        <p:spPr bwMode="auto">
          <a:xfrm>
            <a:off x="1006748" y="3777301"/>
            <a:ext cx="7719098" cy="338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 b="1" dirty="0" smtClean="0">
                <a:solidFill>
                  <a:schemeClr val="tx2"/>
                </a:solidFill>
              </a:rPr>
              <a:t>Как изменяются расходы по отраслям социальной сферы</a:t>
            </a:r>
            <a:endParaRPr lang="ru-RU" sz="1400" b="1" dirty="0">
              <a:solidFill>
                <a:schemeClr val="tx2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7630739"/>
              </p:ext>
            </p:extLst>
          </p:nvPr>
        </p:nvGraphicFramePr>
        <p:xfrm>
          <a:off x="581289" y="4221087"/>
          <a:ext cx="8311192" cy="2160241"/>
        </p:xfrm>
        <a:graphic>
          <a:graphicData uri="http://schemas.openxmlformats.org/drawingml/2006/table">
            <a:tbl>
              <a:tblPr/>
              <a:tblGrid>
                <a:gridCol w="28826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16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23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40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52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525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5466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Наименование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Факт </a:t>
                      </a:r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2019 </a:t>
                      </a:r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года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Бюджет </a:t>
                      </a:r>
                    </a:p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2020 года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Прогноз на</a:t>
                      </a:r>
                      <a:r>
                        <a:rPr lang="ru-RU" sz="14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2021 </a:t>
                      </a:r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год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Прогноз на 2022 </a:t>
                      </a:r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год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Прогноз на</a:t>
                      </a:r>
                      <a:r>
                        <a:rPr lang="ru-RU" sz="14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2023 </a:t>
                      </a:r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год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94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Образование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1 081,1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1 129,9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1 194,7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1 247,0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1 146,9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437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Культура и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кинематография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104,8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261,9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187,6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175,2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705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Социальная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политика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59,4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61,7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57,7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719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Физическая культура и спорт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57,7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926"/>
            <a:ext cx="870384" cy="1207678"/>
          </a:xfrm>
          <a:prstGeom prst="rect">
            <a:avLst/>
          </a:prstGeom>
        </p:spPr>
      </p:pic>
      <p:sp>
        <p:nvSpPr>
          <p:cNvPr id="21" name="Овал 20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1205" name="Rectangle 35"/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1310" name="TextBox 12"/>
          <p:cNvSpPr txBox="1">
            <a:spLocks noChangeArrowheads="1"/>
          </p:cNvSpPr>
          <p:nvPr/>
        </p:nvSpPr>
        <p:spPr bwMode="auto">
          <a:xfrm>
            <a:off x="7740352" y="1412351"/>
            <a:ext cx="10126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400" dirty="0" smtClean="0"/>
              <a:t>Млн. </a:t>
            </a:r>
            <a:r>
              <a:rPr lang="ru-RU" sz="1400" dirty="0"/>
              <a:t>руб.</a:t>
            </a:r>
          </a:p>
        </p:txBody>
      </p:sp>
      <p:sp>
        <p:nvSpPr>
          <p:cNvPr id="18" name="Горизонтальный свиток 17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округ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594742" y="911230"/>
            <a:ext cx="59545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Сведения о расходах по разделам и подразделам</a:t>
            </a:r>
          </a:p>
          <a:p>
            <a:pPr algn="ctr"/>
            <a:r>
              <a:rPr lang="ru-RU" b="1" dirty="0" smtClean="0"/>
              <a:t> бюджетной классификации</a:t>
            </a:r>
            <a:endParaRPr lang="ru-RU" b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4373700"/>
              </p:ext>
            </p:extLst>
          </p:nvPr>
        </p:nvGraphicFramePr>
        <p:xfrm>
          <a:off x="395534" y="1649333"/>
          <a:ext cx="8686906" cy="4390418"/>
        </p:xfrm>
        <a:graphic>
          <a:graphicData uri="http://schemas.openxmlformats.org/drawingml/2006/table">
            <a:tbl>
              <a:tblPr/>
              <a:tblGrid>
                <a:gridCol w="4926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70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53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49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53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1810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1810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844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725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6704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2662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64022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раздел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Наименование 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Бюджет  </a:t>
                      </a:r>
                      <a:r>
                        <a:rPr lang="ru-RU" sz="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2019 года</a:t>
                      </a:r>
                      <a:r>
                        <a:rPr lang="ru-RU" sz="8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(факт</a:t>
                      </a:r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)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Бюджет на </a:t>
                      </a:r>
                      <a:r>
                        <a:rPr lang="ru-RU" sz="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2020 </a:t>
                      </a:r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год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Удельный вес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Проект бюджета на </a:t>
                      </a:r>
                      <a:r>
                        <a:rPr lang="ru-RU" sz="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2021 </a:t>
                      </a:r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год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Удельный вес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% к </a:t>
                      </a:r>
                      <a:r>
                        <a:rPr lang="ru-RU" sz="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2020 </a:t>
                      </a:r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году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Отклонения 2021</a:t>
                      </a:r>
                      <a:r>
                        <a:rPr lang="ru-RU" sz="8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 к 2020 году</a:t>
                      </a:r>
                      <a:endParaRPr lang="ru-RU" sz="8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Проект бюджета на </a:t>
                      </a:r>
                      <a:r>
                        <a:rPr lang="ru-RU" sz="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2022 </a:t>
                      </a:r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год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Проект бюджета на </a:t>
                      </a:r>
                      <a:r>
                        <a:rPr lang="ru-RU" sz="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2023 </a:t>
                      </a:r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год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9363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7078" marR="7078" marT="7078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ВСЕГО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1 563,8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1 706,7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100,0%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2 086,9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100,0%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122,3%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380,2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1 974,7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1 914,4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149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0100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Общегосударственные  вопросы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125,6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148,9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8,7%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179,5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6,4%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120,6%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30,6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176,0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180,8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20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0200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Национальная оборона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120,0%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047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0300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22,0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1,1%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275,0%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20,0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22,5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437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0400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Национальная экономика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33,2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31,1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1,8%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125,4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6,0%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В 4 раза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94,3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66,6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76,6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83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0500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Жилищно-коммунальное хозяйство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85,8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5,0%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170,6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8,2%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198,8%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84,8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144,8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177,4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970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0600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Охрана окружающей среды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150,0%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689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0700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Образование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1 081,1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1 129,9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66,2%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1 194,7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57,2%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105,7%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1 247,0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1 146,9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486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0800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Культура и кинематография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104,8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110,0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6,4%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261,9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12,5%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238,0%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151,9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187,6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175,2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0384" cy="1196752"/>
          </a:xfrm>
          <a:prstGeom prst="rect">
            <a:avLst/>
          </a:prstGeom>
        </p:spPr>
      </p:pic>
      <p:sp>
        <p:nvSpPr>
          <p:cNvPr id="11" name="Овал 10"/>
          <p:cNvSpPr/>
          <p:nvPr/>
        </p:nvSpPr>
        <p:spPr>
          <a:xfrm>
            <a:off x="8468222" y="651272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1205" name="Rectangle 35"/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1310" name="TextBox 12"/>
          <p:cNvSpPr txBox="1">
            <a:spLocks noChangeArrowheads="1"/>
          </p:cNvSpPr>
          <p:nvPr/>
        </p:nvSpPr>
        <p:spPr bwMode="auto">
          <a:xfrm>
            <a:off x="7915152" y="1264561"/>
            <a:ext cx="10126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400" dirty="0" smtClean="0"/>
              <a:t>Млн. </a:t>
            </a:r>
            <a:r>
              <a:rPr lang="ru-RU" sz="1400" dirty="0"/>
              <a:t>руб.</a:t>
            </a:r>
          </a:p>
        </p:txBody>
      </p:sp>
      <p:sp>
        <p:nvSpPr>
          <p:cNvPr id="18" name="Горизонтальный свиток 17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округ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547664" y="922543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Сведения о расходах по разделам и подразделам</a:t>
            </a:r>
          </a:p>
          <a:p>
            <a:pPr algn="ctr"/>
            <a:r>
              <a:rPr lang="ru-RU" b="1" dirty="0"/>
              <a:t> бюджетной классификации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2525151"/>
              </p:ext>
            </p:extLst>
          </p:nvPr>
        </p:nvGraphicFramePr>
        <p:xfrm>
          <a:off x="251520" y="1572332"/>
          <a:ext cx="8791263" cy="2951137"/>
        </p:xfrm>
        <a:graphic>
          <a:graphicData uri="http://schemas.openxmlformats.org/drawingml/2006/table">
            <a:tbl>
              <a:tblPr/>
              <a:tblGrid>
                <a:gridCol w="4832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23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44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47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644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2668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2668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9531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4749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7769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3810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94769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раздел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Наименование 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Бюджет  </a:t>
                      </a:r>
                      <a:r>
                        <a:rPr lang="ru-RU" sz="9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2019 года </a:t>
                      </a:r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(факт)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Бюджет на </a:t>
                      </a:r>
                      <a:r>
                        <a:rPr lang="ru-RU" sz="9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2020 </a:t>
                      </a:r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год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Удельный вес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Проект бюджета на </a:t>
                      </a:r>
                      <a:r>
                        <a:rPr lang="ru-RU" sz="9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2021 </a:t>
                      </a:r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год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Удельный вес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% </a:t>
                      </a:r>
                      <a:r>
                        <a:rPr lang="ru-RU" sz="9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к</a:t>
                      </a:r>
                    </a:p>
                    <a:p>
                      <a:pPr algn="ctr" rtl="0" fontAlgn="ctr"/>
                      <a:r>
                        <a:rPr lang="ru-RU" sz="9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 2020 </a:t>
                      </a:r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году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Отклонения 2021 к 2020 году</a:t>
                      </a:r>
                      <a:endParaRPr lang="ru-RU" sz="9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Проект бюджета на </a:t>
                      </a:r>
                      <a:r>
                        <a:rPr lang="ru-RU" sz="9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2022 </a:t>
                      </a:r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год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Проект бюджета на </a:t>
                      </a:r>
                      <a:r>
                        <a:rPr lang="ru-RU" sz="9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2023 </a:t>
                      </a:r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год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639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Социальная политика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59,4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3,6%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2,7%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91,9%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-5,0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56,6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21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1100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Физическая культура и спорт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2,5%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В 26 раз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721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Средства массовой информации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0,3%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0,3%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105,1%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66263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1300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Обслуживание государственного и муниципального долга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0,7%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160,7%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71" y="0"/>
            <a:ext cx="865634" cy="1212726"/>
          </a:xfrm>
          <a:prstGeom prst="rect">
            <a:avLst/>
          </a:prstGeom>
        </p:spPr>
      </p:pic>
      <p:sp>
        <p:nvSpPr>
          <p:cNvPr id="11" name="Овал 10"/>
          <p:cNvSpPr/>
          <p:nvPr/>
        </p:nvSpPr>
        <p:spPr>
          <a:xfrm>
            <a:off x="8468222" y="651272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33613" y="4879618"/>
            <a:ext cx="4444752" cy="1919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904584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1071546"/>
            <a:ext cx="90011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ОБЩЕЕ КОЛИЧЕСТВО УЧРЕЖДЕНИЙ, ОКАЗЫВАЮЩИХ  УСЛУГИ ЗА СЧЕТ СРЕДСТВ </a:t>
            </a:r>
          </a:p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БЮДЖЕТА БАЛАХНИНСКОГО МУНИЦИПАЛЬНОГО ОКРУГА (КАЗЕННЫХ, БЮДЖЕТНЫХ, АВТОНОМНЫХ) -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62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272111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b="1" dirty="0">
              <a:solidFill>
                <a:schemeClr val="bg2"/>
              </a:solidFill>
            </a:endParaRPr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gray">
          <a:xfrm rot="5400000">
            <a:off x="6054682" y="1772088"/>
            <a:ext cx="2673087" cy="2346128"/>
          </a:xfrm>
          <a:prstGeom prst="roundRect">
            <a:avLst>
              <a:gd name="adj" fmla="val 19894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latin typeface="+mn-lt"/>
            </a:endParaRPr>
          </a:p>
        </p:txBody>
      </p:sp>
      <p:sp>
        <p:nvSpPr>
          <p:cNvPr id="10" name="AutoShape 3"/>
          <p:cNvSpPr>
            <a:spLocks noChangeArrowheads="1"/>
          </p:cNvSpPr>
          <p:nvPr/>
        </p:nvSpPr>
        <p:spPr bwMode="gray">
          <a:xfrm rot="5400000">
            <a:off x="-388172" y="2564907"/>
            <a:ext cx="3808046" cy="2672679"/>
          </a:xfrm>
          <a:prstGeom prst="roundRect">
            <a:avLst>
              <a:gd name="adj" fmla="val 19894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latin typeface="+mn-lt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gray">
          <a:xfrm>
            <a:off x="275556" y="2864818"/>
            <a:ext cx="2483011" cy="249299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indent="-342900" eaLnBrk="0" hangingPunct="0">
              <a:buFont typeface="Wingdings" pitchFamily="2" charset="2"/>
              <a:buNone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14 школ,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0" hangingPunct="0">
              <a:buFont typeface="Wingdings" pitchFamily="2" charset="2"/>
              <a:buNone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25 </a:t>
            </a: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детских 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садов,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0" hangingPunct="0">
              <a:buFont typeface="Wingdings" pitchFamily="2" charset="2"/>
              <a:buNone/>
            </a:pP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учреждений дополнительного</a:t>
            </a:r>
          </a:p>
          <a:p>
            <a:pPr marL="342900" indent="-342900" eaLnBrk="0" hangingPunct="0">
              <a:buFont typeface="Wingdings" pitchFamily="2" charset="2"/>
              <a:buNone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образования</a:t>
            </a: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342900" indent="-342900" eaLnBrk="0" hangingPunct="0">
              <a:buFont typeface="Wingdings" pitchFamily="2" charset="2"/>
              <a:buNone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ЦКС,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0" hangingPunct="0">
              <a:buFont typeface="Wingdings" pitchFamily="2" charset="2"/>
              <a:buNone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централизованная 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библиотечная</a:t>
            </a:r>
          </a:p>
          <a:p>
            <a:pPr marL="342900" indent="-342900" eaLnBrk="0" hangingPunct="0">
              <a:buFont typeface="Wingdings" pitchFamily="2" charset="2"/>
              <a:buNone/>
            </a:pP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система,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0" hangingPunct="0">
              <a:buFont typeface="Wingdings" pitchFamily="2" charset="2"/>
              <a:buNone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краеведческий музей,</a:t>
            </a:r>
          </a:p>
          <a:p>
            <a:pPr marL="342900" indent="-342900" eaLnBrk="0" hangingPunct="0">
              <a:buFont typeface="Wingdings" pitchFamily="2" charset="2"/>
              <a:buNone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ИДЦ, БУМЦ, БОРХ, </a:t>
            </a:r>
          </a:p>
          <a:p>
            <a:pPr marL="342900" indent="-342900" eaLnBrk="0" hangingPunct="0">
              <a:buFont typeface="Wingdings" pitchFamily="2" charset="2"/>
              <a:buNone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Бизнес инкубатор,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0" hangingPunct="0">
              <a:buFont typeface="Wingdings" pitchFamily="2" charset="2"/>
              <a:buNone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редакция газеты «Рабочая Балахна», МФЦ</a:t>
            </a:r>
          </a:p>
          <a:p>
            <a:pPr marL="342900" indent="-342900" eaLnBrk="0" hangingPunct="0">
              <a:buFont typeface="Wingdings" pitchFamily="2" charset="2"/>
              <a:buNone/>
            </a:pP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gray">
          <a:xfrm>
            <a:off x="6234576" y="2532254"/>
            <a:ext cx="2327660" cy="10156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indent="-342900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централизованная бухгалтерия учреждений культуры;</a:t>
            </a:r>
          </a:p>
          <a:p>
            <a:pPr marL="342900" indent="-342900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Централизованная бухгалтерия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чреждений образования;</a:t>
            </a:r>
          </a:p>
          <a:p>
            <a:pPr marL="342900" indent="-342900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Департамент ЖКХ</a:t>
            </a: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466105" y="1997224"/>
            <a:ext cx="2160587" cy="52944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70000"/>
              </a:lnSpc>
              <a:spcBef>
                <a:spcPct val="5000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Бюджетные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учреждения -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53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Picture 16" descr="O_chevron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0024" y="2482227"/>
            <a:ext cx="412750" cy="36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7" descr="O_chevron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53486" y="2115874"/>
            <a:ext cx="423664" cy="3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 Box 12"/>
          <p:cNvSpPr txBox="1">
            <a:spLocks noChangeArrowheads="1"/>
          </p:cNvSpPr>
          <p:nvPr/>
        </p:nvSpPr>
        <p:spPr bwMode="auto">
          <a:xfrm>
            <a:off x="6215283" y="1690808"/>
            <a:ext cx="2361006" cy="52944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ct val="70000"/>
              </a:lnSpc>
              <a:spcBef>
                <a:spcPct val="50000"/>
              </a:spcBef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Казенные учреждения - 3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Номер слайда 25"/>
          <p:cNvSpPr txBox="1">
            <a:spLocks/>
          </p:cNvSpPr>
          <p:nvPr/>
        </p:nvSpPr>
        <p:spPr>
          <a:xfrm>
            <a:off x="7929586" y="6357958"/>
            <a:ext cx="7143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5" name="Горизонтальный свиток 24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округ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81"/>
            <a:ext cx="901297" cy="1157959"/>
          </a:xfrm>
          <a:prstGeom prst="rect">
            <a:avLst/>
          </a:prstGeom>
        </p:spPr>
      </p:pic>
      <p:sp>
        <p:nvSpPr>
          <p:cNvPr id="18" name="AutoShape 3"/>
          <p:cNvSpPr>
            <a:spLocks noChangeArrowheads="1"/>
          </p:cNvSpPr>
          <p:nvPr/>
        </p:nvSpPr>
        <p:spPr bwMode="gray">
          <a:xfrm rot="5400000">
            <a:off x="6458830" y="4270970"/>
            <a:ext cx="1925965" cy="2248016"/>
          </a:xfrm>
          <a:prstGeom prst="roundRect">
            <a:avLst>
              <a:gd name="adj" fmla="val 19894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latin typeface="+mn-lt"/>
            </a:endParaRPr>
          </a:p>
        </p:txBody>
      </p:sp>
      <p:sp>
        <p:nvSpPr>
          <p:cNvPr id="21" name="Text Box 12"/>
          <p:cNvSpPr txBox="1">
            <a:spLocks noChangeArrowheads="1"/>
          </p:cNvSpPr>
          <p:nvPr/>
        </p:nvSpPr>
        <p:spPr bwMode="auto">
          <a:xfrm>
            <a:off x="6184815" y="4525665"/>
            <a:ext cx="2361006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ct val="70000"/>
              </a:lnSpc>
              <a:spcBef>
                <a:spcPct val="5000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Автономные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учреждения -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" name="Picture 17" descr="O_chevron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80" y="4987200"/>
            <a:ext cx="423664" cy="3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 Box 8"/>
          <p:cNvSpPr txBox="1">
            <a:spLocks noChangeArrowheads="1"/>
          </p:cNvSpPr>
          <p:nvPr/>
        </p:nvSpPr>
        <p:spPr bwMode="gray">
          <a:xfrm>
            <a:off x="6367431" y="5426488"/>
            <a:ext cx="2108761" cy="27699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indent="-342900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Дом Москвы</a:t>
            </a:r>
          </a:p>
        </p:txBody>
      </p:sp>
      <p:sp>
        <p:nvSpPr>
          <p:cNvPr id="28" name="Овал 27"/>
          <p:cNvSpPr/>
          <p:nvPr/>
        </p:nvSpPr>
        <p:spPr>
          <a:xfrm>
            <a:off x="8468222" y="651272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28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91880" y="2348880"/>
            <a:ext cx="2376265" cy="16561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9" name="AutoShape 2" descr="http://schoolup.ru/uploads/3835/3828/ybGe6ctlI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4" descr="http://schoolup.ru/uploads/3835/3828/ybGe6ctlI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180" y="4183129"/>
            <a:ext cx="3156479" cy="23188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180" y="1879261"/>
            <a:ext cx="3156479" cy="2175131"/>
          </a:xfrm>
          <a:prstGeom prst="rect">
            <a:avLst/>
          </a:prstGeom>
        </p:spPr>
      </p:pic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7" name="Rectangle 108"/>
          <p:cNvSpPr>
            <a:spLocks/>
          </p:cNvSpPr>
          <p:nvPr/>
        </p:nvSpPr>
        <p:spPr bwMode="auto">
          <a:xfrm>
            <a:off x="179512" y="1454352"/>
            <a:ext cx="8675688" cy="36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ru-RU" sz="1400" dirty="0" smtClean="0">
                <a:latin typeface="Calibri" pitchFamily="34" charset="0"/>
              </a:rPr>
              <a:t>            </a:t>
            </a:r>
          </a:p>
          <a:p>
            <a:pPr marL="342900" indent="-342900" algn="just" eaLnBrk="0" hangingPunct="0"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latin typeface="Calibri" pitchFamily="34" charset="0"/>
              </a:rPr>
              <a:t>            </a:t>
            </a:r>
            <a:r>
              <a:rPr lang="ru-RU" sz="1600" b="1" u="sng" dirty="0" smtClean="0">
                <a:latin typeface="Calibri" pitchFamily="34" charset="0"/>
              </a:rPr>
              <a:t>Программный </a:t>
            </a:r>
            <a:r>
              <a:rPr lang="ru-RU" sz="1600" b="1" u="sng" dirty="0">
                <a:latin typeface="Calibri" pitchFamily="34" charset="0"/>
              </a:rPr>
              <a:t>бюджет </a:t>
            </a:r>
            <a:r>
              <a:rPr lang="ru-RU" sz="1600" b="1" dirty="0">
                <a:latin typeface="Calibri" pitchFamily="34" charset="0"/>
              </a:rPr>
              <a:t>отличается от традиционного тем, что все или почти все расходы включены в программы и каждая программа своей целью прямо увязана с тем или иным стратегическим итогом деятельности ведомства</a:t>
            </a:r>
            <a:r>
              <a:rPr lang="ru-RU" sz="1600" b="1" dirty="0" smtClean="0">
                <a:latin typeface="Calibri" pitchFamily="34" charset="0"/>
              </a:rPr>
              <a:t>.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endParaRPr lang="ru-RU" sz="1600" b="1" dirty="0">
              <a:latin typeface="Calibri" pitchFamily="34" charset="0"/>
            </a:endParaRPr>
          </a:p>
          <a:p>
            <a:pPr marL="342900" indent="-342900" algn="just" eaLnBrk="0" hangingPunct="0">
              <a:spcBef>
                <a:spcPct val="20000"/>
              </a:spcBef>
              <a:buFont typeface="Arial" charset="0"/>
              <a:buNone/>
            </a:pPr>
            <a:r>
              <a:rPr lang="ru-RU" sz="1600" b="1" dirty="0">
                <a:latin typeface="Calibri" pitchFamily="34" charset="0"/>
              </a:rPr>
              <a:t> </a:t>
            </a:r>
            <a:r>
              <a:rPr lang="ru-RU" sz="1600" b="1" dirty="0" smtClean="0">
                <a:latin typeface="Calibri" pitchFamily="34" charset="0"/>
              </a:rPr>
              <a:t>           </a:t>
            </a:r>
            <a:r>
              <a:rPr lang="ru-RU" sz="1600" b="1" u="sng" dirty="0" smtClean="0">
                <a:latin typeface="Calibri" pitchFamily="34" charset="0"/>
              </a:rPr>
              <a:t>Программное бюджетирование</a:t>
            </a:r>
            <a:r>
              <a:rPr lang="ru-RU" sz="1600" b="1" dirty="0" smtClean="0">
                <a:latin typeface="Calibri" pitchFamily="34" charset="0"/>
              </a:rPr>
              <a:t> представляет собой методологию планирования, исполнения и контроля за исполнением бюджета, обеспечивающую взаимосвязь процесса распределения расходов с результатами от реализации программ, разрабатываемых на основе стратегических целей, целей социально-экономического </a:t>
            </a:r>
            <a:r>
              <a:rPr lang="ru-RU" sz="1600" b="1" dirty="0" err="1" smtClean="0">
                <a:latin typeface="Calibri" pitchFamily="34" charset="0"/>
              </a:rPr>
              <a:t>Балахнинского</a:t>
            </a:r>
            <a:r>
              <a:rPr lang="ru-RU" sz="1600" b="1" dirty="0" smtClean="0">
                <a:latin typeface="Calibri" pitchFamily="34" charset="0"/>
              </a:rPr>
              <a:t> муниципального округа, с учетом приоритетов государственной политики, задач органа местного самоуправления, общественной значимости ожидаемых и конечных результатов использования бюджетных средств.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endParaRPr lang="ru-RU" sz="1600" b="1" dirty="0" smtClean="0">
              <a:latin typeface="Calibri" pitchFamily="34" charset="0"/>
            </a:endParaRPr>
          </a:p>
          <a:p>
            <a:pPr marL="342900" indent="-342900" algn="ctr" eaLnBrk="0" hangingPunct="0">
              <a:spcBef>
                <a:spcPct val="20000"/>
              </a:spcBef>
              <a:buFont typeface="Arial" charset="0"/>
              <a:buNone/>
            </a:pPr>
            <a:r>
              <a:rPr lang="ru-RU" sz="1600" b="1" dirty="0">
                <a:latin typeface="Calibri" pitchFamily="34" charset="0"/>
              </a:rPr>
              <a:t> </a:t>
            </a:r>
            <a:r>
              <a:rPr lang="ru-RU" sz="1600" b="1" dirty="0" smtClean="0">
                <a:latin typeface="Calibri" pitchFamily="34" charset="0"/>
              </a:rPr>
              <a:t>            Бюджет </a:t>
            </a:r>
            <a:r>
              <a:rPr lang="ru-RU" sz="1600" b="1" dirty="0" err="1" smtClean="0">
                <a:latin typeface="Calibri" pitchFamily="34" charset="0"/>
              </a:rPr>
              <a:t>Балахнинского</a:t>
            </a:r>
            <a:r>
              <a:rPr lang="ru-RU" sz="1600" b="1" dirty="0" smtClean="0">
                <a:latin typeface="Calibri" pitchFamily="34" charset="0"/>
              </a:rPr>
              <a:t> муниципального </a:t>
            </a:r>
            <a:r>
              <a:rPr lang="ru-RU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округа</a:t>
            </a:r>
            <a:r>
              <a:rPr lang="ru-RU" sz="1600" b="1" dirty="0" smtClean="0">
                <a:latin typeface="Calibri" pitchFamily="34" charset="0"/>
              </a:rPr>
              <a:t> на 2021 </a:t>
            </a:r>
            <a:r>
              <a:rPr lang="ru-RU" sz="1600" b="1" dirty="0">
                <a:latin typeface="Calibri" pitchFamily="34" charset="0"/>
              </a:rPr>
              <a:t>год сформирован на основе </a:t>
            </a:r>
            <a:r>
              <a:rPr lang="ru-RU" sz="1600" b="1" dirty="0" smtClean="0">
                <a:latin typeface="Calibri" pitchFamily="34" charset="0"/>
              </a:rPr>
              <a:t>19 </a:t>
            </a:r>
            <a:r>
              <a:rPr lang="ru-RU" sz="1600" b="1" dirty="0">
                <a:latin typeface="Calibri" pitchFamily="34" charset="0"/>
              </a:rPr>
              <a:t>муниципальных </a:t>
            </a:r>
            <a:r>
              <a:rPr lang="ru-RU" sz="1600" b="1" dirty="0" smtClean="0">
                <a:latin typeface="Calibri" pitchFamily="34" charset="0"/>
              </a:rPr>
              <a:t>программ, на плановый период 2022 -2023 годы – 19 муниципальных программ</a:t>
            </a:r>
          </a:p>
        </p:txBody>
      </p:sp>
      <p:sp>
        <p:nvSpPr>
          <p:cNvPr id="17" name="Горизонтальный свиток 16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округ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726570" y="781571"/>
            <a:ext cx="8229600" cy="710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600" b="1" dirty="0" smtClean="0">
                <a:ln w="1143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Что такое программный бюджет?</a:t>
            </a:r>
            <a:endParaRPr lang="ru-RU" sz="3600" b="1" dirty="0">
              <a:ln w="11430"/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0384" cy="1196752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29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4432" cy="1232496"/>
          </a:xfrm>
          <a:prstGeom prst="rect">
            <a:avLst/>
          </a:prstGeom>
        </p:spPr>
      </p:pic>
      <p:sp>
        <p:nvSpPr>
          <p:cNvPr id="3" name="Горизонтальный свиток 2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Балахнинский муниципальный округ </a:t>
            </a:r>
          </a:p>
          <a:p>
            <a:pPr algn="ctr"/>
            <a:r>
              <a:rPr lang="ru-RU" sz="2000" b="1" dirty="0" smtClean="0"/>
              <a:t>Нижегородской области</a:t>
            </a:r>
            <a:endParaRPr lang="ru-RU" sz="2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87824" y="847775"/>
            <a:ext cx="3744416" cy="4616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anose="02050604050505020204" pitchFamily="18" charset="0"/>
                <a:cs typeface="Arial" pitchFamily="34" charset="0"/>
              </a:rPr>
              <a:t>Содержание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8853988"/>
              </p:ext>
            </p:extLst>
          </p:nvPr>
        </p:nvGraphicFramePr>
        <p:xfrm>
          <a:off x="317500" y="1484313"/>
          <a:ext cx="8721725" cy="5085819"/>
        </p:xfrm>
        <a:graphic>
          <a:graphicData uri="http://schemas.openxmlformats.org/drawingml/2006/table">
            <a:tbl>
              <a:tblPr firstRow="1" bandRow="1"/>
              <a:tblGrid>
                <a:gridCol w="647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636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0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8204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№ п/п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Стр.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Особенности формирования бюджета </a:t>
                      </a:r>
                      <a:r>
                        <a:rPr lang="ru-RU" sz="1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Балахнинского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муниципального округа по расходам </a:t>
                      </a:r>
                    </a:p>
                  </a:txBody>
                  <a:tcPr marL="91425" marR="91425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Как распределяются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расходы по основным функциям</a:t>
                      </a:r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23-24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Что включают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себя отрасли социальной сферы</a:t>
                      </a:r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Сведения о расходах по разделам и подразделам бюджетной классификации</a:t>
                      </a:r>
                    </a:p>
                  </a:txBody>
                  <a:tcPr marL="91425" marR="91425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26-27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5979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Общее количество учреждений, оказывающих услуги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18204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Что такое программный бюджет?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4823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Особенности программного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бюджета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18204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Программные и непрограммные расходы бюджета </a:t>
                      </a:r>
                      <a:r>
                        <a:rPr lang="ru-RU" sz="1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Балахнинского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муниципального округа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18204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Какие муниципальные программы будут реализовываться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2021 году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32-35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extLst>
                  <a:ext uri="{0D108BD9-81ED-4DB2-BD59-A6C34878D82A}">
                    <a16:rowId xmlns:a16="http://schemas.microsoft.com/office/drawing/2014/main" val="3799225139"/>
                  </a:ext>
                </a:extLst>
              </a:tr>
              <a:tr h="518204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МП «Развитие образования </a:t>
                      </a:r>
                      <a:r>
                        <a:rPr lang="ru-RU" sz="1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Балахнинского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муниципального округа Нижегородской области»</a:t>
                      </a:r>
                    </a:p>
                    <a:p>
                      <a:pPr algn="l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extLst>
                  <a:ext uri="{0D108BD9-81ED-4DB2-BD59-A6C34878D82A}">
                    <a16:rowId xmlns:a16="http://schemas.microsoft.com/office/drawing/2014/main" val="19446110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5737389"/>
      </p:ext>
    </p:extLst>
  </p:cSld>
  <p:clrMapOvr>
    <a:masterClrMapping/>
  </p:clrMapOvr>
  <p:transition spd="med">
    <p:cover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Горизонтальный свиток 2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</a:t>
            </a:r>
            <a:r>
              <a:rPr lang="ru-RU" sz="2000" b="1" dirty="0" smtClean="0"/>
              <a:t>округ </a:t>
            </a:r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24203" y="908720"/>
            <a:ext cx="8229600" cy="710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600" b="1" dirty="0" smtClean="0">
                <a:ln w="1143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Особенности программного бюджета</a:t>
            </a:r>
            <a:endParaRPr lang="ru-RU" sz="3600" b="1" dirty="0">
              <a:ln w="11430"/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Цилиндр 4"/>
          <p:cNvSpPr/>
          <p:nvPr/>
        </p:nvSpPr>
        <p:spPr>
          <a:xfrm>
            <a:off x="3351244" y="2985187"/>
            <a:ext cx="2444891" cy="1368152"/>
          </a:xfrm>
          <a:prstGeom prst="can">
            <a:avLst>
              <a:gd name="adj" fmla="val 5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779912" y="3192113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19 программ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13549" y="4758545"/>
            <a:ext cx="2520280" cy="144016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Повышение качества бюджетного планирования и исполнения бюджета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ая выноска 11"/>
          <p:cNvSpPr/>
          <p:nvPr/>
        </p:nvSpPr>
        <p:spPr>
          <a:xfrm>
            <a:off x="179512" y="4725144"/>
            <a:ext cx="2592288" cy="1440160"/>
          </a:xfrm>
          <a:prstGeom prst="wedgeRectCallout">
            <a:avLst>
              <a:gd name="adj1" fmla="val 71552"/>
              <a:gd name="adj2" fmla="val -96989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ая выноска 12"/>
          <p:cNvSpPr/>
          <p:nvPr/>
        </p:nvSpPr>
        <p:spPr>
          <a:xfrm>
            <a:off x="6410737" y="4725144"/>
            <a:ext cx="2520281" cy="1440160"/>
          </a:xfrm>
          <a:prstGeom prst="wedgeRectCallout">
            <a:avLst>
              <a:gd name="adj1" fmla="val -74391"/>
              <a:gd name="adj2" fmla="val -89661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51520" y="4845059"/>
            <a:ext cx="22322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Исполнение бюджета в программной классификации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04243" y="4783504"/>
            <a:ext cx="27332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Мониторинг показателей исполнения целевых программ, оценка эффективности бюджетных расходов 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21" name="Прямоугольная выноска 20"/>
          <p:cNvSpPr/>
          <p:nvPr/>
        </p:nvSpPr>
        <p:spPr>
          <a:xfrm>
            <a:off x="179512" y="1644672"/>
            <a:ext cx="2592288" cy="1440160"/>
          </a:xfrm>
          <a:prstGeom prst="wedgeRectCallout">
            <a:avLst>
              <a:gd name="adj1" fmla="val 71132"/>
              <a:gd name="adj2" fmla="val 81396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107504" y="1661748"/>
            <a:ext cx="26642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Осуществление бюджетных расходов посредством финансирования муниципальных программ</a:t>
            </a:r>
          </a:p>
        </p:txBody>
      </p:sp>
      <p:sp>
        <p:nvSpPr>
          <p:cNvPr id="24" name="Прямоугольная выноска 23"/>
          <p:cNvSpPr/>
          <p:nvPr/>
        </p:nvSpPr>
        <p:spPr>
          <a:xfrm>
            <a:off x="6410736" y="1644672"/>
            <a:ext cx="2520282" cy="1415160"/>
          </a:xfrm>
          <a:prstGeom prst="wedgeRectCallout">
            <a:avLst>
              <a:gd name="adj1" fmla="val -74459"/>
              <a:gd name="adj2" fmla="val 77522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6393239" y="1661748"/>
            <a:ext cx="25552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Взаимосвязь бюджетных расходов с результатами реализации муниципальных программ</a:t>
            </a:r>
            <a:endParaRPr lang="ru-RU" sz="1600" dirty="0">
              <a:solidFill>
                <a:schemeClr val="bg1"/>
              </a:solidFill>
            </a:endParaRPr>
          </a:p>
        </p:txBody>
      </p:sp>
      <p:cxnSp>
        <p:nvCxnSpPr>
          <p:cNvPr id="27" name="Прямая соединительная линия 26"/>
          <p:cNvCxnSpPr>
            <a:stCxn id="5" idx="3"/>
            <a:endCxn id="7" idx="0"/>
          </p:cNvCxnSpPr>
          <p:nvPr/>
        </p:nvCxnSpPr>
        <p:spPr>
          <a:xfrm flipH="1">
            <a:off x="4573689" y="4353339"/>
            <a:ext cx="1" cy="40520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21"/>
            <a:ext cx="891451" cy="1266339"/>
          </a:xfrm>
          <a:prstGeom prst="rect">
            <a:avLst/>
          </a:prstGeom>
        </p:spPr>
      </p:pic>
      <p:sp>
        <p:nvSpPr>
          <p:cNvPr id="18" name="Овал 17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7636157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Горизонтальный свиток 16"/>
          <p:cNvSpPr/>
          <p:nvPr/>
        </p:nvSpPr>
        <p:spPr>
          <a:xfrm>
            <a:off x="843453" y="19797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округ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709124" y="989856"/>
            <a:ext cx="8229600" cy="710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600" b="1" dirty="0" smtClean="0">
                <a:ln w="1143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Программные и непрограммные расходы бюджета </a:t>
            </a:r>
            <a:r>
              <a:rPr lang="ru-RU" sz="3600" b="1" dirty="0" err="1" smtClean="0">
                <a:ln w="1143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Балахнинского</a:t>
            </a:r>
            <a:r>
              <a:rPr lang="ru-RU" sz="3600" b="1" dirty="0" smtClean="0">
                <a:ln w="1143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 муниципального округа</a:t>
            </a:r>
            <a:endParaRPr lang="ru-RU" sz="3600" b="1" dirty="0">
              <a:ln w="11430"/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Блок-схема: процесс 2"/>
          <p:cNvSpPr/>
          <p:nvPr/>
        </p:nvSpPr>
        <p:spPr>
          <a:xfrm>
            <a:off x="896603" y="2554034"/>
            <a:ext cx="2577345" cy="2747174"/>
          </a:xfrm>
          <a:prstGeom prst="flowChartProcess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80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определены исходя из необходимости достижения запланированных индикаторов и конечных результатов по муниципальным программам </a:t>
            </a:r>
            <a:r>
              <a:rPr lang="ru-RU" sz="1400" dirty="0" err="1" smtClean="0">
                <a:solidFill>
                  <a:schemeClr val="tx1"/>
                </a:solidFill>
              </a:rPr>
              <a:t>Балахнинского</a:t>
            </a:r>
            <a:r>
              <a:rPr lang="ru-RU" sz="1400" dirty="0" smtClean="0">
                <a:solidFill>
                  <a:schemeClr val="tx1"/>
                </a:solidFill>
              </a:rPr>
              <a:t> муниципального округа(в 2021году по 19 муниципальным программам) 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5" name="Блок-схема: процесс 14"/>
          <p:cNvSpPr/>
          <p:nvPr/>
        </p:nvSpPr>
        <p:spPr>
          <a:xfrm>
            <a:off x="5709564" y="2844127"/>
            <a:ext cx="2621260" cy="1939440"/>
          </a:xfrm>
          <a:prstGeom prst="flowChartProcess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80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расходы не вошедшие в мероприятия муниципальных программ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96603" y="1716771"/>
            <a:ext cx="2592288" cy="800613"/>
          </a:xfrm>
          <a:prstGeom prst="rect">
            <a:avLst/>
          </a:prstGeom>
          <a:gradFill>
            <a:gsLst>
              <a:gs pos="0">
                <a:schemeClr val="tx2">
                  <a:lumMod val="40000"/>
                  <a:lumOff val="6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7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724127" y="1779714"/>
            <a:ext cx="2510073" cy="732240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32740" y="1863805"/>
            <a:ext cx="2541208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Программные расходы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Млн.рублей</a:t>
            </a:r>
          </a:p>
        </p:txBody>
      </p:sp>
      <p:sp>
        <p:nvSpPr>
          <p:cNvPr id="22" name="Text Box 16"/>
          <p:cNvSpPr txBox="1">
            <a:spLocks noChangeArrowheads="1"/>
          </p:cNvSpPr>
          <p:nvPr/>
        </p:nvSpPr>
        <p:spPr bwMode="auto">
          <a:xfrm>
            <a:off x="5487690" y="1740068"/>
            <a:ext cx="2900734" cy="74635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Непрограммные расходы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Млн.рублей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5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31085" y="5637934"/>
            <a:ext cx="1080120" cy="432048"/>
          </a:xfrm>
          <a:prstGeom prst="rect">
            <a:avLst/>
          </a:prstGeom>
          <a:gradFill>
            <a:gsLst>
              <a:gs pos="0">
                <a:schemeClr val="tx2">
                  <a:lumMod val="40000"/>
                  <a:lumOff val="6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7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2031085" y="6092517"/>
            <a:ext cx="1080120" cy="432048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472068" y="5629174"/>
            <a:ext cx="1080120" cy="432048"/>
          </a:xfrm>
          <a:prstGeom prst="rect">
            <a:avLst/>
          </a:prstGeom>
          <a:gradFill>
            <a:gsLst>
              <a:gs pos="0">
                <a:schemeClr val="tx2">
                  <a:lumMod val="40000"/>
                  <a:lumOff val="6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7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472068" y="6104489"/>
            <a:ext cx="1080120" cy="432048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732959" y="5636190"/>
            <a:ext cx="1080120" cy="432048"/>
          </a:xfrm>
          <a:prstGeom prst="rect">
            <a:avLst/>
          </a:prstGeom>
          <a:gradFill>
            <a:gsLst>
              <a:gs pos="0">
                <a:schemeClr val="tx2">
                  <a:lumMod val="40000"/>
                  <a:lumOff val="6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7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6732959" y="6114419"/>
            <a:ext cx="1080120" cy="414176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806368" y="5117131"/>
            <a:ext cx="864096" cy="728067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1253157" y="5330894"/>
            <a:ext cx="848227" cy="75943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301434" y="5469728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2021 год</a:t>
            </a:r>
            <a:endParaRPr lang="ru-RU" sz="14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3848698" y="5219554"/>
            <a:ext cx="743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20</a:t>
            </a:r>
            <a:r>
              <a:rPr lang="en-US" sz="1400" b="1" dirty="0" smtClean="0"/>
              <a:t>2</a:t>
            </a:r>
            <a:r>
              <a:rPr lang="ru-RU" sz="1400" b="1" dirty="0" smtClean="0"/>
              <a:t>2 год</a:t>
            </a:r>
            <a:endParaRPr lang="ru-RU" sz="1400" b="1" dirty="0"/>
          </a:p>
        </p:txBody>
      </p:sp>
      <p:sp>
        <p:nvSpPr>
          <p:cNvPr id="31" name="Овал 30"/>
          <p:cNvSpPr/>
          <p:nvPr/>
        </p:nvSpPr>
        <p:spPr>
          <a:xfrm>
            <a:off x="6328124" y="5003271"/>
            <a:ext cx="864096" cy="728067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6427568" y="5145618"/>
            <a:ext cx="743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2023 год</a:t>
            </a:r>
            <a:endParaRPr lang="ru-RU" sz="1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171683" y="5676993"/>
            <a:ext cx="89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1812,9</a:t>
            </a:r>
            <a:endParaRPr lang="ru-RU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2171683" y="6085384"/>
            <a:ext cx="807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274,0</a:t>
            </a:r>
            <a:endParaRPr lang="ru-RU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4448282" y="5676993"/>
            <a:ext cx="89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1</a:t>
            </a:r>
            <a:r>
              <a:rPr lang="ru-RU" b="1" dirty="0" smtClean="0"/>
              <a:t>717,0</a:t>
            </a:r>
            <a:endParaRPr lang="ru-RU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4502873" y="6114419"/>
            <a:ext cx="807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257,7</a:t>
            </a:r>
            <a:endParaRPr lang="ru-RU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6748228" y="5677491"/>
            <a:ext cx="89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1627,5</a:t>
            </a:r>
            <a:endParaRPr lang="ru-RU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6800038" y="6115252"/>
            <a:ext cx="940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286,9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3454" cy="1201783"/>
          </a:xfrm>
          <a:prstGeom prst="rect">
            <a:avLst/>
          </a:prstGeom>
        </p:spPr>
      </p:pic>
      <p:sp>
        <p:nvSpPr>
          <p:cNvPr id="33" name="Овал 32"/>
          <p:cNvSpPr/>
          <p:nvPr/>
        </p:nvSpPr>
        <p:spPr>
          <a:xfrm>
            <a:off x="8468222" y="651272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31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23173695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275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</a:t>
            </a:r>
            <a:r>
              <a:rPr lang="ru-RU" sz="2000" b="1" dirty="0" smtClean="0"/>
              <a:t>округ </a:t>
            </a:r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0384" cy="1212726"/>
          </a:xfrm>
          <a:prstGeom prst="rect">
            <a:avLst/>
          </a:prstGeom>
        </p:spPr>
      </p:pic>
      <p:sp>
        <p:nvSpPr>
          <p:cNvPr id="5" name="Пятиугольник 4"/>
          <p:cNvSpPr/>
          <p:nvPr/>
        </p:nvSpPr>
        <p:spPr>
          <a:xfrm rot="10800000">
            <a:off x="1558266" y="1928646"/>
            <a:ext cx="7374339" cy="586278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" name="WordArt 101"/>
          <p:cNvSpPr>
            <a:spLocks noChangeArrowheads="1" noChangeShapeType="1" noTextEdit="1"/>
          </p:cNvSpPr>
          <p:nvPr/>
        </p:nvSpPr>
        <p:spPr bwMode="auto">
          <a:xfrm>
            <a:off x="499761" y="1284913"/>
            <a:ext cx="8460432" cy="40577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1200" b="1" kern="1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Какие муниципальные программы будут реализовываться в 2021 году,  млн.руб</a:t>
            </a:r>
            <a:r>
              <a:rPr lang="ru-RU" sz="1200" b="1" kern="1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b="1" kern="1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ятиугольник 12"/>
          <p:cNvSpPr/>
          <p:nvPr/>
        </p:nvSpPr>
        <p:spPr>
          <a:xfrm rot="10800000">
            <a:off x="1558267" y="2649263"/>
            <a:ext cx="7374339" cy="586278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Пятиугольник 15"/>
          <p:cNvSpPr/>
          <p:nvPr/>
        </p:nvSpPr>
        <p:spPr>
          <a:xfrm rot="10800000">
            <a:off x="1585854" y="3375819"/>
            <a:ext cx="7374339" cy="586277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Пятиугольник 18"/>
          <p:cNvSpPr/>
          <p:nvPr/>
        </p:nvSpPr>
        <p:spPr>
          <a:xfrm rot="10800000">
            <a:off x="1585854" y="4077384"/>
            <a:ext cx="7374339" cy="586278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2" name="Пятиугольник 21"/>
          <p:cNvSpPr/>
          <p:nvPr/>
        </p:nvSpPr>
        <p:spPr>
          <a:xfrm rot="10800000">
            <a:off x="1561981" y="4806663"/>
            <a:ext cx="7320929" cy="777435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5" name="Пятиугольник 24"/>
          <p:cNvSpPr/>
          <p:nvPr/>
        </p:nvSpPr>
        <p:spPr>
          <a:xfrm rot="10800000">
            <a:off x="1546756" y="5760738"/>
            <a:ext cx="7336154" cy="795869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3" name="TextBox 32"/>
          <p:cNvSpPr txBox="1"/>
          <p:nvPr/>
        </p:nvSpPr>
        <p:spPr>
          <a:xfrm>
            <a:off x="1866117" y="2019926"/>
            <a:ext cx="7226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"Развитие образования </a:t>
            </a:r>
            <a:r>
              <a:rPr lang="ru-RU" dirty="0" err="1"/>
              <a:t>Балахнинского</a:t>
            </a:r>
            <a:r>
              <a:rPr lang="ru-RU" dirty="0"/>
              <a:t> муниципального </a:t>
            </a:r>
            <a:r>
              <a:rPr lang="ru-RU" dirty="0" smtClean="0"/>
              <a:t>округа "</a:t>
            </a:r>
            <a:endParaRPr lang="ru-RU" dirty="0"/>
          </a:p>
        </p:txBody>
      </p:sp>
      <p:sp>
        <p:nvSpPr>
          <p:cNvPr id="34" name="Овал 33"/>
          <p:cNvSpPr/>
          <p:nvPr/>
        </p:nvSpPr>
        <p:spPr>
          <a:xfrm>
            <a:off x="221315" y="1882775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1149,9</a:t>
            </a:r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1858898" y="2659349"/>
            <a:ext cx="7154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"Развитие культуры </a:t>
            </a:r>
            <a:r>
              <a:rPr lang="ru-RU" dirty="0" err="1"/>
              <a:t>Балахнинского</a:t>
            </a:r>
            <a:r>
              <a:rPr lang="ru-RU" dirty="0"/>
              <a:t> </a:t>
            </a:r>
            <a:r>
              <a:rPr lang="ru-RU" dirty="0" smtClean="0"/>
              <a:t>округа Нижегородской области"</a:t>
            </a:r>
            <a:endParaRPr lang="ru-RU" dirty="0"/>
          </a:p>
        </p:txBody>
      </p:sp>
      <p:sp>
        <p:nvSpPr>
          <p:cNvPr id="37" name="TextBox 36"/>
          <p:cNvSpPr txBox="1"/>
          <p:nvPr/>
        </p:nvSpPr>
        <p:spPr>
          <a:xfrm>
            <a:off x="1822894" y="3296714"/>
            <a:ext cx="7226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"Развитие физической </a:t>
            </a:r>
            <a:r>
              <a:rPr lang="ru-RU" dirty="0" smtClean="0"/>
              <a:t>культуры и спорта </a:t>
            </a:r>
            <a:r>
              <a:rPr lang="ru-RU" dirty="0" err="1" smtClean="0"/>
              <a:t>Балахнинского</a:t>
            </a:r>
            <a:r>
              <a:rPr lang="ru-RU" dirty="0" smtClean="0"/>
              <a:t> </a:t>
            </a:r>
            <a:r>
              <a:rPr lang="ru-RU" dirty="0"/>
              <a:t>муниципального </a:t>
            </a:r>
            <a:r>
              <a:rPr lang="ru-RU" dirty="0" smtClean="0"/>
              <a:t>округа Нижегородской области"</a:t>
            </a:r>
            <a:endParaRPr lang="ru-RU" dirty="0"/>
          </a:p>
        </p:txBody>
      </p:sp>
      <p:sp>
        <p:nvSpPr>
          <p:cNvPr id="39" name="Овал 38"/>
          <p:cNvSpPr/>
          <p:nvPr/>
        </p:nvSpPr>
        <p:spPr>
          <a:xfrm>
            <a:off x="245970" y="2644504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318,4</a:t>
            </a:r>
            <a:endParaRPr lang="ru-RU" dirty="0"/>
          </a:p>
        </p:txBody>
      </p:sp>
      <p:sp>
        <p:nvSpPr>
          <p:cNvPr id="40" name="Овал 39"/>
          <p:cNvSpPr/>
          <p:nvPr/>
        </p:nvSpPr>
        <p:spPr>
          <a:xfrm>
            <a:off x="221315" y="3353296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62,8</a:t>
            </a:r>
            <a:endParaRPr lang="ru-RU" dirty="0"/>
          </a:p>
        </p:txBody>
      </p:sp>
      <p:sp>
        <p:nvSpPr>
          <p:cNvPr id="41" name="TextBox 40"/>
          <p:cNvSpPr txBox="1"/>
          <p:nvPr/>
        </p:nvSpPr>
        <p:spPr>
          <a:xfrm>
            <a:off x="1866117" y="4061215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"</a:t>
            </a:r>
            <a:r>
              <a:rPr lang="ru-RU" dirty="0"/>
              <a:t>Противодействие коррупции в </a:t>
            </a:r>
            <a:r>
              <a:rPr lang="ru-RU" dirty="0" err="1"/>
              <a:t>Балахнинском</a:t>
            </a:r>
            <a:r>
              <a:rPr lang="ru-RU" dirty="0"/>
              <a:t> муниципальном округе Нижегородской </a:t>
            </a:r>
            <a:r>
              <a:rPr lang="ru-RU" dirty="0" smtClean="0"/>
              <a:t>области"</a:t>
            </a:r>
            <a:endParaRPr lang="ru-RU" dirty="0"/>
          </a:p>
        </p:txBody>
      </p:sp>
      <p:sp>
        <p:nvSpPr>
          <p:cNvPr id="42" name="Овал 41"/>
          <p:cNvSpPr/>
          <p:nvPr/>
        </p:nvSpPr>
        <p:spPr>
          <a:xfrm>
            <a:off x="276814" y="4069056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0,05</a:t>
            </a:r>
            <a:endParaRPr lang="ru-RU" dirty="0"/>
          </a:p>
        </p:txBody>
      </p:sp>
      <p:sp>
        <p:nvSpPr>
          <p:cNvPr id="43" name="TextBox 42"/>
          <p:cNvSpPr txBox="1"/>
          <p:nvPr/>
        </p:nvSpPr>
        <p:spPr>
          <a:xfrm>
            <a:off x="1808168" y="4750536"/>
            <a:ext cx="69847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"</a:t>
            </a:r>
            <a:r>
              <a:rPr lang="ru-RU" dirty="0"/>
              <a:t>Обеспечение общественного порядка и противодействия преступности в </a:t>
            </a:r>
            <a:r>
              <a:rPr lang="ru-RU" dirty="0" err="1"/>
              <a:t>Балахнинском</a:t>
            </a:r>
            <a:r>
              <a:rPr lang="ru-RU" dirty="0"/>
              <a:t> муниципальном округе Нижегородской области</a:t>
            </a:r>
            <a:r>
              <a:rPr lang="ru-RU" dirty="0" smtClean="0"/>
              <a:t>"</a:t>
            </a:r>
            <a:endParaRPr lang="ru-RU" dirty="0"/>
          </a:p>
        </p:txBody>
      </p:sp>
      <p:sp>
        <p:nvSpPr>
          <p:cNvPr id="44" name="Овал 43"/>
          <p:cNvSpPr/>
          <p:nvPr/>
        </p:nvSpPr>
        <p:spPr>
          <a:xfrm>
            <a:off x="275718" y="4924417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0,4</a:t>
            </a:r>
            <a:endParaRPr lang="ru-RU" dirty="0"/>
          </a:p>
        </p:txBody>
      </p:sp>
      <p:sp>
        <p:nvSpPr>
          <p:cNvPr id="45" name="TextBox 44"/>
          <p:cNvSpPr txBox="1"/>
          <p:nvPr/>
        </p:nvSpPr>
        <p:spPr>
          <a:xfrm>
            <a:off x="1777356" y="5820633"/>
            <a:ext cx="71055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"</a:t>
            </a:r>
            <a:r>
              <a:rPr lang="ru-RU" dirty="0"/>
              <a:t>Профилактика терроризма и экстремизма в </a:t>
            </a:r>
            <a:r>
              <a:rPr lang="ru-RU" dirty="0" err="1"/>
              <a:t>Балахнинском</a:t>
            </a:r>
            <a:r>
              <a:rPr lang="ru-RU" dirty="0"/>
              <a:t> муниципальном округе Нижегородской области</a:t>
            </a:r>
            <a:r>
              <a:rPr lang="ru-RU" dirty="0" smtClean="0"/>
              <a:t>"</a:t>
            </a:r>
            <a:endParaRPr lang="ru-RU" dirty="0"/>
          </a:p>
        </p:txBody>
      </p:sp>
      <p:sp>
        <p:nvSpPr>
          <p:cNvPr id="46" name="Овал 45"/>
          <p:cNvSpPr/>
          <p:nvPr/>
        </p:nvSpPr>
        <p:spPr>
          <a:xfrm>
            <a:off x="221315" y="5998246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0,9</a:t>
            </a:r>
            <a:endParaRPr lang="ru-RU" dirty="0"/>
          </a:p>
        </p:txBody>
      </p:sp>
      <p:sp>
        <p:nvSpPr>
          <p:cNvPr id="49" name="Овал 48"/>
          <p:cNvSpPr/>
          <p:nvPr/>
        </p:nvSpPr>
        <p:spPr>
          <a:xfrm>
            <a:off x="8468222" y="651272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32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59205807"/>
      </p:ext>
    </p:extLst>
  </p:cSld>
  <p:clrMapOvr>
    <a:masterClrMapping/>
  </p:clrMapOvr>
  <p:transition spd="med">
    <p:cover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275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</a:t>
            </a:r>
            <a:r>
              <a:rPr lang="ru-RU" sz="2000" b="1" dirty="0" smtClean="0"/>
              <a:t>округ </a:t>
            </a:r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0384" cy="1212726"/>
          </a:xfrm>
          <a:prstGeom prst="rect">
            <a:avLst/>
          </a:prstGeom>
        </p:spPr>
      </p:pic>
      <p:sp>
        <p:nvSpPr>
          <p:cNvPr id="5" name="Пятиугольник 4"/>
          <p:cNvSpPr/>
          <p:nvPr/>
        </p:nvSpPr>
        <p:spPr>
          <a:xfrm rot="10800000">
            <a:off x="1397811" y="1418673"/>
            <a:ext cx="7361753" cy="1048211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" name="WordArt 101"/>
          <p:cNvSpPr>
            <a:spLocks noChangeArrowheads="1" noChangeShapeType="1" noTextEdit="1"/>
          </p:cNvSpPr>
          <p:nvPr/>
        </p:nvSpPr>
        <p:spPr bwMode="auto">
          <a:xfrm>
            <a:off x="539552" y="1007000"/>
            <a:ext cx="8460432" cy="40577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1200" b="1" kern="1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Какие муниципальные программы будут реализовываться в 2021 году,  млн.руб</a:t>
            </a:r>
            <a:r>
              <a:rPr lang="ru-RU" sz="1200" b="1" kern="1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b="1" kern="1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ятиугольник 12"/>
          <p:cNvSpPr/>
          <p:nvPr/>
        </p:nvSpPr>
        <p:spPr>
          <a:xfrm rot="10800000">
            <a:off x="1420560" y="2589597"/>
            <a:ext cx="7376188" cy="780112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Пятиугольник 15"/>
          <p:cNvSpPr/>
          <p:nvPr/>
        </p:nvSpPr>
        <p:spPr>
          <a:xfrm rot="10800000">
            <a:off x="1385226" y="3646026"/>
            <a:ext cx="7374339" cy="586277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Пятиугольник 18"/>
          <p:cNvSpPr/>
          <p:nvPr/>
        </p:nvSpPr>
        <p:spPr>
          <a:xfrm rot="10800000">
            <a:off x="1451462" y="4370024"/>
            <a:ext cx="7411591" cy="695092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5" name="Пятиугольник 24"/>
          <p:cNvSpPr/>
          <p:nvPr/>
        </p:nvSpPr>
        <p:spPr>
          <a:xfrm rot="10800000">
            <a:off x="1619514" y="5098773"/>
            <a:ext cx="7225496" cy="781024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1" name="Пятиугольник 30"/>
          <p:cNvSpPr/>
          <p:nvPr/>
        </p:nvSpPr>
        <p:spPr>
          <a:xfrm rot="10800000">
            <a:off x="1508086" y="5871978"/>
            <a:ext cx="7298344" cy="986022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3" name="TextBox 32"/>
          <p:cNvSpPr txBox="1"/>
          <p:nvPr/>
        </p:nvSpPr>
        <p:spPr>
          <a:xfrm>
            <a:off x="1860092" y="1446432"/>
            <a:ext cx="7139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  <a:r>
              <a:rPr lang="ru-RU" dirty="0" smtClean="0"/>
              <a:t>"</a:t>
            </a:r>
            <a:r>
              <a:rPr lang="ru-RU" dirty="0"/>
              <a:t>Управление муниципальным имуществом и земельными ресурсами </a:t>
            </a:r>
            <a:r>
              <a:rPr lang="ru-RU" dirty="0" err="1"/>
              <a:t>Балахнинского</a:t>
            </a:r>
            <a:r>
              <a:rPr lang="ru-RU" dirty="0"/>
              <a:t> муниципального </a:t>
            </a:r>
          </a:p>
          <a:p>
            <a:r>
              <a:rPr lang="ru-RU" dirty="0"/>
              <a:t>округа Нижегородской области</a:t>
            </a:r>
            <a:r>
              <a:rPr lang="ru-RU" dirty="0" smtClean="0"/>
              <a:t>"</a:t>
            </a:r>
            <a:endParaRPr lang="ru-RU" dirty="0"/>
          </a:p>
        </p:txBody>
      </p:sp>
      <p:sp>
        <p:nvSpPr>
          <p:cNvPr id="34" name="Овал 33"/>
          <p:cNvSpPr/>
          <p:nvPr/>
        </p:nvSpPr>
        <p:spPr>
          <a:xfrm>
            <a:off x="221315" y="1705070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5,3</a:t>
            </a:r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1740715" y="2538142"/>
            <a:ext cx="70497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"Развитие эффективности градостроительной деятельности на территории </a:t>
            </a:r>
            <a:r>
              <a:rPr lang="ru-RU" dirty="0" err="1"/>
              <a:t>Балахнинского</a:t>
            </a:r>
            <a:r>
              <a:rPr lang="ru-RU" dirty="0"/>
              <a:t> муниципального округа Нижегородской области" </a:t>
            </a:r>
            <a:endParaRPr lang="ru-RU" dirty="0" smtClean="0"/>
          </a:p>
        </p:txBody>
      </p:sp>
      <p:sp>
        <p:nvSpPr>
          <p:cNvPr id="37" name="TextBox 36"/>
          <p:cNvSpPr txBox="1"/>
          <p:nvPr/>
        </p:nvSpPr>
        <p:spPr>
          <a:xfrm>
            <a:off x="1906702" y="3585975"/>
            <a:ext cx="6865449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  "Развитие предпринимательства </a:t>
            </a:r>
            <a:r>
              <a:rPr lang="ru-RU" dirty="0" err="1"/>
              <a:t>Балахнинского</a:t>
            </a:r>
            <a:r>
              <a:rPr lang="ru-RU" dirty="0"/>
              <a:t> муниципального округа Нижегородской области"</a:t>
            </a:r>
          </a:p>
        </p:txBody>
      </p:sp>
      <p:sp>
        <p:nvSpPr>
          <p:cNvPr id="39" name="Овал 38"/>
          <p:cNvSpPr/>
          <p:nvPr/>
        </p:nvSpPr>
        <p:spPr>
          <a:xfrm>
            <a:off x="173991" y="2713928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3,1</a:t>
            </a:r>
            <a:endParaRPr lang="ru-RU" dirty="0"/>
          </a:p>
        </p:txBody>
      </p:sp>
      <p:sp>
        <p:nvSpPr>
          <p:cNvPr id="40" name="Овал 39"/>
          <p:cNvSpPr/>
          <p:nvPr/>
        </p:nvSpPr>
        <p:spPr>
          <a:xfrm>
            <a:off x="153324" y="3704994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2,5</a:t>
            </a:r>
            <a:endParaRPr lang="ru-RU" dirty="0"/>
          </a:p>
        </p:txBody>
      </p:sp>
      <p:sp>
        <p:nvSpPr>
          <p:cNvPr id="41" name="TextBox 40"/>
          <p:cNvSpPr txBox="1"/>
          <p:nvPr/>
        </p:nvSpPr>
        <p:spPr>
          <a:xfrm>
            <a:off x="1906702" y="4394404"/>
            <a:ext cx="69478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"</a:t>
            </a:r>
            <a:r>
              <a:rPr lang="ru-RU" dirty="0"/>
              <a:t>Повышение эффективности бюджетных расходов в  </a:t>
            </a:r>
            <a:r>
              <a:rPr lang="ru-RU" dirty="0" err="1"/>
              <a:t>Балахнинском</a:t>
            </a:r>
            <a:r>
              <a:rPr lang="ru-RU" dirty="0"/>
              <a:t> муниципальном округе Нижегородской области</a:t>
            </a:r>
            <a:r>
              <a:rPr lang="ru-RU" dirty="0" smtClean="0"/>
              <a:t>"</a:t>
            </a:r>
            <a:endParaRPr lang="ru-RU" dirty="0"/>
          </a:p>
        </p:txBody>
      </p:sp>
      <p:sp>
        <p:nvSpPr>
          <p:cNvPr id="42" name="Овал 41"/>
          <p:cNvSpPr/>
          <p:nvPr/>
        </p:nvSpPr>
        <p:spPr>
          <a:xfrm>
            <a:off x="173991" y="4450986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31,9</a:t>
            </a:r>
            <a:endParaRPr lang="ru-RU" dirty="0"/>
          </a:p>
        </p:txBody>
      </p:sp>
      <p:sp>
        <p:nvSpPr>
          <p:cNvPr id="45" name="TextBox 44"/>
          <p:cNvSpPr txBox="1"/>
          <p:nvPr/>
        </p:nvSpPr>
        <p:spPr>
          <a:xfrm>
            <a:off x="2033766" y="5202835"/>
            <a:ext cx="71055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"</a:t>
            </a:r>
            <a:r>
              <a:rPr lang="ru-RU" dirty="0"/>
              <a:t>Развитие агропромышленного комплекса </a:t>
            </a:r>
            <a:r>
              <a:rPr lang="ru-RU" dirty="0" err="1"/>
              <a:t>Балахнинского</a:t>
            </a:r>
            <a:r>
              <a:rPr lang="ru-RU" dirty="0"/>
              <a:t> муниципального округа Нижегородской области</a:t>
            </a:r>
            <a:r>
              <a:rPr lang="ru-RU" dirty="0" smtClean="0"/>
              <a:t>"</a:t>
            </a:r>
            <a:endParaRPr lang="ru-RU" dirty="0"/>
          </a:p>
        </p:txBody>
      </p:sp>
      <p:sp>
        <p:nvSpPr>
          <p:cNvPr id="46" name="Овал 45"/>
          <p:cNvSpPr/>
          <p:nvPr/>
        </p:nvSpPr>
        <p:spPr>
          <a:xfrm>
            <a:off x="178515" y="5202835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15,6</a:t>
            </a:r>
            <a:endParaRPr lang="ru-RU" dirty="0"/>
          </a:p>
        </p:txBody>
      </p:sp>
      <p:sp>
        <p:nvSpPr>
          <p:cNvPr id="47" name="TextBox 46"/>
          <p:cNvSpPr txBox="1"/>
          <p:nvPr/>
        </p:nvSpPr>
        <p:spPr>
          <a:xfrm>
            <a:off x="1686445" y="5934670"/>
            <a:ext cx="6948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"</a:t>
            </a:r>
            <a:r>
              <a:rPr lang="ru-RU" dirty="0"/>
              <a:t>Государственная поддержка  граждан по обеспечению жильем на территории  </a:t>
            </a:r>
            <a:r>
              <a:rPr lang="ru-RU" dirty="0" err="1"/>
              <a:t>Балахнинского</a:t>
            </a:r>
            <a:r>
              <a:rPr lang="ru-RU" dirty="0"/>
              <a:t> муниципального округа Нижегородской области</a:t>
            </a:r>
            <a:r>
              <a:rPr lang="ru-RU" dirty="0" smtClean="0"/>
              <a:t>"</a:t>
            </a:r>
            <a:endParaRPr lang="ru-RU" dirty="0"/>
          </a:p>
        </p:txBody>
      </p:sp>
      <p:sp>
        <p:nvSpPr>
          <p:cNvPr id="48" name="Овал 47"/>
          <p:cNvSpPr/>
          <p:nvPr/>
        </p:nvSpPr>
        <p:spPr>
          <a:xfrm>
            <a:off x="209948" y="6023935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29,3</a:t>
            </a:r>
            <a:endParaRPr lang="ru-RU" dirty="0"/>
          </a:p>
        </p:txBody>
      </p:sp>
      <p:sp>
        <p:nvSpPr>
          <p:cNvPr id="26" name="Овал 25"/>
          <p:cNvSpPr/>
          <p:nvPr/>
        </p:nvSpPr>
        <p:spPr>
          <a:xfrm>
            <a:off x="8468222" y="651272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33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94186002"/>
      </p:ext>
    </p:extLst>
  </p:cSld>
  <p:clrMapOvr>
    <a:masterClrMapping/>
  </p:clrMapOvr>
  <p:transition spd="med">
    <p:cover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275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округ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0384" cy="1212726"/>
          </a:xfrm>
          <a:prstGeom prst="rect">
            <a:avLst/>
          </a:prstGeom>
        </p:spPr>
      </p:pic>
      <p:sp>
        <p:nvSpPr>
          <p:cNvPr id="5" name="Пятиугольник 4"/>
          <p:cNvSpPr/>
          <p:nvPr/>
        </p:nvSpPr>
        <p:spPr>
          <a:xfrm rot="10800000">
            <a:off x="1472308" y="1598769"/>
            <a:ext cx="7410092" cy="787357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" name="WordArt 101"/>
          <p:cNvSpPr>
            <a:spLocks noChangeArrowheads="1" noChangeShapeType="1" noTextEdit="1"/>
          </p:cNvSpPr>
          <p:nvPr/>
        </p:nvSpPr>
        <p:spPr bwMode="auto">
          <a:xfrm>
            <a:off x="539552" y="1119232"/>
            <a:ext cx="8460432" cy="40577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1200" b="1" kern="1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Какие муниципальные программы будут реализовываться в 2021 году,  млн.руб</a:t>
            </a:r>
            <a:r>
              <a:rPr lang="ru-RU" sz="1200" b="1" kern="1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b="1" kern="1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ятиугольник 12"/>
          <p:cNvSpPr/>
          <p:nvPr/>
        </p:nvSpPr>
        <p:spPr>
          <a:xfrm rot="10800000">
            <a:off x="1489260" y="2511504"/>
            <a:ext cx="7376188" cy="780112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Пятиугольник 15"/>
          <p:cNvSpPr/>
          <p:nvPr/>
        </p:nvSpPr>
        <p:spPr>
          <a:xfrm rot="10800000">
            <a:off x="1493248" y="3372622"/>
            <a:ext cx="7376189" cy="991193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5" name="Пятиугольник 24"/>
          <p:cNvSpPr/>
          <p:nvPr/>
        </p:nvSpPr>
        <p:spPr>
          <a:xfrm rot="10800000">
            <a:off x="1487852" y="4414979"/>
            <a:ext cx="7374342" cy="781024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3" name="TextBox 32"/>
          <p:cNvSpPr txBox="1"/>
          <p:nvPr/>
        </p:nvSpPr>
        <p:spPr>
          <a:xfrm>
            <a:off x="1676994" y="1568262"/>
            <a:ext cx="74670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  <a:r>
              <a:rPr lang="ru-RU" dirty="0" smtClean="0"/>
              <a:t>"</a:t>
            </a:r>
            <a:r>
              <a:rPr lang="ru-RU" dirty="0"/>
              <a:t>Переселение граждан из аварийного жилищного фонда на территории </a:t>
            </a:r>
            <a:r>
              <a:rPr lang="ru-RU" dirty="0" err="1"/>
              <a:t>Балахнинского</a:t>
            </a:r>
            <a:r>
              <a:rPr lang="ru-RU" dirty="0"/>
              <a:t> муниципального округа Нижегородской области</a:t>
            </a:r>
            <a:r>
              <a:rPr lang="ru-RU" dirty="0" smtClean="0"/>
              <a:t>"</a:t>
            </a:r>
            <a:endParaRPr lang="ru-RU" dirty="0"/>
          </a:p>
        </p:txBody>
      </p:sp>
      <p:sp>
        <p:nvSpPr>
          <p:cNvPr id="34" name="Овал 33"/>
          <p:cNvSpPr/>
          <p:nvPr/>
        </p:nvSpPr>
        <p:spPr>
          <a:xfrm>
            <a:off x="174170" y="1742035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10,3</a:t>
            </a:r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1798969" y="2542270"/>
            <a:ext cx="70476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"</a:t>
            </a:r>
            <a:r>
              <a:rPr lang="ru-RU" dirty="0"/>
              <a:t>Благоустройство и озеленение территории </a:t>
            </a:r>
            <a:r>
              <a:rPr lang="ru-RU" dirty="0" err="1"/>
              <a:t>Балахнинского</a:t>
            </a:r>
            <a:r>
              <a:rPr lang="ru-RU" dirty="0"/>
              <a:t> муниципального округа Нижегородской области</a:t>
            </a:r>
            <a:r>
              <a:rPr lang="ru-RU" dirty="0" smtClean="0"/>
              <a:t>"</a:t>
            </a:r>
            <a:endParaRPr lang="ru-RU" dirty="0"/>
          </a:p>
        </p:txBody>
      </p:sp>
      <p:sp>
        <p:nvSpPr>
          <p:cNvPr id="37" name="TextBox 36"/>
          <p:cNvSpPr txBox="1"/>
          <p:nvPr/>
        </p:nvSpPr>
        <p:spPr>
          <a:xfrm>
            <a:off x="1853907" y="3378646"/>
            <a:ext cx="72263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 </a:t>
            </a:r>
            <a:r>
              <a:rPr lang="ru-RU" dirty="0" smtClean="0"/>
              <a:t>"</a:t>
            </a:r>
            <a:r>
              <a:rPr lang="ru-RU" dirty="0"/>
              <a:t>Обеспечение первичных мер пожарной безопасности на территории </a:t>
            </a:r>
            <a:r>
              <a:rPr lang="ru-RU" dirty="0" err="1"/>
              <a:t>Балахнинского</a:t>
            </a:r>
            <a:r>
              <a:rPr lang="ru-RU" dirty="0"/>
              <a:t> муниципального округа Нижегородской </a:t>
            </a:r>
            <a:r>
              <a:rPr lang="ru-RU" dirty="0" smtClean="0"/>
              <a:t>области</a:t>
            </a:r>
            <a:r>
              <a:rPr lang="ru-RU" dirty="0"/>
              <a:t> "</a:t>
            </a:r>
          </a:p>
        </p:txBody>
      </p:sp>
      <p:sp>
        <p:nvSpPr>
          <p:cNvPr id="39" name="Овал 38"/>
          <p:cNvSpPr/>
          <p:nvPr/>
        </p:nvSpPr>
        <p:spPr>
          <a:xfrm>
            <a:off x="149352" y="2542845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33,5</a:t>
            </a:r>
            <a:endParaRPr lang="ru-RU" dirty="0"/>
          </a:p>
        </p:txBody>
      </p:sp>
      <p:sp>
        <p:nvSpPr>
          <p:cNvPr id="40" name="Овал 39"/>
          <p:cNvSpPr/>
          <p:nvPr/>
        </p:nvSpPr>
        <p:spPr>
          <a:xfrm>
            <a:off x="209923" y="3580910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13,1</a:t>
            </a:r>
            <a:endParaRPr lang="ru-RU" dirty="0"/>
          </a:p>
        </p:txBody>
      </p:sp>
      <p:sp>
        <p:nvSpPr>
          <p:cNvPr id="46" name="Овал 45"/>
          <p:cNvSpPr/>
          <p:nvPr/>
        </p:nvSpPr>
        <p:spPr>
          <a:xfrm>
            <a:off x="209923" y="4491445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100,9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676994" y="4385753"/>
            <a:ext cx="7322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  <a:r>
              <a:rPr lang="ru-RU" dirty="0" smtClean="0"/>
              <a:t>"</a:t>
            </a:r>
            <a:r>
              <a:rPr lang="ru-RU" b="1" dirty="0"/>
              <a:t> </a:t>
            </a:r>
            <a:r>
              <a:rPr lang="ru-RU" dirty="0"/>
              <a:t>Обеспечение безопасности дорожного движения на территории </a:t>
            </a:r>
            <a:r>
              <a:rPr lang="ru-RU" dirty="0" err="1"/>
              <a:t>Балахнинского</a:t>
            </a:r>
            <a:r>
              <a:rPr lang="ru-RU" dirty="0"/>
              <a:t> муниципального округа Нижегородской области </a:t>
            </a:r>
            <a:r>
              <a:rPr lang="ru-RU" dirty="0" smtClean="0"/>
              <a:t>"</a:t>
            </a:r>
            <a:endParaRPr lang="ru-RU" dirty="0"/>
          </a:p>
        </p:txBody>
      </p:sp>
      <p:sp>
        <p:nvSpPr>
          <p:cNvPr id="24" name="Овал 23"/>
          <p:cNvSpPr/>
          <p:nvPr/>
        </p:nvSpPr>
        <p:spPr>
          <a:xfrm>
            <a:off x="8468222" y="651272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34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Пятиугольник 17"/>
          <p:cNvSpPr/>
          <p:nvPr/>
        </p:nvSpPr>
        <p:spPr>
          <a:xfrm rot="10800000">
            <a:off x="1472308" y="5244947"/>
            <a:ext cx="7374342" cy="1103858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TextBox 18"/>
          <p:cNvSpPr txBox="1"/>
          <p:nvPr/>
        </p:nvSpPr>
        <p:spPr>
          <a:xfrm>
            <a:off x="1926173" y="5344813"/>
            <a:ext cx="70714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  <a:r>
              <a:rPr lang="ru-RU" dirty="0" smtClean="0"/>
              <a:t>"Формирование </a:t>
            </a:r>
            <a:r>
              <a:rPr lang="ru-RU" dirty="0"/>
              <a:t>комфортной городской среды на территории </a:t>
            </a:r>
            <a:r>
              <a:rPr lang="ru-RU" dirty="0" err="1"/>
              <a:t>Балахнинского</a:t>
            </a:r>
            <a:r>
              <a:rPr lang="ru-RU" dirty="0"/>
              <a:t> муниципального округа Нижегородской области на 2021-2024 </a:t>
            </a:r>
            <a:r>
              <a:rPr lang="ru-RU" dirty="0" smtClean="0"/>
              <a:t>годы"</a:t>
            </a:r>
            <a:endParaRPr lang="ru-RU" dirty="0"/>
          </a:p>
        </p:txBody>
      </p:sp>
      <p:sp>
        <p:nvSpPr>
          <p:cNvPr id="20" name="Овал 19"/>
          <p:cNvSpPr/>
          <p:nvPr/>
        </p:nvSpPr>
        <p:spPr>
          <a:xfrm>
            <a:off x="189714" y="5273312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28,8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300395"/>
      </p:ext>
    </p:extLst>
  </p:cSld>
  <p:clrMapOvr>
    <a:masterClrMapping/>
  </p:clrMapOvr>
  <p:transition spd="med">
    <p:cover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275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округ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0384" cy="1212726"/>
          </a:xfrm>
          <a:prstGeom prst="rect">
            <a:avLst/>
          </a:prstGeom>
        </p:spPr>
      </p:pic>
      <p:sp>
        <p:nvSpPr>
          <p:cNvPr id="5" name="Пятиугольник 4"/>
          <p:cNvSpPr/>
          <p:nvPr/>
        </p:nvSpPr>
        <p:spPr>
          <a:xfrm rot="10800000">
            <a:off x="1447490" y="1598769"/>
            <a:ext cx="7228886" cy="1508773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" name="WordArt 101"/>
          <p:cNvSpPr>
            <a:spLocks noChangeArrowheads="1" noChangeShapeType="1" noTextEdit="1"/>
          </p:cNvSpPr>
          <p:nvPr/>
        </p:nvSpPr>
        <p:spPr bwMode="auto">
          <a:xfrm>
            <a:off x="539552" y="1119232"/>
            <a:ext cx="8460432" cy="40577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1200" b="1" kern="1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Какие муниципальные программы будут реализовываться в 2021 году,  млн.руб</a:t>
            </a:r>
            <a:r>
              <a:rPr lang="ru-RU" sz="1200" b="1" kern="1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b="1" kern="1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ятиугольник 12"/>
          <p:cNvSpPr/>
          <p:nvPr/>
        </p:nvSpPr>
        <p:spPr>
          <a:xfrm rot="10800000">
            <a:off x="1382998" y="3184982"/>
            <a:ext cx="7293378" cy="1180122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3" name="TextBox 32"/>
          <p:cNvSpPr txBox="1"/>
          <p:nvPr/>
        </p:nvSpPr>
        <p:spPr>
          <a:xfrm>
            <a:off x="1902411" y="1725459"/>
            <a:ext cx="68720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  <a:r>
              <a:rPr lang="ru-RU" dirty="0" smtClean="0"/>
              <a:t>"Защита </a:t>
            </a:r>
            <a:r>
              <a:rPr lang="ru-RU" dirty="0"/>
              <a:t>населения и территорий от чрезвычайных ситуаций, обеспечение пожарной безопасности и безопасности людей на водных объектах </a:t>
            </a:r>
            <a:r>
              <a:rPr lang="ru-RU" dirty="0" err="1"/>
              <a:t>Балахнинского</a:t>
            </a:r>
            <a:r>
              <a:rPr lang="ru-RU" dirty="0"/>
              <a:t> муниципального округа Нижегородской </a:t>
            </a:r>
            <a:r>
              <a:rPr lang="ru-RU" dirty="0" smtClean="0"/>
              <a:t>области"</a:t>
            </a:r>
            <a:endParaRPr lang="ru-RU" dirty="0"/>
          </a:p>
        </p:txBody>
      </p:sp>
      <p:sp>
        <p:nvSpPr>
          <p:cNvPr id="34" name="Овал 33"/>
          <p:cNvSpPr/>
          <p:nvPr/>
        </p:nvSpPr>
        <p:spPr>
          <a:xfrm>
            <a:off x="149352" y="1992040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2,1</a:t>
            </a:r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1931079" y="3449833"/>
            <a:ext cx="6878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"</a:t>
            </a:r>
            <a:r>
              <a:rPr lang="ru-RU" b="1" dirty="0"/>
              <a:t> </a:t>
            </a:r>
            <a:r>
              <a:rPr lang="ru-RU" dirty="0"/>
              <a:t>Развитие услуг в сфере похоронного дела в </a:t>
            </a:r>
            <a:r>
              <a:rPr lang="ru-RU" dirty="0" err="1"/>
              <a:t>Балахнинском</a:t>
            </a:r>
            <a:r>
              <a:rPr lang="ru-RU" dirty="0"/>
              <a:t> муниципальном округе Нижегородской области </a:t>
            </a:r>
            <a:r>
              <a:rPr lang="ru-RU" dirty="0" smtClean="0"/>
              <a:t>"</a:t>
            </a:r>
            <a:endParaRPr lang="ru-RU" dirty="0"/>
          </a:p>
        </p:txBody>
      </p:sp>
      <p:sp>
        <p:nvSpPr>
          <p:cNvPr id="39" name="Овал 38"/>
          <p:cNvSpPr/>
          <p:nvPr/>
        </p:nvSpPr>
        <p:spPr>
          <a:xfrm>
            <a:off x="134078" y="3562998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4,0</a:t>
            </a:r>
            <a:endParaRPr lang="ru-RU" dirty="0"/>
          </a:p>
        </p:txBody>
      </p:sp>
      <p:sp>
        <p:nvSpPr>
          <p:cNvPr id="24" name="Овал 23"/>
          <p:cNvSpPr/>
          <p:nvPr/>
        </p:nvSpPr>
        <p:spPr>
          <a:xfrm>
            <a:off x="8468222" y="651272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35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01175146"/>
      </p:ext>
    </p:extLst>
  </p:cSld>
  <p:clrMapOvr>
    <a:masterClrMapping/>
  </p:clrMapOvr>
  <p:transition spd="med">
    <p:cover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59728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МП 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образования Балахнинского муниципального округа Нижегородской области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0384" cy="121272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61139" y="1038548"/>
            <a:ext cx="8392963" cy="26342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Оказание услуг в рамках муниципальной программы осуществляют </a:t>
            </a:r>
          </a:p>
        </p:txBody>
      </p:sp>
      <p:sp>
        <p:nvSpPr>
          <p:cNvPr id="5" name="Загнутый угол 4"/>
          <p:cNvSpPr/>
          <p:nvPr/>
        </p:nvSpPr>
        <p:spPr>
          <a:xfrm>
            <a:off x="683568" y="1412776"/>
            <a:ext cx="2304256" cy="936104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общеобразовательных учреждений</a:t>
            </a:r>
          </a:p>
        </p:txBody>
      </p:sp>
      <p:sp>
        <p:nvSpPr>
          <p:cNvPr id="6" name="Загнутый угол 5"/>
          <p:cNvSpPr/>
          <p:nvPr/>
        </p:nvSpPr>
        <p:spPr>
          <a:xfrm>
            <a:off x="3419872" y="1412776"/>
            <a:ext cx="2289406" cy="936104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26 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детских садов</a:t>
            </a:r>
          </a:p>
        </p:txBody>
      </p:sp>
      <p:sp>
        <p:nvSpPr>
          <p:cNvPr id="7" name="Загнутый угол 6"/>
          <p:cNvSpPr/>
          <p:nvPr/>
        </p:nvSpPr>
        <p:spPr>
          <a:xfrm>
            <a:off x="6156176" y="1412776"/>
            <a:ext cx="2808312" cy="936104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учреждений 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дополнительного образования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01" y="2504305"/>
            <a:ext cx="1451474" cy="14287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16"/>
          <p:cNvSpPr txBox="1">
            <a:spLocks noChangeArrowheads="1"/>
          </p:cNvSpPr>
          <p:nvPr/>
        </p:nvSpPr>
        <p:spPr bwMode="auto">
          <a:xfrm>
            <a:off x="1475656" y="2420888"/>
            <a:ext cx="7484464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pPr algn="just" eaLnBrk="1" hangingPunct="1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Администрации Балахнинского муниципального района 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10.11.2020 года № 1573 «Об утверждении муниципальной программы «Развитие образования Балахнинского муниципального округа Нижегородской области".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21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-202</a:t>
            </a: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pPr algn="just" eaLnBrk="1" hangingPunct="1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Заместитель главы по социальным вопросам 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algn="just" eaLnBrk="1" hangingPunct="1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стабильного функционирования и развития системы общего и дополнительного образования Балахнинского муниципального округа.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Целевая группа программы: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Дети дошкольного возраста, учащиеся общеобразовательных учреждений, работники образовательных учреждений</a:t>
            </a:r>
            <a:r>
              <a:rPr lang="ru-RU" sz="1200" dirty="0">
                <a:solidFill>
                  <a:prstClr val="black"/>
                </a:solidFill>
              </a:rPr>
              <a:t>.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508104" y="5445224"/>
            <a:ext cx="3024336" cy="116800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Всего расходы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 муниципальной программе: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2021 год – 1 149,9 млн.рублей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2022 год – 1 098,6 млн.рублей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2023 год – 1 102,5 млн.рублей</a:t>
            </a:r>
          </a:p>
        </p:txBody>
      </p:sp>
      <p:sp>
        <p:nvSpPr>
          <p:cNvPr id="12" name="Овал 11"/>
          <p:cNvSpPr/>
          <p:nvPr/>
        </p:nvSpPr>
        <p:spPr>
          <a:xfrm>
            <a:off x="8468222" y="651272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36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62030890"/>
      </p:ext>
    </p:extLst>
  </p:cSld>
  <p:clrMapOvr>
    <a:masterClrMapping/>
  </p:clrMapOvr>
  <p:transition spd="med">
    <p:cover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59728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МП 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культуры 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Балахнинского муниципального округа Нижегородской области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24"/>
            <a:ext cx="870384" cy="121272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61139" y="1038548"/>
            <a:ext cx="8392963" cy="26342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Оказание услуг в рамках муниципальной программы осуществляют </a:t>
            </a:r>
          </a:p>
        </p:txBody>
      </p:sp>
      <p:sp>
        <p:nvSpPr>
          <p:cNvPr id="5" name="Загнутый угол 4"/>
          <p:cNvSpPr/>
          <p:nvPr/>
        </p:nvSpPr>
        <p:spPr>
          <a:xfrm>
            <a:off x="827585" y="1412776"/>
            <a:ext cx="1440160" cy="914185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ЦКС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нутый угол 5"/>
          <p:cNvSpPr/>
          <p:nvPr/>
        </p:nvSpPr>
        <p:spPr>
          <a:xfrm>
            <a:off x="2483768" y="1412776"/>
            <a:ext cx="1440160" cy="936104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МБУК «БМИХК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7" name="Загнутый угол 6"/>
          <p:cNvSpPr/>
          <p:nvPr/>
        </p:nvSpPr>
        <p:spPr>
          <a:xfrm>
            <a:off x="6084168" y="1386217"/>
            <a:ext cx="2880321" cy="909681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учреждения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дополнительного образования</a:t>
            </a:r>
          </a:p>
        </p:txBody>
      </p:sp>
      <p:sp>
        <p:nvSpPr>
          <p:cNvPr id="13" name="Загнутый угол 12"/>
          <p:cNvSpPr/>
          <p:nvPr/>
        </p:nvSpPr>
        <p:spPr>
          <a:xfrm>
            <a:off x="4139952" y="1412776"/>
            <a:ext cx="1656184" cy="936104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МБУК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«ЦБС»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420888"/>
            <a:ext cx="2056830" cy="1875432"/>
          </a:xfrm>
          <a:prstGeom prst="rect">
            <a:avLst/>
          </a:prstGeom>
        </p:spPr>
      </p:pic>
      <p:sp>
        <p:nvSpPr>
          <p:cNvPr id="15" name="TextBox 16"/>
          <p:cNvSpPr txBox="1">
            <a:spLocks noChangeArrowheads="1"/>
          </p:cNvSpPr>
          <p:nvPr/>
        </p:nvSpPr>
        <p:spPr bwMode="auto">
          <a:xfrm>
            <a:off x="2483768" y="2564904"/>
            <a:ext cx="6516439" cy="289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pPr algn="just" eaLnBrk="1" hangingPunct="1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остановлением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администрации Балахнинского муниципального района 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09.11.2020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№1568 «Об утверждении муниципальной программы «Развитие культуры Балахнинского муниципального округа Нижегородской области».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2021-2026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pPr algn="just" eaLnBrk="1" hangingPunct="1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Заместитель главы администрации Балахнинского муниципального округа по социальным вопросам.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algn="just" eaLnBrk="1" hangingPunct="1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Реализация стратегической роли культуры как духовно-нравственного основания для формирования гармонично развитой личности, укрепления единства общества и гражданской идентичности, приобщение граждан к культурному наследию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6" name="Овал 1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37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580112" y="5445224"/>
            <a:ext cx="2952328" cy="1196177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Всего расходы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 муниципальной программе: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2021 год – 318,4 млн.рублей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2022 год – 244,1 млн.рублей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2023 год – 231,8 млн.рублей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509120"/>
            <a:ext cx="2056830" cy="196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017230"/>
      </p:ext>
    </p:extLst>
  </p:cSld>
  <p:clrMapOvr>
    <a:masterClrMapping/>
  </p:clrMapOvr>
  <p:transition spd="med">
    <p:cover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0" name="TextBox 10"/>
          <p:cNvSpPr txBox="1">
            <a:spLocks noChangeArrowheads="1"/>
          </p:cNvSpPr>
          <p:nvPr/>
        </p:nvSpPr>
        <p:spPr bwMode="auto">
          <a:xfrm>
            <a:off x="1571338" y="3357562"/>
            <a:ext cx="2071968" cy="382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1400" b="1" dirty="0">
              <a:latin typeface="Georgia" pitchFamily="18" charset="0"/>
            </a:endParaRPr>
          </a:p>
        </p:txBody>
      </p:sp>
      <p:sp>
        <p:nvSpPr>
          <p:cNvPr id="51" name="Rectangle 4"/>
          <p:cNvSpPr txBox="1">
            <a:spLocks/>
          </p:cNvSpPr>
          <p:nvPr/>
        </p:nvSpPr>
        <p:spPr bwMode="auto">
          <a:xfrm>
            <a:off x="571472" y="714356"/>
            <a:ext cx="8001056" cy="500066"/>
          </a:xfrm>
          <a:prstGeom prst="rect">
            <a:avLst/>
          </a:prstGeo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9" name="Горизонтальный свиток 18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МП 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физической культуры и спорта 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Балахнинского муниципального округа Нижегородской области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3789040"/>
            <a:ext cx="2160241" cy="1440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5580112" y="5373216"/>
            <a:ext cx="2952328" cy="125991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Всего расходы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 муниципальной программе: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2021 год – 62,8 млн.рублей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2022 год – 62,8 млн.рублей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2023 год – 63,8 млн.рублей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39"/>
            <a:ext cx="870384" cy="1119005"/>
          </a:xfrm>
          <a:prstGeom prst="rect">
            <a:avLst/>
          </a:prstGeom>
        </p:spPr>
      </p:pic>
      <p:sp>
        <p:nvSpPr>
          <p:cNvPr id="14" name="TextBox 23"/>
          <p:cNvSpPr txBox="1">
            <a:spLocks noChangeArrowheads="1"/>
          </p:cNvSpPr>
          <p:nvPr/>
        </p:nvSpPr>
        <p:spPr bwMode="auto">
          <a:xfrm>
            <a:off x="539552" y="1173333"/>
            <a:ext cx="6192688" cy="5047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pPr algn="just" eaLnBrk="1" hangingPunct="1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 постановлением администрации Балахнинского муниципального района 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10.11.2020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№1571 «Об утверждении муниципальной программы «Развитие физической культуры и спорта Балахнинского муниципального округа Нижегородской области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2021-2026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pPr eaLnBrk="1" hangingPunct="1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Заместитель главы по социальным вопросам.</a:t>
            </a:r>
          </a:p>
          <a:p>
            <a:pPr eaLnBrk="1" hangingPunct="1"/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algn="just" eaLnBrk="1" hangingPunct="1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для всех категорий и групп населения условий для занятия физической культурой и спортом, массовым спортом, в том числе повышение уровня обеспеченности населения Балахнинского муниципального округа объектами спорта.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Целевая группа программы: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Жители Балахнинского муниципального округа Нижегородской области.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ассигнования в рамках программы будут направлены на: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физкультурных и спортивных мероприятий районного значения, участие в областных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соревнованиях;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районных молодежных мероприятий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акций.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prstClr val="black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1988840"/>
            <a:ext cx="2088232" cy="1668097"/>
          </a:xfrm>
          <a:prstGeom prst="rect">
            <a:avLst/>
          </a:prstGeom>
        </p:spPr>
      </p:pic>
      <p:sp>
        <p:nvSpPr>
          <p:cNvPr id="16" name="Овал 1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38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71407216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84298" y="44624"/>
            <a:ext cx="8172400" cy="120868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МП 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Противодействие коррупции в Балахнинском муниципальном округе Нижегородской области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" y="44624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539552" y="1340768"/>
            <a:ext cx="8424936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Балахнинского муниципального района 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28.10.2020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№1514 «Об утверждении муниципальной программы «Противодействие коррупции в Балахнинском муниципальном округе Нижегородской области».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2020-2026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Управление кадровой и организационной работы администрации Балахнинского муниципального округа Нижегородской области.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/>
              <a:t> </a:t>
            </a: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в обществе, в том числе у муниципальных служащих, лиц, замещающих муниципальные должности, работников учреждений и предприятий, органов и организаций, нетерпимого отношения к коррупции путем развития системы предупреждения коррупции на территории Балахнинского муниципального округа .</a:t>
            </a:r>
          </a:p>
        </p:txBody>
      </p:sp>
      <p:sp>
        <p:nvSpPr>
          <p:cNvPr id="6" name="Овал 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39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4437112"/>
            <a:ext cx="3312368" cy="2028024"/>
          </a:xfrm>
          <a:prstGeom prst="rect">
            <a:avLst/>
          </a:prstGeom>
        </p:spPr>
      </p:pic>
      <p:sp>
        <p:nvSpPr>
          <p:cNvPr id="11" name="Скругленный прямоугольник 10"/>
          <p:cNvSpPr/>
          <p:nvPr/>
        </p:nvSpPr>
        <p:spPr>
          <a:xfrm>
            <a:off x="1619672" y="4797152"/>
            <a:ext cx="2952328" cy="125991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Всего расходы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 муниципальной программе: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2021 год – 0,05 млн.рублей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2022 год – 0,05 млн.рублей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2023 год – 0,05 млн.рублей</a:t>
            </a:r>
          </a:p>
        </p:txBody>
      </p:sp>
    </p:spTree>
    <p:extLst>
      <p:ext uri="{BB962C8B-B14F-4D97-AF65-F5344CB8AC3E}">
        <p14:creationId xmlns:p14="http://schemas.microsoft.com/office/powerpoint/2010/main" val="3756981422"/>
      </p:ext>
    </p:extLst>
  </p:cSld>
  <p:clrMapOvr>
    <a:masterClrMapping/>
  </p:clrMapOvr>
  <p:transition spd="med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4432" cy="1232496"/>
          </a:xfrm>
          <a:prstGeom prst="rect">
            <a:avLst/>
          </a:prstGeom>
        </p:spPr>
      </p:pic>
      <p:sp>
        <p:nvSpPr>
          <p:cNvPr id="3" name="Горизонтальный свиток 2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Балахнинский муниципальный округ </a:t>
            </a:r>
          </a:p>
          <a:p>
            <a:pPr algn="ctr"/>
            <a:r>
              <a:rPr lang="ru-RU" sz="2000" b="1" dirty="0" smtClean="0"/>
              <a:t>Нижегородской области</a:t>
            </a:r>
            <a:endParaRPr lang="ru-RU" sz="2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87824" y="847775"/>
            <a:ext cx="3744416" cy="4616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anose="02050604050505020204" pitchFamily="18" charset="0"/>
                <a:cs typeface="Arial" pitchFamily="34" charset="0"/>
              </a:rPr>
              <a:t>Содержание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4320519"/>
              </p:ext>
            </p:extLst>
          </p:nvPr>
        </p:nvGraphicFramePr>
        <p:xfrm>
          <a:off x="317500" y="1484313"/>
          <a:ext cx="8721725" cy="5181788"/>
        </p:xfrm>
        <a:graphic>
          <a:graphicData uri="http://schemas.openxmlformats.org/drawingml/2006/table">
            <a:tbl>
              <a:tblPr firstRow="1" bandRow="1"/>
              <a:tblGrid>
                <a:gridCol w="647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636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0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8204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№ п/п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Стр.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МП «Развитие культуры </a:t>
                      </a:r>
                      <a:r>
                        <a:rPr lang="ru-RU" sz="1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Балахнинского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муниципального округа Нижегородской области»</a:t>
                      </a:r>
                    </a:p>
                  </a:txBody>
                  <a:tcPr marL="91425" marR="91425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МП «Развитие физической культуры и спорта </a:t>
                      </a:r>
                      <a:r>
                        <a:rPr lang="ru-RU" sz="1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Балахнинского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муниципального округа Нижегородской области»</a:t>
                      </a:r>
                    </a:p>
                  </a:txBody>
                  <a:tcPr marL="91425" marR="91425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МП «Противодействие коррупции в </a:t>
                      </a:r>
                      <a:r>
                        <a:rPr lang="ru-RU" sz="1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Балахнинском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муниципальном округе Нижегородской области»</a:t>
                      </a:r>
                    </a:p>
                  </a:txBody>
                  <a:tcPr marL="91425" marR="91425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МП «Обеспечение общественного порядка и противодействия преступности в </a:t>
                      </a:r>
                      <a:r>
                        <a:rPr lang="ru-RU" sz="1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Балахнинском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муниципальном округе Нижегородской области»</a:t>
                      </a:r>
                    </a:p>
                  </a:txBody>
                  <a:tcPr marL="91425" marR="91425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5979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МП «Профилактика терроризма и экстремизма в </a:t>
                      </a:r>
                      <a:r>
                        <a:rPr lang="ru-RU" sz="1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Балахнинском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муниципальном округе Нижегородской области»</a:t>
                      </a:r>
                    </a:p>
                  </a:txBody>
                  <a:tcPr marL="91425" marR="91425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18204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МП «Управление муниципальным имуществом и земельными ресурсами </a:t>
                      </a:r>
                      <a:r>
                        <a:rPr lang="ru-RU" sz="1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Балахнинского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муниципального округа Нижегородской области»</a:t>
                      </a:r>
                    </a:p>
                  </a:txBody>
                  <a:tcPr marL="91425" marR="91425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42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4823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МП «Развитие эффективности градостроительной деятельности на территории </a:t>
                      </a:r>
                      <a:r>
                        <a:rPr lang="ru-RU" sz="1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Балахнинского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муниципального округа Нижегородской области»</a:t>
                      </a:r>
                    </a:p>
                  </a:txBody>
                  <a:tcPr marL="91425" marR="91425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18204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МП «Развитие предпринимательства </a:t>
                      </a:r>
                      <a:r>
                        <a:rPr lang="ru-RU" sz="1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Балахнинского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муниципального округа Нижегородской области»</a:t>
                      </a:r>
                    </a:p>
                  </a:txBody>
                  <a:tcPr marL="91425" marR="91425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44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18204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МП «Развитие эффективности  бюджетных расходов в </a:t>
                      </a:r>
                      <a:r>
                        <a:rPr lang="ru-RU" sz="1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Балахнинском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муниципальном округе Нижегородской области»</a:t>
                      </a:r>
                    </a:p>
                  </a:txBody>
                  <a:tcPr marL="91425" marR="91425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45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21" marB="45721"/>
                </a:tc>
                <a:extLst>
                  <a:ext uri="{0D108BD9-81ED-4DB2-BD59-A6C34878D82A}">
                    <a16:rowId xmlns:a16="http://schemas.microsoft.com/office/drawing/2014/main" val="37992251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2621625"/>
      </p:ext>
    </p:extLst>
  </p:cSld>
  <p:clrMapOvr>
    <a:masterClrMapping/>
  </p:clrMapOvr>
  <p:transition spd="med">
    <p:cover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99592" y="0"/>
            <a:ext cx="8064896" cy="129614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МП «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общественного порядка и противодействия преступности в Балахнинском муниципальном округе Нижегородской области»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" y="44624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539552" y="1340768"/>
            <a:ext cx="8424936" cy="289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Балахнинского муниципального района 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16.11.2020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№1614 "Об утверждении муниципальной программы «Обеспечение общественного порядка и противодействия преступности в Балахнинском муниципальном округе Нижегородской области».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2021-2026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Советник главы администрации Балахнинского муниципального округа Нижегородской области.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Обеспечение реализации государственной политики в области обеспечения общественного порядка, противодействия преступности, профилактики различных видов правонарушений, в т.ч. несовершеннолетних, безнадзорности, пресечения нелегальной миграции и противодействия незаконному обороту наркотических средств и психотропных веществ.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4509120"/>
            <a:ext cx="3275856" cy="1895872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1475656" y="4797152"/>
            <a:ext cx="2952328" cy="125991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Всего расходы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 муниципальной программе: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2021 год – 0,4 млн.рублей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2022 год – 0,3 млн.рублей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2023 год – 0,3 млн.рублей</a:t>
            </a:r>
          </a:p>
        </p:txBody>
      </p:sp>
    </p:spTree>
    <p:extLst>
      <p:ext uri="{BB962C8B-B14F-4D97-AF65-F5344CB8AC3E}">
        <p14:creationId xmlns:p14="http://schemas.microsoft.com/office/powerpoint/2010/main" val="3747248732"/>
      </p:ext>
    </p:extLst>
  </p:cSld>
  <p:clrMapOvr>
    <a:masterClrMapping/>
  </p:clrMapOvr>
  <p:transition spd="med">
    <p:cover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84298" y="44624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МП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«Профилактика терроризма и экстремизма в Балахнинском муниципальном округе Нижегородской области»</a:t>
            </a:r>
            <a:endParaRPr lang="ru-RU" sz="2000" b="1" dirty="0" smtClean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" y="44624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539552" y="1268760"/>
            <a:ext cx="8424936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Балахнинского муниципального района 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16.11.2020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№1613 «Об утверждении муниципальной программы «Профилактика терроризма и экстремизма в Балахнинском муниципальном округе Нижегородской области».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2021-2026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Советник главы администрации Балахнинского муниципального округа Нижегородской области .</a:t>
            </a:r>
          </a:p>
          <a:p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Обеспечение реализации государственной политики в области укрепления межнационального согласия, созданию условий безопасности личности и общества от проявлений терроризма и экстремизма в Балахнинском муниципальном округе Нижегородской области; обеспечение выполнения требований к антитеррористической защищенности объектов, находящихся в муниципальной собственности в Балахнинском муниципальном округе Нижегородской области. </a:t>
            </a:r>
            <a:endParaRPr lang="ru-RU" b="1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41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357949"/>
            <a:ext cx="3481192" cy="1951371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1475656" y="4797152"/>
            <a:ext cx="2952328" cy="125991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Всего расходы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 муниципальной программе: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2021 год – 0,9 млн.рублей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2022 год – 0,9 млн.рублей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2023 год – 0,9 млн.рублей</a:t>
            </a:r>
          </a:p>
        </p:txBody>
      </p:sp>
    </p:spTree>
    <p:extLst>
      <p:ext uri="{BB962C8B-B14F-4D97-AF65-F5344CB8AC3E}">
        <p14:creationId xmlns:p14="http://schemas.microsoft.com/office/powerpoint/2010/main" val="3066131066"/>
      </p:ext>
    </p:extLst>
  </p:cSld>
  <p:clrMapOvr>
    <a:masterClrMapping/>
  </p:clrMapOvr>
  <p:transition spd="med">
    <p:cover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99592" y="5738"/>
            <a:ext cx="8157106" cy="126302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МП «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Управление муниципальным имуществом и земельными ресурсами Балахнинского муниципального округа 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Нижегородской области»</a:t>
            </a:r>
            <a:endParaRPr lang="ru-RU" sz="2000" b="1" dirty="0" smtClean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" y="44624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467543" y="1253309"/>
            <a:ext cx="8496945" cy="4185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Балахнинского муниципального района 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29.10.2020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№1533 «Управление муниципальным имуществом и земельными ресурсами Балахнинского муниципального округа Нижегородской области».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2021-2026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Заместитель главы администрации Балахнинского муниципального округа по экономике, инвестициям и имущественно–земельным отношениям.</a:t>
            </a:r>
          </a:p>
          <a:p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Эффективное управление муниципальным имуществом и земельными ресурсами Балахнинского муниципального округа Нижегородской области.</a:t>
            </a:r>
          </a:p>
          <a:p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Бюджетные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ассигнования в рамках программы будут направлены 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объектов муниципальной имущественной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казны; техническую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инвентаризацию объектов муниципальной собственности; формирование границ земельных участков под объектами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недвижимости;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взносы на капитальный ремонт общего имущества в многоквартирных домах в доле собственности Балахнинского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округа.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12160" y="4725144"/>
            <a:ext cx="2389394" cy="1944216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2411760" y="5085184"/>
            <a:ext cx="2952328" cy="125991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Всего расходы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 муниципальной программе: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2021 год – 5,3 млн.рублей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2022 год – 5,3 млн.рублей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2023 год – 5,3 млн.рублей</a:t>
            </a:r>
          </a:p>
        </p:txBody>
      </p:sp>
    </p:spTree>
    <p:extLst>
      <p:ext uri="{BB962C8B-B14F-4D97-AF65-F5344CB8AC3E}">
        <p14:creationId xmlns:p14="http://schemas.microsoft.com/office/powerpoint/2010/main" val="1900130491"/>
      </p:ext>
    </p:extLst>
  </p:cSld>
  <p:clrMapOvr>
    <a:masterClrMapping/>
  </p:clrMapOvr>
  <p:transition spd="med">
    <p:cover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84298" y="5738"/>
            <a:ext cx="8172400" cy="126302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МП «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эффективности градостроительной деятельности на территории Балахнинского муниципального округа Нижегородской области»</a:t>
            </a:r>
            <a:endParaRPr lang="ru-RU" sz="2000" b="1" dirty="0" smtClean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38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539552" y="1196752"/>
            <a:ext cx="8424936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Балахнинского муниципального района 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02.11.2020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№1551 «Об утверждении муниципальной программы «Развитие эффективности градостроительной деятельности на территории Балахнинского муниципального округа Нижегородской области».</a:t>
            </a:r>
          </a:p>
          <a:p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2021-2026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Заместитель главы администрации Балахнинского муниципального округа по экономике, инвестициям и имущественно–земельным отношениям.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Устойчивое и сбалансированное пространственное развитие территории Балахнинского муниципального округа.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43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331640" y="4725144"/>
            <a:ext cx="2952328" cy="125991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Всего расходы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 муниципальной программе: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2021 год – 3,1 млн.рублей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2022 год – 3,1 млн.рублей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2023 год – 3,1 млн.рублей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4509120"/>
            <a:ext cx="3744417" cy="159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23024"/>
      </p:ext>
    </p:extLst>
  </p:cSld>
  <p:clrMapOvr>
    <a:masterClrMapping/>
  </p:clrMapOvr>
  <p:transition spd="med">
    <p:cover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84298" y="44624"/>
            <a:ext cx="8172400" cy="100811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МП «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предпринимательства Балахнинского  муниципального округа Нижегородской области»</a:t>
            </a:r>
            <a:endParaRPr lang="ru-RU" sz="2000" b="1" dirty="0" smtClean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" y="44624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539552" y="1340768"/>
            <a:ext cx="8352928" cy="289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Утверждена постановлением администрации Балахнинского муниципального района от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02.11.2020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года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№1552 «Об утверждении муниципальной программы «Развитие предпринимательства Балахнинского муниципального округа Нижегородской области».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2021-2026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Заместитель главы администрации Балахнинского муниципального округа по экономике, инвестициям и имущественно–земельным отношениям.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экономических условий развития малого и среднего предпринимательства, включая торговлю, обеспечивающих увеличение количества субъектов предпринимательства и численности, занятых в секторе предпринимательства.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44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4437112"/>
            <a:ext cx="3960440" cy="2004605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1475656" y="4797152"/>
            <a:ext cx="2952328" cy="125991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Всего расходы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 муниципальной программе: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2021 год – 2,5 млн.рублей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2022 год – 2,5 млн.рублей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2023 год – 2,5 млн.рублей</a:t>
            </a:r>
          </a:p>
        </p:txBody>
      </p:sp>
    </p:spTree>
    <p:extLst>
      <p:ext uri="{BB962C8B-B14F-4D97-AF65-F5344CB8AC3E}">
        <p14:creationId xmlns:p14="http://schemas.microsoft.com/office/powerpoint/2010/main" val="2695154659"/>
      </p:ext>
    </p:extLst>
  </p:cSld>
  <p:clrMapOvr>
    <a:masterClrMapping/>
  </p:clrMapOvr>
  <p:transition spd="med">
    <p:cover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84298" y="5738"/>
            <a:ext cx="8172400" cy="124757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МП «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Повышение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эффективности бюджетных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расходов в 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Балахнинском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муниципальном округе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Нижегородской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области»</a:t>
            </a:r>
            <a:endParaRPr lang="ru-RU" sz="2000" b="1" dirty="0" smtClean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" y="44624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539552" y="1253309"/>
            <a:ext cx="8424936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Балахнинского муниципального района 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26.10.2020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1489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"Об утверждении муниципальной программы «Повышение эффективности бюджетных расходов в Балахнинском муниципальном округе Нижегородской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области» 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2021-2026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администрации Балахнинского муниципального района Нижегородской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области.</a:t>
            </a:r>
          </a:p>
          <a:p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эффективности бюджетных расходов на основе дальнейшего совершенствования бюджетных правоотношений и механизмов использования бюджетных средств, повышение качества бюджетного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71600" y="4653136"/>
            <a:ext cx="3218444" cy="159558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Всего расходы </a:t>
            </a:r>
          </a:p>
          <a:p>
            <a:pPr algn="ctr"/>
            <a:r>
              <a:rPr lang="ru-RU" sz="1400" b="1" dirty="0" smtClean="0"/>
              <a:t>по муниципальной программе:</a:t>
            </a:r>
          </a:p>
          <a:p>
            <a:pPr algn="ctr"/>
            <a:r>
              <a:rPr lang="ru-RU" sz="1400" b="1" dirty="0" smtClean="0"/>
              <a:t>2021 год – 31,9 млн.рублей,  </a:t>
            </a:r>
          </a:p>
          <a:p>
            <a:pPr algn="ctr"/>
            <a:r>
              <a:rPr lang="ru-RU" sz="1400" b="1" dirty="0" smtClean="0"/>
              <a:t>2022 год – 31,9 млн.рублей, </a:t>
            </a:r>
          </a:p>
          <a:p>
            <a:pPr algn="ctr"/>
            <a:r>
              <a:rPr lang="ru-RU" sz="1400" b="1" dirty="0" smtClean="0"/>
              <a:t>2023 год – 31,9 </a:t>
            </a:r>
            <a:r>
              <a:rPr lang="ru-RU" sz="1400" b="1" dirty="0" err="1" smtClean="0"/>
              <a:t>млн.рублей</a:t>
            </a:r>
            <a:endParaRPr lang="ru-RU" sz="1400" b="1" dirty="0" smtClean="0"/>
          </a:p>
        </p:txBody>
      </p:sp>
      <p:sp>
        <p:nvSpPr>
          <p:cNvPr id="6" name="Овал 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45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84" y="4149080"/>
            <a:ext cx="4464496" cy="2318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130491"/>
      </p:ext>
    </p:extLst>
  </p:cSld>
  <p:clrMapOvr>
    <a:masterClrMapping/>
  </p:clrMapOvr>
  <p:transition spd="med">
    <p:cover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84298" y="5738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МП 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«Развитие 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агропромышленного комплекса </a:t>
            </a:r>
          </a:p>
          <a:p>
            <a:pPr algn="ctr">
              <a:defRPr/>
            </a:pP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Балахнинского муниципального округа Нижегородской 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области»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" y="44624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403731" y="1216577"/>
            <a:ext cx="8652967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Балахнинского муниципального района 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02.11.2020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№1551 «Об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утверждении муниципальной программы "Развитие агропромышленного комплекса Балахнинского муниципального округа Нижегородской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области».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2021-2026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главы администрации Балахнинского муниципального округа по экономике, инвестициям и имущественно–земельным отношениям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развитие производственно-финансовой деятельности организаций агропромышленного комплекса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округа;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создание условий для комплексного развития сельских территорий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округа;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обеспечение создания условий для реализации муниципальной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3528" y="4797152"/>
            <a:ext cx="2952328" cy="167206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Всего расходы </a:t>
            </a:r>
          </a:p>
          <a:p>
            <a:pPr algn="ctr"/>
            <a:r>
              <a:rPr lang="ru-RU" sz="1400" b="1" dirty="0" smtClean="0"/>
              <a:t>по муниципальной программе:</a:t>
            </a:r>
          </a:p>
          <a:p>
            <a:pPr algn="ctr"/>
            <a:r>
              <a:rPr lang="ru-RU" sz="1400" b="1" dirty="0" smtClean="0"/>
              <a:t>2021 год – 15,6 </a:t>
            </a:r>
            <a:r>
              <a:rPr lang="ru-RU" sz="1400" b="1" dirty="0" err="1" smtClean="0"/>
              <a:t>млн.рублей</a:t>
            </a:r>
            <a:r>
              <a:rPr lang="ru-RU" sz="1400" b="1" dirty="0" smtClean="0"/>
              <a:t>,    2022 год – 15,5 млн.рублей, </a:t>
            </a:r>
          </a:p>
          <a:p>
            <a:pPr algn="ctr"/>
            <a:r>
              <a:rPr lang="ru-RU" sz="1400" b="1" dirty="0" smtClean="0"/>
              <a:t>2023 год – 15,5 </a:t>
            </a:r>
            <a:r>
              <a:rPr lang="ru-RU" sz="1400" b="1" dirty="0" err="1" smtClean="0"/>
              <a:t>млн.рублей</a:t>
            </a:r>
            <a:endParaRPr lang="ru-RU" sz="1400" b="1" dirty="0" smtClean="0"/>
          </a:p>
        </p:txBody>
      </p:sp>
      <p:sp>
        <p:nvSpPr>
          <p:cNvPr id="6" name="Овал 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46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3250" y="4350730"/>
            <a:ext cx="2939819" cy="220486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4929" y="4673228"/>
            <a:ext cx="2589908" cy="1860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799394"/>
      </p:ext>
    </p:extLst>
  </p:cSld>
  <p:clrMapOvr>
    <a:masterClrMapping/>
  </p:clrMapOvr>
  <p:transition spd="med">
    <p:cover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84298" y="5738"/>
            <a:ext cx="8172400" cy="119101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МП «Государственная поддержка 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граждан по обеспечению жильем на 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территории 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Балахнинского муниципального округа Нижегородской 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области»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" y="44624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530688" y="1212330"/>
            <a:ext cx="8433800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Балахнинского муниципального района 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28.10.2020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№1512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муниципальной программы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«Государственная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граждан по обеспечению жильем на территории Балахнинского муниципального округа Нижегородской области».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2021-2026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главы администрации по ЖКХ, строительству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экологии.</a:t>
            </a:r>
          </a:p>
          <a:p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Улучшение жилищных условий граждан, проживающих на территории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округа.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87624" y="4509120"/>
            <a:ext cx="3240360" cy="1584176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Всего расходы </a:t>
            </a:r>
          </a:p>
          <a:p>
            <a:pPr algn="ctr"/>
            <a:r>
              <a:rPr lang="ru-RU" sz="1400" b="1" dirty="0" smtClean="0"/>
              <a:t>по муниципальной программе:</a:t>
            </a:r>
          </a:p>
          <a:p>
            <a:pPr algn="ctr"/>
            <a:r>
              <a:rPr lang="ru-RU" sz="1400" b="1" dirty="0" smtClean="0"/>
              <a:t>2021 год – 29,3 млн.рублей,  </a:t>
            </a:r>
          </a:p>
          <a:p>
            <a:pPr algn="ctr"/>
            <a:r>
              <a:rPr lang="ru-RU" sz="1400" b="1" dirty="0" smtClean="0"/>
              <a:t>2022 год – 27,5 </a:t>
            </a:r>
            <a:r>
              <a:rPr lang="ru-RU" sz="1400" b="1" dirty="0" err="1" smtClean="0"/>
              <a:t>млн.рублей</a:t>
            </a:r>
            <a:r>
              <a:rPr lang="ru-RU" sz="1400" b="1" dirty="0" smtClean="0"/>
              <a:t>,</a:t>
            </a:r>
          </a:p>
          <a:p>
            <a:pPr algn="ctr"/>
            <a:r>
              <a:rPr lang="ru-RU" sz="1400" b="1" dirty="0" smtClean="0"/>
              <a:t>2023 год – 26,6 </a:t>
            </a:r>
            <a:r>
              <a:rPr lang="ru-RU" sz="1400" b="1" dirty="0" err="1" smtClean="0"/>
              <a:t>млн.рублей</a:t>
            </a:r>
            <a:r>
              <a:rPr lang="ru-RU" sz="1400" b="1" dirty="0" smtClean="0"/>
              <a:t> </a:t>
            </a:r>
          </a:p>
        </p:txBody>
      </p:sp>
      <p:sp>
        <p:nvSpPr>
          <p:cNvPr id="6" name="Овал 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47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3582" y="4164702"/>
            <a:ext cx="3832874" cy="2389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772940"/>
      </p:ext>
    </p:extLst>
  </p:cSld>
  <p:clrMapOvr>
    <a:masterClrMapping/>
  </p:clrMapOvr>
  <p:transition spd="med">
    <p:cover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84298" y="-116492"/>
            <a:ext cx="8172400" cy="131324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МП «Переселение 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граждан 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из аварийного 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жилищного фонда на 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территории Балахнинского 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муниципального округа Нижегородской 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области»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" y="44624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467544" y="1268760"/>
            <a:ext cx="8496944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Балахнинского муниципального района 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13.10.2020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№1610 "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утверждении муниципальной программы "Переселение граждан из аварийного жилищного фонда на территории Балахнинского муниципального округа Нижегородской области".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2021-2026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главы администрации по ЖКХ, строительству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экологии.</a:t>
            </a:r>
          </a:p>
          <a:p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безопасных и благоприятных условий проживания граждан на территории Балахнинского муниципального округа Нижегородской области.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43608" y="4365104"/>
            <a:ext cx="3255654" cy="1644361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Всего расходы </a:t>
            </a:r>
          </a:p>
          <a:p>
            <a:pPr algn="ctr"/>
            <a:r>
              <a:rPr lang="ru-RU" sz="1400" b="1" dirty="0" smtClean="0"/>
              <a:t>по муниципальной программе:</a:t>
            </a:r>
          </a:p>
          <a:p>
            <a:pPr algn="ctr"/>
            <a:r>
              <a:rPr lang="ru-RU" sz="1400" b="1" dirty="0" smtClean="0"/>
              <a:t>2021 год – 10,3 млн.рублей,  </a:t>
            </a:r>
          </a:p>
          <a:p>
            <a:pPr algn="ctr"/>
            <a:r>
              <a:rPr lang="ru-RU" sz="1400" b="1" dirty="0" smtClean="0"/>
              <a:t>2022 год –  2,3 </a:t>
            </a:r>
            <a:r>
              <a:rPr lang="ru-RU" sz="1400" b="1" dirty="0" err="1" smtClean="0"/>
              <a:t>млн.рублей</a:t>
            </a:r>
            <a:r>
              <a:rPr lang="ru-RU" sz="1400" b="1" dirty="0" smtClean="0"/>
              <a:t>,</a:t>
            </a:r>
          </a:p>
          <a:p>
            <a:pPr algn="ctr"/>
            <a:r>
              <a:rPr lang="ru-RU" sz="1400" b="1" dirty="0" smtClean="0"/>
              <a:t>2023 год – 12,7 </a:t>
            </a:r>
            <a:r>
              <a:rPr lang="ru-RU" sz="1400" b="1" dirty="0" err="1" smtClean="0"/>
              <a:t>млн.рублей</a:t>
            </a:r>
            <a:r>
              <a:rPr lang="ru-RU" sz="1400" b="1" dirty="0" smtClean="0"/>
              <a:t>.</a:t>
            </a:r>
          </a:p>
        </p:txBody>
      </p:sp>
      <p:sp>
        <p:nvSpPr>
          <p:cNvPr id="6" name="Овал 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48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005064"/>
            <a:ext cx="4320480" cy="2263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248732"/>
      </p:ext>
    </p:extLst>
  </p:cSld>
  <p:clrMapOvr>
    <a:masterClrMapping/>
  </p:clrMapOvr>
  <p:transition spd="med">
    <p:cover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84298" y="44624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МП «Благоустройство и озеленение территории Балахнинского муниципального округа Нижегородской области»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" y="44624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467544" y="1268760"/>
            <a:ext cx="8496944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Балахнинского муниципального района 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27.10.2020г № 1497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"Об утверждении муниципальной программы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"Благоустройство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озеленение территории Балахнинского муниципального округа Нижегородской области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2021-2026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pPr eaLnBrk="1" hangingPunct="1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главы администрации по ЖКХ, строительству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экологии.</a:t>
            </a:r>
          </a:p>
          <a:p>
            <a:pPr eaLnBrk="1" hangingPunct="1"/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безопасных и комфортных условий для проживания на территории Балахнинского муниципального округа.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99592" y="4509120"/>
            <a:ext cx="3342732" cy="156075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Всего расходы </a:t>
            </a:r>
          </a:p>
          <a:p>
            <a:pPr algn="ctr"/>
            <a:r>
              <a:rPr lang="ru-RU" sz="1400" b="1" dirty="0" smtClean="0"/>
              <a:t>по муниципальной программе:</a:t>
            </a:r>
          </a:p>
          <a:p>
            <a:pPr algn="ctr"/>
            <a:r>
              <a:rPr lang="ru-RU" sz="1400" b="1" dirty="0" smtClean="0"/>
              <a:t>2021 год – 33,5 млн.рублей,  </a:t>
            </a:r>
          </a:p>
          <a:p>
            <a:pPr algn="ctr"/>
            <a:r>
              <a:rPr lang="ru-RU" sz="1400" b="1" dirty="0" smtClean="0"/>
              <a:t>2022 год – 33,5 </a:t>
            </a:r>
            <a:r>
              <a:rPr lang="ru-RU" sz="1400" b="1" dirty="0" err="1" smtClean="0"/>
              <a:t>млн.рублей</a:t>
            </a:r>
            <a:r>
              <a:rPr lang="ru-RU" sz="1400" b="1" dirty="0" smtClean="0"/>
              <a:t>,</a:t>
            </a:r>
          </a:p>
          <a:p>
            <a:pPr algn="ctr"/>
            <a:r>
              <a:rPr lang="ru-RU" sz="1400" b="1" dirty="0" smtClean="0"/>
              <a:t>2023 год – 33,5 </a:t>
            </a:r>
            <a:r>
              <a:rPr lang="ru-RU" sz="1400" b="1" dirty="0" err="1" smtClean="0"/>
              <a:t>млн.рублей</a:t>
            </a:r>
            <a:r>
              <a:rPr lang="ru-RU" sz="1400" b="1" dirty="0" smtClean="0"/>
              <a:t>.</a:t>
            </a:r>
          </a:p>
        </p:txBody>
      </p:sp>
      <p:sp>
        <p:nvSpPr>
          <p:cNvPr id="6" name="Овал 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49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4034456"/>
            <a:ext cx="4536504" cy="2539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479668"/>
      </p:ext>
    </p:extLst>
  </p:cSld>
  <p:clrMapOvr>
    <a:masterClrMapping/>
  </p:clrMapOvr>
  <p:transition spd="med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4432" cy="1232496"/>
          </a:xfrm>
          <a:prstGeom prst="rect">
            <a:avLst/>
          </a:prstGeom>
        </p:spPr>
      </p:pic>
      <p:sp>
        <p:nvSpPr>
          <p:cNvPr id="3" name="Горизонтальный свиток 2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Балахнинский муниципальный округ </a:t>
            </a:r>
          </a:p>
          <a:p>
            <a:pPr algn="ctr"/>
            <a:r>
              <a:rPr lang="ru-RU" sz="2000" b="1" dirty="0" smtClean="0"/>
              <a:t>Нижегородской области</a:t>
            </a:r>
            <a:endParaRPr lang="ru-RU" sz="2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87824" y="847775"/>
            <a:ext cx="3744416" cy="4616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anose="02050604050505020204" pitchFamily="18" charset="0"/>
                <a:cs typeface="Arial" pitchFamily="34" charset="0"/>
              </a:rPr>
              <a:t>Содержание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1952867"/>
              </p:ext>
            </p:extLst>
          </p:nvPr>
        </p:nvGraphicFramePr>
        <p:xfrm>
          <a:off x="321059" y="1309440"/>
          <a:ext cx="8721725" cy="5399544"/>
        </p:xfrm>
        <a:graphic>
          <a:graphicData uri="http://schemas.openxmlformats.org/drawingml/2006/table">
            <a:tbl>
              <a:tblPr firstRow="1" bandRow="1"/>
              <a:tblGrid>
                <a:gridCol w="647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636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0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7286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№ п/п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16" marB="45716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Стр.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16" marB="4571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7286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16" marB="45716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МП «Развитие агропромышленного комплекса </a:t>
                      </a:r>
                      <a:r>
                        <a:rPr lang="ru-RU" sz="1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Балахнинского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муниципального округа Нижегородской области»</a:t>
                      </a:r>
                    </a:p>
                  </a:txBody>
                  <a:tcPr marL="91425" marR="91425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46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16" marB="45716"/>
                </a:tc>
                <a:extLst>
                  <a:ext uri="{0D108BD9-81ED-4DB2-BD59-A6C34878D82A}">
                    <a16:rowId xmlns:a16="http://schemas.microsoft.com/office/drawing/2014/main" val="2458487301"/>
                  </a:ext>
                </a:extLst>
              </a:tr>
              <a:tr h="517286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16" marB="45716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МП «Государственная поддержка граждан по обеспечению на территории </a:t>
                      </a:r>
                      <a:r>
                        <a:rPr lang="ru-RU" sz="1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Балахнинского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муниципального округа Нижегородской области»</a:t>
                      </a:r>
                    </a:p>
                  </a:txBody>
                  <a:tcPr marL="91425" marR="91425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47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16" marB="45716"/>
                </a:tc>
                <a:extLst>
                  <a:ext uri="{0D108BD9-81ED-4DB2-BD59-A6C34878D82A}">
                    <a16:rowId xmlns:a16="http://schemas.microsoft.com/office/drawing/2014/main" val="1018645895"/>
                  </a:ext>
                </a:extLst>
              </a:tr>
              <a:tr h="370181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16" marB="45716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МП «Переселение граждан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из аварийного жилищного фонда 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 территории </a:t>
                      </a:r>
                      <a:r>
                        <a:rPr lang="ru-RU" sz="1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Балахнинского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муниципального округа Нижегородской области»</a:t>
                      </a:r>
                    </a:p>
                  </a:txBody>
                  <a:tcPr marL="91425" marR="91425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48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16" marB="4571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181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16" marB="45716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МП «Благоустройство и озеленение территории </a:t>
                      </a:r>
                      <a:r>
                        <a:rPr lang="ru-RU" sz="1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Балахнинского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муниципального округа Нижегородской области»</a:t>
                      </a:r>
                    </a:p>
                  </a:txBody>
                  <a:tcPr marL="91425" marR="91425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49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16" marB="4571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7286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16" marB="45716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МП «Обеспечение первичных мер пожарной безопасности на территории </a:t>
                      </a:r>
                      <a:r>
                        <a:rPr lang="ru-RU" sz="1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Балахнинского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муниципального округа Нижегородской области»</a:t>
                      </a:r>
                    </a:p>
                  </a:txBody>
                  <a:tcPr marL="91425" marR="91425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16" marB="4571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2816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16" marB="45716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МП «Обеспечение безопасности дорожного движения на территории </a:t>
                      </a:r>
                      <a:r>
                        <a:rPr lang="ru-RU" sz="1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Балахнинского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муниципального округа Нижегородской области»</a:t>
                      </a:r>
                    </a:p>
                  </a:txBody>
                  <a:tcPr marL="91425" marR="91425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51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16" marB="45716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181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16" marB="45716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МП «Формирование комфортной городской среды на территории </a:t>
                      </a:r>
                      <a:r>
                        <a:rPr lang="ru-RU" sz="1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Балахнинского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муниципального округа Нижегородской области на 2021-2024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годы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</a:p>
                  </a:txBody>
                  <a:tcPr marL="91425" marR="91425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52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16" marB="45716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181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16" marB="45716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МП «Защита населения и территорий от чрезвычайных ситуаций, обеспечение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пожарной безопасности и безопасности людей на водных объектах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Балахнинского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муниципального округа Нижегородской области»</a:t>
                      </a:r>
                    </a:p>
                  </a:txBody>
                  <a:tcPr marL="91425" marR="91425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53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16" marB="45716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181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16" marB="45716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МП «Развитие услуг в сфере похоронного дела </a:t>
                      </a:r>
                      <a:r>
                        <a:rPr lang="ru-RU" sz="1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Балахнинского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муниципального округа Нижегородской области»</a:t>
                      </a:r>
                    </a:p>
                  </a:txBody>
                  <a:tcPr marL="91425" marR="91425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54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16" marB="45716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8486930"/>
      </p:ext>
    </p:extLst>
  </p:cSld>
  <p:clrMapOvr>
    <a:masterClrMapping/>
  </p:clrMapOvr>
  <p:transition spd="med">
    <p:cover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84298" y="44624"/>
            <a:ext cx="8172400" cy="120868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МП «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первичных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мер пожарной безопасности на территории 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Балахнинского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муниципального округа Нижегородской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области»</a:t>
            </a:r>
            <a:endParaRPr lang="ru-RU" sz="2000" b="1" dirty="0" smtClean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" y="44624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467544" y="1268760"/>
            <a:ext cx="8496944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Балахнинского муниципального района 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27.10.2020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№1494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"Об утверждении муниципальной программы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«Обеспечение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первичных мер пожарной безопасности на территории Балахнинского муниципального округа Нижегородской области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2021-2026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главы администрации по ЖКХ, строительству и экологии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уровня противопожарной защиты населенных пунктов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округа.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71600" y="4365104"/>
            <a:ext cx="3312368" cy="151216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Всего расходы </a:t>
            </a:r>
          </a:p>
          <a:p>
            <a:pPr algn="ctr"/>
            <a:r>
              <a:rPr lang="ru-RU" sz="1400" b="1" dirty="0" smtClean="0"/>
              <a:t>по муниципальной программе:</a:t>
            </a:r>
          </a:p>
          <a:p>
            <a:pPr algn="ctr"/>
            <a:r>
              <a:rPr lang="ru-RU" sz="1400" b="1" dirty="0" smtClean="0"/>
              <a:t>2021 год – 13,2 млн.рублей,  </a:t>
            </a:r>
          </a:p>
          <a:p>
            <a:pPr algn="ctr"/>
            <a:r>
              <a:rPr lang="ru-RU" sz="1400" b="1" dirty="0" smtClean="0"/>
              <a:t>2022 год – 11,2 млн.рублей, </a:t>
            </a:r>
          </a:p>
          <a:p>
            <a:pPr algn="ctr"/>
            <a:r>
              <a:rPr lang="ru-RU" sz="1400" b="1" dirty="0" smtClean="0"/>
              <a:t>2023 год – 13,7 </a:t>
            </a:r>
            <a:r>
              <a:rPr lang="ru-RU" sz="1400" b="1" dirty="0" err="1" smtClean="0"/>
              <a:t>млн.рублей</a:t>
            </a:r>
            <a:endParaRPr lang="ru-RU" sz="1400" b="1" dirty="0" smtClean="0"/>
          </a:p>
        </p:txBody>
      </p:sp>
      <p:sp>
        <p:nvSpPr>
          <p:cNvPr id="6" name="Овал 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4005064"/>
            <a:ext cx="3672408" cy="2315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154659"/>
      </p:ext>
    </p:extLst>
  </p:cSld>
  <p:clrMapOvr>
    <a:masterClrMapping/>
  </p:clrMapOvr>
  <p:transition spd="med">
    <p:cover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84298" y="44624"/>
            <a:ext cx="8172400" cy="129614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МП «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безопасности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дорожного движения на территории 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Балахнинского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муниципального округа Нижегородской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области»</a:t>
            </a:r>
            <a:endParaRPr lang="ru-RU" sz="2000" b="1" dirty="0" smtClean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" y="44624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539552" y="1340768"/>
            <a:ext cx="8424936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Балахнинского муниципального района 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27.11.2016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№1496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"Об утверждении муниципальной программы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«Обеспечение безопасности дорожного движения на территории Балахнинского муниципального округа Нижегородской области».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2021-2026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главы администрации по ЖКХ, строительству и экологии.  </a:t>
            </a:r>
          </a:p>
          <a:p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овышение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 дорожного движения на территории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округа, повышение комфортности движения автотранспортных средств.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99592" y="4509120"/>
            <a:ext cx="3312368" cy="151216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Всего расходы </a:t>
            </a:r>
          </a:p>
          <a:p>
            <a:pPr algn="ctr"/>
            <a:r>
              <a:rPr lang="ru-RU" sz="1400" b="1" dirty="0" smtClean="0"/>
              <a:t>по муниципальной программе:  </a:t>
            </a:r>
          </a:p>
          <a:p>
            <a:pPr algn="ctr"/>
            <a:r>
              <a:rPr lang="ru-RU" sz="1400" b="1" dirty="0" smtClean="0"/>
              <a:t>2021 год – 100,9 </a:t>
            </a:r>
            <a:r>
              <a:rPr lang="ru-RU" sz="1400" b="1" dirty="0" err="1" smtClean="0"/>
              <a:t>млн.рублей</a:t>
            </a:r>
            <a:r>
              <a:rPr lang="ru-RU" sz="1400" b="1" dirty="0" smtClean="0"/>
              <a:t>,</a:t>
            </a:r>
          </a:p>
          <a:p>
            <a:pPr algn="ctr"/>
            <a:r>
              <a:rPr lang="ru-RU" sz="1400" b="1" dirty="0" smtClean="0"/>
              <a:t>2022 год – 42,2 </a:t>
            </a:r>
            <a:r>
              <a:rPr lang="ru-RU" sz="1400" b="1" dirty="0" err="1" smtClean="0"/>
              <a:t>млн.рублей</a:t>
            </a:r>
            <a:r>
              <a:rPr lang="ru-RU" sz="1400" b="1" dirty="0" smtClean="0"/>
              <a:t>,</a:t>
            </a:r>
          </a:p>
          <a:p>
            <a:pPr algn="ctr"/>
            <a:r>
              <a:rPr lang="ru-RU" sz="1400" b="1" dirty="0" smtClean="0"/>
              <a:t>2023 год – 52,2 </a:t>
            </a:r>
            <a:r>
              <a:rPr lang="ru-RU" sz="1400" b="1" dirty="0" err="1" smtClean="0"/>
              <a:t>млн.рублей</a:t>
            </a:r>
            <a:r>
              <a:rPr lang="ru-RU" sz="1400" b="1" dirty="0" smtClean="0"/>
              <a:t>. </a:t>
            </a:r>
          </a:p>
        </p:txBody>
      </p:sp>
      <p:sp>
        <p:nvSpPr>
          <p:cNvPr id="6" name="Овал 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51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4077072"/>
            <a:ext cx="4248472" cy="2287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902399"/>
      </p:ext>
    </p:extLst>
  </p:cSld>
  <p:clrMapOvr>
    <a:masterClrMapping/>
  </p:clrMapOvr>
  <p:transition spd="med">
    <p:cover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84298" y="44624"/>
            <a:ext cx="8172400" cy="129614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МП 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комфортной городской среды на территории Балахнинском муниципальном округа Нижегородской области на 2021-2024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годы»</a:t>
            </a:r>
            <a:endParaRPr lang="ru-RU" sz="2000" b="1" dirty="0" smtClean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" y="44624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467544" y="1268760"/>
            <a:ext cx="8496944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pPr algn="just" eaLnBrk="1" hangingPunct="1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Балахнинского муниципального района 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13.11.2020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№1615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"Об утверждении муниципальной программы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Формирование комфортной городской среды на территории Балахнинском муниципальном округа Нижегородской области на 2021-2024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годы".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2021-2024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главы администрации по ЖКХ, строительству и экологии.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/>
              <a:t> </a:t>
            </a: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овышение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 и комфорта городской среды на территории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округа Нижегородской области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1560" y="4509120"/>
            <a:ext cx="3672408" cy="1584176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Всего расходы </a:t>
            </a:r>
          </a:p>
          <a:p>
            <a:pPr algn="ctr"/>
            <a:r>
              <a:rPr lang="ru-RU" sz="1600" b="1" dirty="0" smtClean="0"/>
              <a:t>по муниципальной программе:</a:t>
            </a:r>
          </a:p>
          <a:p>
            <a:pPr algn="ctr"/>
            <a:r>
              <a:rPr lang="ru-RU" sz="1600" b="1" dirty="0" smtClean="0"/>
              <a:t>2021 год – 28,9 </a:t>
            </a:r>
            <a:r>
              <a:rPr lang="ru-RU" sz="1600" b="1" dirty="0" err="1" smtClean="0"/>
              <a:t>млн.рублей</a:t>
            </a:r>
            <a:r>
              <a:rPr lang="ru-RU" sz="1600" b="1" dirty="0" smtClean="0"/>
              <a:t>,</a:t>
            </a:r>
          </a:p>
          <a:p>
            <a:pPr algn="ctr"/>
            <a:r>
              <a:rPr lang="ru-RU" sz="1600" b="1" dirty="0" smtClean="0"/>
              <a:t>2022 год – 25,0 </a:t>
            </a:r>
            <a:r>
              <a:rPr lang="ru-RU" sz="1600" b="1" dirty="0" err="1" smtClean="0"/>
              <a:t>млн.рублей</a:t>
            </a:r>
            <a:r>
              <a:rPr lang="ru-RU" sz="1600" b="1" dirty="0" smtClean="0"/>
              <a:t>,</a:t>
            </a:r>
          </a:p>
          <a:p>
            <a:pPr algn="ctr"/>
            <a:r>
              <a:rPr lang="ru-RU" sz="1600" b="1" dirty="0" smtClean="0"/>
              <a:t>2023 год – 25,0 </a:t>
            </a:r>
            <a:r>
              <a:rPr lang="ru-RU" sz="1600" b="1" dirty="0" err="1" smtClean="0"/>
              <a:t>млн.рублей</a:t>
            </a:r>
            <a:r>
              <a:rPr lang="ru-RU" sz="1600" b="1" dirty="0" smtClean="0"/>
              <a:t>.</a:t>
            </a:r>
          </a:p>
        </p:txBody>
      </p:sp>
      <p:sp>
        <p:nvSpPr>
          <p:cNvPr id="6" name="Овал 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52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4077072"/>
            <a:ext cx="4360819" cy="2348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109862"/>
      </p:ext>
    </p:extLst>
  </p:cSld>
  <p:clrMapOvr>
    <a:masterClrMapping/>
  </p:clrMapOvr>
  <p:transition spd="med">
    <p:cover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27584" y="0"/>
            <a:ext cx="8137340" cy="155679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МП 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Защита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населения и территорий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чрезвычайных ситуаций, обеспечение пожарной безопасности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безопасности людей на водных объектах 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Балахнинского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муниципального округа Нижегородской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области»</a:t>
            </a:r>
            <a:endParaRPr lang="ru-RU" sz="2000" b="1" dirty="0" smtClean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" y="44624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539552" y="1412776"/>
            <a:ext cx="8424936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Балахнинского муниципального района 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29.10.2020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№1530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"Об утверждении муниципальной программы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dirty="0"/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Защита населения и территорий от чрезвычайных ситуаций, обеспечение пожарной безопасности и безопасности людей на водных объектах Балахнинского муниципального округа Нижегородской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области".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2021-2026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главы администрации по ЖКХ, строительству и экологии.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/>
              <a:t> </a:t>
            </a: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последовательное снижение рисков чрезвычайных ситуаций, повышение безопасности населения от опасностей, возникающих при ведении военных действий или вследствие этих действий, а также при возникновении чрезвычайных ситуаций природного и техногенного характера, создание системы информирования и оповещения населения района, а также обеспечение необходимых условий для безопасной жизнедеятельности и устойчивого социально-экономического развития района. Обеспечение средствами индивидуальной защиты органов управления и нештатных формирований.</a:t>
            </a:r>
          </a:p>
          <a:p>
            <a:endParaRPr lang="ru-RU" b="1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b="1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43608" y="5013176"/>
            <a:ext cx="3615694" cy="161281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Всего расходы </a:t>
            </a:r>
          </a:p>
          <a:p>
            <a:pPr algn="ctr"/>
            <a:r>
              <a:rPr lang="ru-RU" sz="1600" b="1" dirty="0" smtClean="0"/>
              <a:t>по муниципальной программе:</a:t>
            </a:r>
          </a:p>
          <a:p>
            <a:pPr algn="ctr"/>
            <a:r>
              <a:rPr lang="ru-RU" sz="1600" b="1" dirty="0" smtClean="0"/>
              <a:t>2021 год – 2,1 </a:t>
            </a:r>
            <a:r>
              <a:rPr lang="ru-RU" sz="1600" b="1" dirty="0" err="1" smtClean="0"/>
              <a:t>млн.рублей</a:t>
            </a:r>
            <a:r>
              <a:rPr lang="ru-RU" sz="1600" b="1" dirty="0" smtClean="0"/>
              <a:t>, </a:t>
            </a:r>
          </a:p>
          <a:p>
            <a:pPr algn="ctr"/>
            <a:r>
              <a:rPr lang="ru-RU" sz="1600" b="1" dirty="0" smtClean="0"/>
              <a:t>2022 год - </a:t>
            </a:r>
            <a:r>
              <a:rPr lang="ru-RU" sz="1600" b="1" dirty="0"/>
              <a:t>2</a:t>
            </a:r>
            <a:r>
              <a:rPr lang="ru-RU" sz="1600" b="1" dirty="0" smtClean="0"/>
              <a:t>,1 </a:t>
            </a:r>
            <a:r>
              <a:rPr lang="ru-RU" sz="1600" b="1" dirty="0" err="1" smtClean="0"/>
              <a:t>млн.рублей</a:t>
            </a:r>
            <a:r>
              <a:rPr lang="ru-RU" sz="1600" b="1" dirty="0" smtClean="0"/>
              <a:t>, </a:t>
            </a:r>
          </a:p>
          <a:p>
            <a:pPr algn="ctr"/>
            <a:r>
              <a:rPr lang="ru-RU" sz="1600" b="1" dirty="0" smtClean="0"/>
              <a:t>2023 год – </a:t>
            </a:r>
            <a:r>
              <a:rPr lang="ru-RU" sz="1600" b="1" dirty="0"/>
              <a:t>2</a:t>
            </a:r>
            <a:r>
              <a:rPr lang="ru-RU" sz="1600" b="1" dirty="0" smtClean="0"/>
              <a:t>,1 млн рублей.</a:t>
            </a:r>
          </a:p>
        </p:txBody>
      </p:sp>
      <p:sp>
        <p:nvSpPr>
          <p:cNvPr id="6" name="Овал 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53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8004" y="4869161"/>
            <a:ext cx="3776444" cy="1735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131066"/>
      </p:ext>
    </p:extLst>
  </p:cSld>
  <p:clrMapOvr>
    <a:masterClrMapping/>
  </p:clrMapOvr>
  <p:transition spd="med">
    <p:cover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84298" y="44624"/>
            <a:ext cx="8172400" cy="120868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МП 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услуг в сфере похоронного дела в 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Балахнинском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муниципальном округе Нижегородской области 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"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" y="44624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539552" y="1340768"/>
            <a:ext cx="8424936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Балахнинского муниципального района 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27.10.2020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№1495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"Об утверждении муниципальной программы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«Развитие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услуг в сфере похоронного дела в Балахнинском муниципальном округе Нижегородской области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2021-2026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главы администрации по ЖКХ, строительству и экологии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улучшение качества содержания мест погребения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муниципальном округе, создание общей электронной базы захоронений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округа.</a:t>
            </a:r>
            <a:endParaRPr lang="ru-RU" b="1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71600" y="4437112"/>
            <a:ext cx="3649271" cy="1584176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Всего расходы </a:t>
            </a:r>
          </a:p>
          <a:p>
            <a:pPr algn="ctr"/>
            <a:r>
              <a:rPr lang="ru-RU" sz="1600" b="1" dirty="0" smtClean="0"/>
              <a:t>по муниципальной программе:</a:t>
            </a:r>
          </a:p>
          <a:p>
            <a:pPr algn="ctr"/>
            <a:r>
              <a:rPr lang="ru-RU" sz="1600" b="1" dirty="0" smtClean="0"/>
              <a:t>2021 год – 4,1 млн.рублей,</a:t>
            </a:r>
          </a:p>
          <a:p>
            <a:pPr algn="ctr"/>
            <a:r>
              <a:rPr lang="ru-RU" sz="1600" b="1" dirty="0" smtClean="0"/>
              <a:t>2022 год – 4,1 млн.рублей,</a:t>
            </a:r>
          </a:p>
          <a:p>
            <a:pPr algn="ctr"/>
            <a:r>
              <a:rPr lang="ru-RU" sz="1600" b="1" dirty="0" smtClean="0"/>
              <a:t>2023 год – 4,1 млн.рублей.</a:t>
            </a:r>
          </a:p>
        </p:txBody>
      </p:sp>
      <p:sp>
        <p:nvSpPr>
          <p:cNvPr id="6" name="Овал 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54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890441"/>
            <a:ext cx="3456384" cy="281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981422"/>
      </p:ext>
    </p:extLst>
  </p:cSld>
  <p:clrMapOvr>
    <a:masterClrMapping/>
  </p:clrMapOvr>
  <p:transition spd="med">
    <p:cover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691680" y="1033272"/>
            <a:ext cx="5766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96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объем муниципального долга, млн.руб.</a:t>
            </a:r>
            <a:endParaRPr lang="ru-RU" sz="11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96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23" name="Схема 22"/>
          <p:cNvGraphicFramePr/>
          <p:nvPr>
            <p:extLst>
              <p:ext uri="{D42A27DB-BD31-4B8C-83A1-F6EECF244321}">
                <p14:modId xmlns:p14="http://schemas.microsoft.com/office/powerpoint/2010/main" val="2171240219"/>
              </p:ext>
            </p:extLst>
          </p:nvPr>
        </p:nvGraphicFramePr>
        <p:xfrm>
          <a:off x="611560" y="4173140"/>
          <a:ext cx="3240360" cy="2160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Горизонтальный свиток 11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округ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14295" y="1443581"/>
            <a:ext cx="85284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</a:rPr>
              <a:t>Муниципальный долг – совокупность долговых обязательств муниципального образования</a:t>
            </a:r>
            <a:endParaRPr lang="ru-RU" sz="1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97567898"/>
              </p:ext>
            </p:extLst>
          </p:nvPr>
        </p:nvGraphicFramePr>
        <p:xfrm>
          <a:off x="2695346" y="1751358"/>
          <a:ext cx="3759020" cy="21096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4236787626"/>
              </p:ext>
            </p:extLst>
          </p:nvPr>
        </p:nvGraphicFramePr>
        <p:xfrm>
          <a:off x="5220072" y="4077072"/>
          <a:ext cx="3240360" cy="2160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0" y="-13311"/>
            <a:ext cx="865634" cy="1216807"/>
          </a:xfrm>
          <a:prstGeom prst="rect">
            <a:avLst/>
          </a:prstGeom>
        </p:spPr>
      </p:pic>
      <p:sp>
        <p:nvSpPr>
          <p:cNvPr id="16" name="Овал 1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55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3"/>
          <p:cNvSpPr txBox="1">
            <a:spLocks/>
          </p:cNvSpPr>
          <p:nvPr/>
        </p:nvSpPr>
        <p:spPr bwMode="auto">
          <a:xfrm>
            <a:off x="6454775" y="152400"/>
            <a:ext cx="1944688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pitchFamily="34" charset="0"/>
              <a:buNone/>
            </a:pPr>
            <a:endParaRPr lang="ru-RU" sz="18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3"/>
          <p:cNvSpPr txBox="1">
            <a:spLocks/>
          </p:cNvSpPr>
          <p:nvPr/>
        </p:nvSpPr>
        <p:spPr>
          <a:xfrm>
            <a:off x="7446963" y="523875"/>
            <a:ext cx="827087" cy="381000"/>
          </a:xfrm>
          <a:prstGeom prst="rect">
            <a:avLst/>
          </a:prstGeom>
        </p:spPr>
        <p:txBody>
          <a:bodyPr>
            <a:normAutofit/>
            <a:scene3d>
              <a:camera prst="orthographicFront">
                <a:rot lat="600000" lon="600000" rev="0"/>
              </a:camera>
              <a:lightRig rig="threePt" dir="t"/>
            </a:scene3d>
            <a:sp3d extrusionH="57150">
              <a:bevelT w="50800" h="57150"/>
              <a:bevelB w="69850" h="38100" prst="artDeco"/>
            </a:sp3d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endParaRPr lang="ru-RU" sz="1800" b="1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tx1"/>
              </a:solidFill>
              <a:effectLst>
                <a:glow rad="12700">
                  <a:schemeClr val="bg2">
                    <a:lumMod val="50000"/>
                    <a:alpha val="44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5935919"/>
              </p:ext>
            </p:extLst>
          </p:nvPr>
        </p:nvGraphicFramePr>
        <p:xfrm>
          <a:off x="415702" y="1547569"/>
          <a:ext cx="8299901" cy="2479919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24168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36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80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14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80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45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872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67969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effectLst/>
                          <a:latin typeface="+mn-lt"/>
                        </a:rPr>
                        <a:t>                                                                                              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ru-RU" sz="1200" b="0" u="none" strike="noStrike" dirty="0">
                          <a:effectLst/>
                          <a:latin typeface="+mn-lt"/>
                        </a:rPr>
                        <a:t> Наименование показателя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2021 год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165" marR="8165" marT="816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2022 год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165" marR="8165" marT="816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 год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165" marR="8165" marT="816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912">
                <a:tc vMerge="1"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 smtClean="0">
                          <a:effectLst/>
                          <a:latin typeface="+mn-lt"/>
                        </a:rPr>
                        <a:t>Объем привлечения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 smtClean="0">
                          <a:effectLst/>
                          <a:latin typeface="+mn-lt"/>
                        </a:rPr>
                        <a:t>Объем погашения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 smtClean="0">
                          <a:effectLst/>
                          <a:latin typeface="+mn-lt"/>
                        </a:rPr>
                        <a:t>Объем привлечения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 smtClean="0">
                          <a:effectLst/>
                          <a:latin typeface="+mn-lt"/>
                        </a:rPr>
                        <a:t>Объем погашения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 smtClean="0">
                          <a:effectLst/>
                          <a:latin typeface="+mn-lt"/>
                        </a:rPr>
                        <a:t>Объем привлечения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 smtClean="0">
                          <a:effectLst/>
                          <a:latin typeface="+mn-lt"/>
                        </a:rPr>
                        <a:t>Объем погашения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726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u="none" strike="noStrike" dirty="0" smtClean="0">
                          <a:effectLst/>
                          <a:latin typeface="+mn-lt"/>
                        </a:rPr>
                        <a:t>Бюджетные кредиты от других бюджетов бюджетной системы Российской Федерации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5961" marR="8165" marT="81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</a:t>
                      </a:r>
                    </a:p>
                  </a:txBody>
                  <a:tcPr marL="8165" marR="8165" marT="81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16,5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577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u="none" strike="noStrike" dirty="0" smtClean="0">
                          <a:effectLst/>
                          <a:latin typeface="+mn-lt"/>
                        </a:rPr>
                        <a:t>Кредиты кредитных организаций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5961" marR="8165" marT="81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223,9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163,9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233,4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216,9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233,4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233,4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Text Box 12"/>
          <p:cNvSpPr txBox="1">
            <a:spLocks noChangeArrowheads="1"/>
          </p:cNvSpPr>
          <p:nvPr/>
        </p:nvSpPr>
        <p:spPr bwMode="auto">
          <a:xfrm flipV="1">
            <a:off x="4437063" y="3660775"/>
            <a:ext cx="327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10800000">
            <a:spAutoFit/>
          </a:bodyPr>
          <a:lstStyle/>
          <a:p>
            <a:endParaRPr lang="ru-RU" sz="1800"/>
          </a:p>
        </p:txBody>
      </p:sp>
      <p:sp>
        <p:nvSpPr>
          <p:cNvPr id="13" name="Text Box 24"/>
          <p:cNvSpPr txBox="1">
            <a:spLocks noChangeArrowheads="1"/>
          </p:cNvSpPr>
          <p:nvPr/>
        </p:nvSpPr>
        <p:spPr bwMode="auto">
          <a:xfrm>
            <a:off x="6956425" y="32210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1800"/>
          </a:p>
        </p:txBody>
      </p:sp>
      <p:sp>
        <p:nvSpPr>
          <p:cNvPr id="14" name="Text Box 30"/>
          <p:cNvSpPr txBox="1">
            <a:spLocks noChangeArrowheads="1"/>
          </p:cNvSpPr>
          <p:nvPr/>
        </p:nvSpPr>
        <p:spPr bwMode="auto">
          <a:xfrm>
            <a:off x="6224598" y="4152904"/>
            <a:ext cx="5445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800"/>
          </a:p>
        </p:txBody>
      </p:sp>
      <p:sp>
        <p:nvSpPr>
          <p:cNvPr id="15" name="Text Box 33"/>
          <p:cNvSpPr txBox="1">
            <a:spLocks noChangeArrowheads="1"/>
          </p:cNvSpPr>
          <p:nvPr/>
        </p:nvSpPr>
        <p:spPr bwMode="auto">
          <a:xfrm>
            <a:off x="5948363" y="5165725"/>
            <a:ext cx="1841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16" name="Text Box 34"/>
          <p:cNvSpPr txBox="1">
            <a:spLocks noChangeArrowheads="1"/>
          </p:cNvSpPr>
          <p:nvPr/>
        </p:nvSpPr>
        <p:spPr bwMode="auto">
          <a:xfrm>
            <a:off x="6308725" y="4445000"/>
            <a:ext cx="3079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7" name="Text Box 35"/>
          <p:cNvSpPr txBox="1">
            <a:spLocks noChangeArrowheads="1"/>
          </p:cNvSpPr>
          <p:nvPr/>
        </p:nvSpPr>
        <p:spPr bwMode="auto">
          <a:xfrm>
            <a:off x="6019800" y="4445000"/>
            <a:ext cx="1841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18" name="Text Box 36"/>
          <p:cNvSpPr txBox="1">
            <a:spLocks noChangeArrowheads="1"/>
          </p:cNvSpPr>
          <p:nvPr/>
        </p:nvSpPr>
        <p:spPr bwMode="auto">
          <a:xfrm>
            <a:off x="6237288" y="6029325"/>
            <a:ext cx="431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26" name="Горизонтальный свиток 25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округ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32048" y="1123360"/>
            <a:ext cx="85239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96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Муниципальные внутренние заимствования, млн.рублей</a:t>
            </a:r>
            <a:endParaRPr lang="ru-RU" sz="11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96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950" y="4063087"/>
            <a:ext cx="2933244" cy="24622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1" y="-14877"/>
            <a:ext cx="847953" cy="1211629"/>
          </a:xfrm>
          <a:prstGeom prst="rect">
            <a:avLst/>
          </a:prstGeom>
        </p:spPr>
      </p:pic>
      <p:sp>
        <p:nvSpPr>
          <p:cNvPr id="21" name="Овал 20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56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2048" y="4063087"/>
            <a:ext cx="558775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Установить верхний предел муниципального внутреннего долга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Балахнинского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муниципального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округа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1 января 2022 года в размере 233 369,4 тыс. рублей, в том числе установить верхний предел долга по муниципальным гарантиям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Балахнинского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муниципального округа на 1 января 2022 года в размере 0,0 тыс.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рублей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Подзаголовок 3"/>
          <p:cNvSpPr txBox="1">
            <a:spLocks/>
          </p:cNvSpPr>
          <p:nvPr/>
        </p:nvSpPr>
        <p:spPr bwMode="auto">
          <a:xfrm>
            <a:off x="6454775" y="152400"/>
            <a:ext cx="1944688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pitchFamily="34" charset="0"/>
              <a:buNone/>
            </a:pPr>
            <a:endParaRPr lang="ru-RU" sz="18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3"/>
          <p:cNvSpPr txBox="1">
            <a:spLocks/>
          </p:cNvSpPr>
          <p:nvPr/>
        </p:nvSpPr>
        <p:spPr>
          <a:xfrm>
            <a:off x="7446963" y="523875"/>
            <a:ext cx="827087" cy="381000"/>
          </a:xfrm>
          <a:prstGeom prst="rect">
            <a:avLst/>
          </a:prstGeom>
        </p:spPr>
        <p:txBody>
          <a:bodyPr>
            <a:normAutofit/>
            <a:scene3d>
              <a:camera prst="orthographicFront">
                <a:rot lat="600000" lon="600000" rev="0"/>
              </a:camera>
              <a:lightRig rig="threePt" dir="t"/>
            </a:scene3d>
            <a:sp3d extrusionH="57150">
              <a:bevelT w="50800" h="57150"/>
              <a:bevelB w="69850" h="38100" prst="artDeco"/>
            </a:sp3d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endParaRPr lang="ru-RU" sz="1800" b="1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tx1"/>
              </a:solidFill>
              <a:effectLst>
                <a:glow rad="12700">
                  <a:schemeClr val="bg2">
                    <a:lumMod val="50000"/>
                    <a:alpha val="44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 flipV="1">
            <a:off x="4437063" y="3660775"/>
            <a:ext cx="327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10800000">
            <a:spAutoFit/>
          </a:bodyPr>
          <a:lstStyle/>
          <a:p>
            <a:endParaRPr lang="ru-RU" sz="1800"/>
          </a:p>
        </p:txBody>
      </p:sp>
      <p:sp>
        <p:nvSpPr>
          <p:cNvPr id="10" name="Text Box 17"/>
          <p:cNvSpPr txBox="1">
            <a:spLocks noChangeArrowheads="1"/>
          </p:cNvSpPr>
          <p:nvPr/>
        </p:nvSpPr>
        <p:spPr bwMode="auto">
          <a:xfrm>
            <a:off x="4643438" y="4572008"/>
            <a:ext cx="10810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800"/>
          </a:p>
        </p:txBody>
      </p:sp>
      <p:sp>
        <p:nvSpPr>
          <p:cNvPr id="11" name="Text Box 19"/>
          <p:cNvSpPr txBox="1">
            <a:spLocks noChangeArrowheads="1"/>
          </p:cNvSpPr>
          <p:nvPr/>
        </p:nvSpPr>
        <p:spPr bwMode="auto">
          <a:xfrm>
            <a:off x="5803900" y="2644775"/>
            <a:ext cx="11525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800"/>
          </a:p>
        </p:txBody>
      </p:sp>
      <p:sp>
        <p:nvSpPr>
          <p:cNvPr id="13" name="Text Box 24"/>
          <p:cNvSpPr txBox="1">
            <a:spLocks noChangeArrowheads="1"/>
          </p:cNvSpPr>
          <p:nvPr/>
        </p:nvSpPr>
        <p:spPr bwMode="auto">
          <a:xfrm>
            <a:off x="6956425" y="32210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1800"/>
          </a:p>
        </p:txBody>
      </p:sp>
      <p:sp>
        <p:nvSpPr>
          <p:cNvPr id="14" name="Text Box 30"/>
          <p:cNvSpPr txBox="1">
            <a:spLocks noChangeArrowheads="1"/>
          </p:cNvSpPr>
          <p:nvPr/>
        </p:nvSpPr>
        <p:spPr bwMode="auto">
          <a:xfrm>
            <a:off x="6224598" y="4152904"/>
            <a:ext cx="5445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800"/>
          </a:p>
        </p:txBody>
      </p:sp>
      <p:sp>
        <p:nvSpPr>
          <p:cNvPr id="15" name="Text Box 33"/>
          <p:cNvSpPr txBox="1">
            <a:spLocks noChangeArrowheads="1"/>
          </p:cNvSpPr>
          <p:nvPr/>
        </p:nvSpPr>
        <p:spPr bwMode="auto">
          <a:xfrm>
            <a:off x="5948363" y="5165725"/>
            <a:ext cx="1841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16" name="Text Box 34"/>
          <p:cNvSpPr txBox="1">
            <a:spLocks noChangeArrowheads="1"/>
          </p:cNvSpPr>
          <p:nvPr/>
        </p:nvSpPr>
        <p:spPr bwMode="auto">
          <a:xfrm>
            <a:off x="6308725" y="4445000"/>
            <a:ext cx="3079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7" name="Text Box 35"/>
          <p:cNvSpPr txBox="1">
            <a:spLocks noChangeArrowheads="1"/>
          </p:cNvSpPr>
          <p:nvPr/>
        </p:nvSpPr>
        <p:spPr bwMode="auto">
          <a:xfrm>
            <a:off x="6019800" y="4445000"/>
            <a:ext cx="1841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18" name="Text Box 36"/>
          <p:cNvSpPr txBox="1">
            <a:spLocks noChangeArrowheads="1"/>
          </p:cNvSpPr>
          <p:nvPr/>
        </p:nvSpPr>
        <p:spPr bwMode="auto">
          <a:xfrm>
            <a:off x="6237288" y="6029325"/>
            <a:ext cx="431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26" name="Горизонтальный свиток 25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округ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32048" y="1123360"/>
            <a:ext cx="852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96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Расходы на обслуживание муниципального долга, млн.рублей</a:t>
            </a:r>
            <a:endParaRPr lang="ru-RU" sz="11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96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502309049"/>
              </p:ext>
            </p:extLst>
          </p:nvPr>
        </p:nvGraphicFramePr>
        <p:xfrm>
          <a:off x="749211" y="1859779"/>
          <a:ext cx="4534219" cy="39230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0"/>
            <a:ext cx="884421" cy="119938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58219" y="2607608"/>
            <a:ext cx="3796412" cy="2125991"/>
          </a:xfrm>
          <a:prstGeom prst="rect">
            <a:avLst/>
          </a:prstGeom>
        </p:spPr>
      </p:pic>
      <p:sp>
        <p:nvSpPr>
          <p:cNvPr id="21" name="Овал 20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57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93086174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323813" y="1510454"/>
            <a:ext cx="8496374" cy="5072098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2071678"/>
            <a:ext cx="818459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Контактная информация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Финансовое управление администрации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Балахнинского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округа Нижегородской области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606403, Нижегородская область,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г.Балахна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Ул. Лесопильная, д.24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Телефон: 8-831-44-6-56-77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Адрес электронной почты: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official@balfin.nnov.ru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График работы: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Понедельник-пятница – с 8-00 до 17-00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Обеденный перерыв – с 12-00 до 13-00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Суббота, воскресенье – выходные дни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Часы приема граждан: пятница с 9-00 до 12-00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Горизонтальный свиток 10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округ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65634" cy="127963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3573016"/>
            <a:ext cx="3160757" cy="2468980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58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4432" cy="1232496"/>
          </a:xfrm>
          <a:prstGeom prst="rect">
            <a:avLst/>
          </a:prstGeom>
        </p:spPr>
      </p:pic>
      <p:sp>
        <p:nvSpPr>
          <p:cNvPr id="3" name="Горизонтальный свиток 2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Балахнинский муниципальный округ </a:t>
            </a:r>
          </a:p>
          <a:p>
            <a:pPr algn="ctr"/>
            <a:r>
              <a:rPr lang="ru-RU" sz="2000" b="1" dirty="0" smtClean="0"/>
              <a:t>Нижегородской области</a:t>
            </a:r>
            <a:endParaRPr lang="ru-RU" sz="2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87824" y="847775"/>
            <a:ext cx="3744416" cy="4616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anose="02050604050505020204" pitchFamily="18" charset="0"/>
                <a:cs typeface="Arial" pitchFamily="34" charset="0"/>
              </a:rPr>
              <a:t>Содержание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8371516"/>
              </p:ext>
            </p:extLst>
          </p:nvPr>
        </p:nvGraphicFramePr>
        <p:xfrm>
          <a:off x="321059" y="1309440"/>
          <a:ext cx="8721725" cy="4443731"/>
        </p:xfrm>
        <a:graphic>
          <a:graphicData uri="http://schemas.openxmlformats.org/drawingml/2006/table">
            <a:tbl>
              <a:tblPr firstRow="1" bandRow="1"/>
              <a:tblGrid>
                <a:gridCol w="647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636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0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7286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№ п/п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16" marB="45716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Стр.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16" marB="4571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7286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16" marB="45716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Объем муниципального долга</a:t>
                      </a:r>
                    </a:p>
                  </a:txBody>
                  <a:tcPr marL="91425" marR="91425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55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16" marB="45716"/>
                </a:tc>
                <a:extLst>
                  <a:ext uri="{0D108BD9-81ED-4DB2-BD59-A6C34878D82A}">
                    <a16:rowId xmlns:a16="http://schemas.microsoft.com/office/drawing/2014/main" val="2458487301"/>
                  </a:ext>
                </a:extLst>
              </a:tr>
              <a:tr h="517286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16" marB="45716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Муниципальные внутренние заимствования</a:t>
                      </a:r>
                    </a:p>
                  </a:txBody>
                  <a:tcPr marL="91425" marR="91425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56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16" marB="45716"/>
                </a:tc>
                <a:extLst>
                  <a:ext uri="{0D108BD9-81ED-4DB2-BD59-A6C34878D82A}">
                    <a16:rowId xmlns:a16="http://schemas.microsoft.com/office/drawing/2014/main" val="1018645895"/>
                  </a:ext>
                </a:extLst>
              </a:tr>
              <a:tr h="370181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42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16" marB="45716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Расходы на обслуживание муниципального долга</a:t>
                      </a:r>
                    </a:p>
                  </a:txBody>
                  <a:tcPr marL="91425" marR="91425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57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16" marB="4571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181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16" marB="45716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Контактная информация</a:t>
                      </a:r>
                    </a:p>
                  </a:txBody>
                  <a:tcPr marL="91425" marR="91425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58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16" marB="4571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7286"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16" marB="45716"/>
                </a:tc>
                <a:tc>
                  <a:txBody>
                    <a:bodyPr/>
                    <a:lstStyle/>
                    <a:p>
                      <a:pPr algn="l"/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16" marB="45716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16" marB="4571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2816"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16" marB="45716"/>
                </a:tc>
                <a:tc>
                  <a:txBody>
                    <a:bodyPr/>
                    <a:lstStyle/>
                    <a:p>
                      <a:pPr algn="l"/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16" marB="45716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16" marB="45716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181"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16" marB="45716"/>
                </a:tc>
                <a:tc>
                  <a:txBody>
                    <a:bodyPr/>
                    <a:lstStyle/>
                    <a:p>
                      <a:pPr algn="l"/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16" marB="45716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16" marB="45716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181"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16" marB="45716"/>
                </a:tc>
                <a:tc>
                  <a:txBody>
                    <a:bodyPr/>
                    <a:lstStyle/>
                    <a:p>
                      <a:pPr algn="l"/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16" marB="45716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16" marB="45716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181"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16" marB="45716"/>
                </a:tc>
                <a:tc>
                  <a:txBody>
                    <a:bodyPr/>
                    <a:lstStyle/>
                    <a:p>
                      <a:pPr algn="l"/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16" marB="45716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45716" marB="45716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7129868"/>
      </p:ext>
    </p:extLst>
  </p:cSld>
  <p:clrMapOvr>
    <a:masterClrMapping/>
  </p:clrMapOvr>
  <p:transition spd="med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4432" cy="1232496"/>
          </a:xfrm>
          <a:prstGeom prst="rect">
            <a:avLst/>
          </a:prstGeom>
        </p:spPr>
      </p:pic>
      <p:sp>
        <p:nvSpPr>
          <p:cNvPr id="3" name="Горизонтальный свиток 2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Балахнинский муниципальный округ </a:t>
            </a:r>
          </a:p>
          <a:p>
            <a:pPr algn="ctr"/>
            <a:r>
              <a:rPr lang="ru-RU" sz="2000" b="1" dirty="0" smtClean="0"/>
              <a:t>Нижегородской области</a:t>
            </a:r>
            <a:endParaRPr lang="ru-RU" sz="2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547664" y="1039154"/>
            <a:ext cx="66247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Bookman Old Style" panose="02050604050505020204" pitchFamily="18" charset="0"/>
              </a:rPr>
              <a:t>УВАЖАЕМЫЕ ЖИТЕЛИ </a:t>
            </a:r>
            <a:endParaRPr lang="ru-RU" sz="1600" b="1" dirty="0" smtClean="0">
              <a:solidFill>
                <a:schemeClr val="bg2">
                  <a:lumMod val="25000"/>
                </a:schemeClr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ru-RU" sz="1600" b="1" dirty="0" err="1" smtClean="0">
                <a:solidFill>
                  <a:schemeClr val="bg2">
                    <a:lumMod val="25000"/>
                  </a:schemeClr>
                </a:solidFill>
                <a:latin typeface="Bookman Old Style" panose="02050604050505020204" pitchFamily="18" charset="0"/>
              </a:rPr>
              <a:t>Балахнинского</a:t>
            </a:r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  <a:latin typeface="Bookman Old Style" panose="02050604050505020204" pitchFamily="18" charset="0"/>
              </a:rPr>
              <a:t> муниципального округа! </a:t>
            </a:r>
            <a:endParaRPr lang="ru-RU" sz="1600" b="1" dirty="0">
              <a:solidFill>
                <a:schemeClr val="bg2">
                  <a:lumMod val="2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1562374"/>
            <a:ext cx="8424936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	Представляем Вашему вниманию решение Совета депутатов </a:t>
            </a:r>
            <a:r>
              <a:rPr lang="ru-RU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Балахнинского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 муниципального округа от 17.12.2020 №96 «О бюджете </a:t>
            </a:r>
            <a:r>
              <a:rPr lang="ru-RU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Балахнинского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 муниципального округа на 2021 год и на плановый период 2022 и 2023 годов», в формате «</a:t>
            </a:r>
            <a:r>
              <a:rPr lang="ru-RU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Бюджетдляграждан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», в котором кратко и доступно отражены основные параметры бюджета </a:t>
            </a:r>
            <a:r>
              <a:rPr lang="ru-RU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Балахнинского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 муниципального округа на 2021 год и на плановый период 2022 и 2023 годов.</a:t>
            </a:r>
          </a:p>
          <a:p>
            <a:pPr algn="just"/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	Одной из ключевых задач </a:t>
            </a:r>
            <a:r>
              <a:rPr lang="ru-RU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Балахнинского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 муниципального округа является обеспечение открытости и прозрачности муниципальных финансов, расширение практики общественного участия. Жители </a:t>
            </a:r>
            <a:r>
              <a:rPr lang="ru-RU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Балахнинского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 муниципального округа, и как налогоплательщики, и как потребители общественных благ должны быть уверены в том, что передаваемые ими в распоряжение государства средства используются прозрачно и эффективно, приносят конкретные результаты, как для общества в целом, так и для каждой семьи, для каждого человека. На официальном сайте </a:t>
            </a:r>
            <a:r>
              <a:rPr lang="ru-RU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Балахнинского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 муниципального округа в разделе «Муниципальные финансы» можно ознакомиться с показателями бюджета округа, итогами его исполнения, а также получить другую важную информацию.</a:t>
            </a:r>
          </a:p>
          <a:p>
            <a:pPr algn="just"/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	2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декабря 2020 года в 17 час. в администрации </a:t>
            </a:r>
            <a:r>
              <a:rPr lang="ru-RU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Балахнинского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 муниципального района Нижегородской области состоялись публичные слушания по двум альтернативным проектам решений Совета депутатов </a:t>
            </a:r>
            <a:r>
              <a:rPr lang="ru-RU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Балахнинского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 муниципального округа Нижегородской области «О бюджете </a:t>
            </a:r>
            <a:r>
              <a:rPr lang="ru-RU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Балахнинского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 муниципального округа на 2021 год и на плановый период 2022 и 2023 годов».</a:t>
            </a:r>
          </a:p>
          <a:p>
            <a:pPr algn="just"/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10376772"/>
      </p:ext>
    </p:extLst>
  </p:cSld>
  <p:clrMapOvr>
    <a:masterClrMapping/>
  </p:clrMapOvr>
  <p:transition spd="med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7329488" y="5589588"/>
            <a:ext cx="1692275" cy="115252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solidFill>
                  <a:srgbClr val="CC0000"/>
                </a:solidFill>
              </a:rPr>
              <a:t>Муниципальная программа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203848" y="782886"/>
            <a:ext cx="315259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400" b="1" dirty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Глоссарий</a:t>
            </a:r>
          </a:p>
        </p:txBody>
      </p:sp>
      <p:sp>
        <p:nvSpPr>
          <p:cNvPr id="5" name="Пятиугольник 4"/>
          <p:cNvSpPr/>
          <p:nvPr/>
        </p:nvSpPr>
        <p:spPr>
          <a:xfrm>
            <a:off x="73025" y="1460500"/>
            <a:ext cx="7200900" cy="673100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400">
              <a:solidFill>
                <a:prstClr val="white"/>
              </a:solidFill>
            </a:endParaRPr>
          </a:p>
        </p:txBody>
      </p:sp>
      <p:sp>
        <p:nvSpPr>
          <p:cNvPr id="15368" name="Прямоугольник 5"/>
          <p:cNvSpPr>
            <a:spLocks noChangeArrowheads="1"/>
          </p:cNvSpPr>
          <p:nvPr/>
        </p:nvSpPr>
        <p:spPr bwMode="auto">
          <a:xfrm>
            <a:off x="114300" y="1208088"/>
            <a:ext cx="69850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solidFill>
                <a:prstClr val="black"/>
              </a:solidFill>
              <a:latin typeface="Monotype Corsiva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i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Форма образования и расходования денежных средств, предназначенных для финансового обеспечения задач и функций государства и местного самоуправления </a:t>
            </a:r>
            <a:endParaRPr lang="ru-RU" sz="1400" i="1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96838" y="2189163"/>
            <a:ext cx="7177087" cy="538162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400">
              <a:solidFill>
                <a:prstClr val="white"/>
              </a:solidFill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92075" y="2789238"/>
            <a:ext cx="7200900" cy="671512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400" dirty="0">
              <a:solidFill>
                <a:prstClr val="white"/>
              </a:solidFill>
            </a:endParaRPr>
          </a:p>
        </p:txBody>
      </p:sp>
      <p:sp>
        <p:nvSpPr>
          <p:cNvPr id="12" name="Пятиугольник 11"/>
          <p:cNvSpPr/>
          <p:nvPr/>
        </p:nvSpPr>
        <p:spPr>
          <a:xfrm>
            <a:off x="96838" y="3603625"/>
            <a:ext cx="7177087" cy="331788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400">
              <a:solidFill>
                <a:prstClr val="white"/>
              </a:solidFill>
            </a:endParaRPr>
          </a:p>
        </p:txBody>
      </p:sp>
      <p:sp>
        <p:nvSpPr>
          <p:cNvPr id="13" name="Пятиугольник 12"/>
          <p:cNvSpPr/>
          <p:nvPr/>
        </p:nvSpPr>
        <p:spPr>
          <a:xfrm>
            <a:off x="92075" y="4076700"/>
            <a:ext cx="7181850" cy="431800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400">
              <a:solidFill>
                <a:prstClr val="white"/>
              </a:solidFill>
            </a:endParaRPr>
          </a:p>
        </p:txBody>
      </p:sp>
      <p:sp>
        <p:nvSpPr>
          <p:cNvPr id="14" name="Пятиугольник 13"/>
          <p:cNvSpPr/>
          <p:nvPr/>
        </p:nvSpPr>
        <p:spPr>
          <a:xfrm>
            <a:off x="73025" y="4603750"/>
            <a:ext cx="7200900" cy="812800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400">
              <a:solidFill>
                <a:prstClr val="white"/>
              </a:solidFill>
            </a:endParaRPr>
          </a:p>
        </p:txBody>
      </p:sp>
      <p:sp>
        <p:nvSpPr>
          <p:cNvPr id="15" name="Пятиугольник 14"/>
          <p:cNvSpPr/>
          <p:nvPr/>
        </p:nvSpPr>
        <p:spPr>
          <a:xfrm>
            <a:off x="92075" y="5516563"/>
            <a:ext cx="7200900" cy="1225550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400">
              <a:solidFill>
                <a:prstClr val="white"/>
              </a:solidFill>
            </a:endParaRPr>
          </a:p>
        </p:txBody>
      </p:sp>
      <p:sp>
        <p:nvSpPr>
          <p:cNvPr id="15375" name="Прямоугольник 6"/>
          <p:cNvSpPr>
            <a:spLocks noChangeArrowheads="1"/>
          </p:cNvSpPr>
          <p:nvPr/>
        </p:nvSpPr>
        <p:spPr bwMode="auto">
          <a:xfrm>
            <a:off x="84138" y="2014538"/>
            <a:ext cx="691197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solidFill>
                <a:prstClr val="black"/>
              </a:solidFill>
              <a:latin typeface="Monotype Corsiva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i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Поступающие в бюджет денежные средства, за исключением средств, являющихся источниками финансирования дефицита бюджета </a:t>
            </a:r>
            <a:endParaRPr lang="ru-RU" sz="1400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5376" name="Прямоугольник 7"/>
          <p:cNvSpPr>
            <a:spLocks noChangeArrowheads="1"/>
          </p:cNvSpPr>
          <p:nvPr/>
        </p:nvSpPr>
        <p:spPr bwMode="auto">
          <a:xfrm>
            <a:off x="84138" y="2636838"/>
            <a:ext cx="7367587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smtClean="0">
              <a:solidFill>
                <a:prstClr val="black"/>
              </a:solidFill>
              <a:latin typeface="Monotype Corsiva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i="1" smtClean="0">
                <a:solidFill>
                  <a:prstClr val="black"/>
                </a:solidFill>
                <a:latin typeface="Arial" charset="0"/>
                <a:ea typeface="MingLiU_HKSCS-ExtB" pitchFamily="18" charset="-120"/>
                <a:cs typeface="Arial" charset="0"/>
              </a:rPr>
              <a:t>Выплачиваемые из бюджета денежные средства, за исключением средств, </a:t>
            </a:r>
            <a:endParaRPr lang="ru-RU" sz="1400" smtClean="0">
              <a:solidFill>
                <a:prstClr val="black"/>
              </a:solidFill>
              <a:latin typeface="Arial" charset="0"/>
              <a:ea typeface="MingLiU_HKSCS-ExtB" pitchFamily="18" charset="-120"/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i="1" smtClean="0">
                <a:solidFill>
                  <a:prstClr val="black"/>
                </a:solidFill>
                <a:latin typeface="Arial" charset="0"/>
                <a:ea typeface="MingLiU_HKSCS-ExtB" pitchFamily="18" charset="-120"/>
                <a:cs typeface="Arial" charset="0"/>
              </a:rPr>
              <a:t>являющихся источниками финансирования дефицита бюджета </a:t>
            </a:r>
            <a:endParaRPr lang="ru-RU" sz="1400" smtClean="0">
              <a:solidFill>
                <a:prstClr val="black"/>
              </a:solidFill>
              <a:latin typeface="Arial" charset="0"/>
              <a:ea typeface="MingLiU_HKSCS-ExtB" pitchFamily="18" charset="-120"/>
              <a:cs typeface="Arial" charset="0"/>
            </a:endParaRPr>
          </a:p>
        </p:txBody>
      </p:sp>
      <p:sp>
        <p:nvSpPr>
          <p:cNvPr id="15377" name="Прямоугольник 8"/>
          <p:cNvSpPr>
            <a:spLocks noChangeArrowheads="1"/>
          </p:cNvSpPr>
          <p:nvPr/>
        </p:nvSpPr>
        <p:spPr bwMode="auto">
          <a:xfrm>
            <a:off x="133350" y="3375025"/>
            <a:ext cx="56626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smtClean="0">
              <a:solidFill>
                <a:prstClr val="black"/>
              </a:solidFill>
              <a:latin typeface="Monotype Corsiva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i="1" smtClean="0">
                <a:solidFill>
                  <a:prstClr val="black"/>
                </a:solidFill>
                <a:latin typeface="Arial" charset="0"/>
                <a:cs typeface="Arial" charset="0"/>
              </a:rPr>
              <a:t>Превышение расходов бюджета над его доходам </a:t>
            </a:r>
            <a:endParaRPr lang="ru-RU" sz="140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5378" name="Прямоугольник 15"/>
          <p:cNvSpPr>
            <a:spLocks noChangeArrowheads="1"/>
          </p:cNvSpPr>
          <p:nvPr/>
        </p:nvSpPr>
        <p:spPr bwMode="auto">
          <a:xfrm>
            <a:off x="84138" y="3898900"/>
            <a:ext cx="58070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smtClean="0">
              <a:solidFill>
                <a:prstClr val="black"/>
              </a:solidFill>
              <a:latin typeface="Monotype Corsiva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i="1" smtClean="0">
                <a:solidFill>
                  <a:prstClr val="black"/>
                </a:solidFill>
                <a:latin typeface="Arial" charset="0"/>
                <a:cs typeface="Arial" charset="0"/>
              </a:rPr>
              <a:t>Превышение доходов бюджета над его расходами </a:t>
            </a:r>
            <a:endParaRPr lang="ru-RU" sz="140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5379" name="Прямоугольник 16"/>
          <p:cNvSpPr>
            <a:spLocks noChangeArrowheads="1"/>
          </p:cNvSpPr>
          <p:nvPr/>
        </p:nvSpPr>
        <p:spPr bwMode="auto">
          <a:xfrm>
            <a:off x="92075" y="4462463"/>
            <a:ext cx="715962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smtClean="0">
              <a:solidFill>
                <a:prstClr val="black"/>
              </a:solidFill>
              <a:latin typeface="Monotype Corsiva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i="1" smtClean="0">
                <a:solidFill>
                  <a:prstClr val="black"/>
                </a:solidFill>
                <a:latin typeface="Arial" charset="0"/>
                <a:cs typeface="Arial" charset="0"/>
              </a:rPr>
              <a:t>Средства, предоставляемые одним бюджетом бюджетной системы Российской Федерации другому бюджету бюджетной системы Российской Федерации </a:t>
            </a:r>
            <a:endParaRPr lang="ru-RU" sz="140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5380" name="Прямоугольник 17"/>
          <p:cNvSpPr>
            <a:spLocks noChangeArrowheads="1"/>
          </p:cNvSpPr>
          <p:nvPr/>
        </p:nvSpPr>
        <p:spPr bwMode="auto">
          <a:xfrm>
            <a:off x="163513" y="5357813"/>
            <a:ext cx="675322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smtClean="0">
              <a:solidFill>
                <a:prstClr val="black"/>
              </a:solidFill>
              <a:latin typeface="Monotype Corsiva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i="1" smtClean="0">
                <a:solidFill>
                  <a:prstClr val="black"/>
                </a:solidFill>
                <a:latin typeface="Arial" charset="0"/>
                <a:cs typeface="Arial" charset="0"/>
              </a:rPr>
              <a:t>Документ стратегического планирования, содержащий комплекс планируемых мероприятий, взаимоувязанных по задачам, срокам осуществления, исполнителям и ресурсам и обеспечивающих наиболее эффективное достижение целей и решение задач социально-экономического развития субъекта Российской Федерации </a:t>
            </a:r>
            <a:endParaRPr lang="ru-RU" sz="140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326313" y="1460500"/>
            <a:ext cx="1692275" cy="57626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solidFill>
                  <a:srgbClr val="CC0000"/>
                </a:solidFill>
              </a:rPr>
              <a:t>Бюджет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7329488" y="2189163"/>
            <a:ext cx="1692275" cy="57626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solidFill>
                  <a:srgbClr val="CC0000"/>
                </a:solidFill>
              </a:rPr>
              <a:t>Доходы бюджета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7329488" y="2836863"/>
            <a:ext cx="1692275" cy="57626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400">
              <a:solidFill>
                <a:prstClr val="white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348538" y="3541713"/>
            <a:ext cx="1692275" cy="45402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solidFill>
                  <a:srgbClr val="CC0000"/>
                </a:solidFill>
              </a:rPr>
              <a:t>Дефицит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7329488" y="4089400"/>
            <a:ext cx="1692275" cy="47466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solidFill>
                  <a:srgbClr val="CC0000"/>
                </a:solidFill>
              </a:rPr>
              <a:t>Профицит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7318375" y="4721225"/>
            <a:ext cx="1692275" cy="57626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solidFill>
                  <a:srgbClr val="CC0000"/>
                </a:solidFill>
              </a:rPr>
              <a:t>Межбюджетные траснферты</a:t>
            </a:r>
          </a:p>
        </p:txBody>
      </p:sp>
      <p:sp>
        <p:nvSpPr>
          <p:cNvPr id="15387" name="Прямоугольник 19"/>
          <p:cNvSpPr>
            <a:spLocks noChangeArrowheads="1"/>
          </p:cNvSpPr>
          <p:nvPr/>
        </p:nvSpPr>
        <p:spPr bwMode="auto">
          <a:xfrm>
            <a:off x="7329488" y="2962275"/>
            <a:ext cx="17668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smtClean="0">
                <a:solidFill>
                  <a:srgbClr val="CC0000"/>
                </a:solidFill>
                <a:cs typeface="Times New Roman" pitchFamily="18" charset="0"/>
              </a:rPr>
              <a:t>Расходы бюджета</a:t>
            </a: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4432" cy="1232496"/>
          </a:xfrm>
          <a:prstGeom prst="rect">
            <a:avLst/>
          </a:prstGeom>
        </p:spPr>
      </p:pic>
      <p:sp>
        <p:nvSpPr>
          <p:cNvPr id="30" name="Горизонтальный свиток 29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Балахнинский муниципальный округ </a:t>
            </a:r>
          </a:p>
          <a:p>
            <a:pPr algn="ctr"/>
            <a:r>
              <a:rPr lang="ru-RU" sz="2000" b="1" dirty="0" smtClean="0"/>
              <a:t>Нижегородской области</a:t>
            </a:r>
            <a:endParaRPr lang="ru-RU" sz="2000" b="1" dirty="0"/>
          </a:p>
        </p:txBody>
      </p:sp>
      <p:sp>
        <p:nvSpPr>
          <p:cNvPr id="31" name="Овал 30"/>
          <p:cNvSpPr/>
          <p:nvPr/>
        </p:nvSpPr>
        <p:spPr>
          <a:xfrm>
            <a:off x="8357245" y="6455939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61330781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8709"/>
            <a:ext cx="889481" cy="1205461"/>
          </a:xfrm>
          <a:prstGeom prst="rect">
            <a:avLst/>
          </a:prstGeom>
        </p:spPr>
      </p:pic>
      <p:sp>
        <p:nvSpPr>
          <p:cNvPr id="3" name="Горизонтальный свиток 2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округ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836712"/>
            <a:ext cx="7344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anose="02050604050505020204" pitchFamily="18" charset="0"/>
                <a:cs typeface="Arial" pitchFamily="34" charset="0"/>
              </a:rPr>
              <a:t>Показатели, </a:t>
            </a:r>
            <a:r>
              <a:rPr lang="ru-RU" b="1" dirty="0" smtClean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anose="02050604050505020204" pitchFamily="18" charset="0"/>
                <a:cs typeface="Arial" pitchFamily="34" charset="0"/>
              </a:rPr>
              <a:t>характеризующие </a:t>
            </a:r>
            <a:r>
              <a:rPr lang="ru-RU" b="1" dirty="0" err="1" smtClean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anose="02050604050505020204" pitchFamily="18" charset="0"/>
                <a:cs typeface="Arial" pitchFamily="34" charset="0"/>
              </a:rPr>
              <a:t>Балахнинский</a:t>
            </a:r>
            <a:r>
              <a:rPr lang="ru-RU" b="1" dirty="0" smtClean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anose="02050604050505020204" pitchFamily="18" charset="0"/>
                <a:cs typeface="Arial" pitchFamily="34" charset="0"/>
              </a:rPr>
              <a:t> </a:t>
            </a:r>
            <a:r>
              <a:rPr lang="ru-RU" b="1" dirty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anose="02050604050505020204" pitchFamily="18" charset="0"/>
                <a:cs typeface="Arial" pitchFamily="34" charset="0"/>
              </a:rPr>
              <a:t>муниципальный </a:t>
            </a:r>
            <a:r>
              <a:rPr lang="ru-RU" b="1" dirty="0" smtClean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anose="02050604050505020204" pitchFamily="18" charset="0"/>
                <a:cs typeface="Arial" pitchFamily="34" charset="0"/>
              </a:rPr>
              <a:t>округ</a:t>
            </a:r>
            <a:endParaRPr lang="ru-RU" b="1" dirty="0">
              <a:ln w="1905"/>
              <a:solidFill>
                <a:schemeClr val="bg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Bookman Old Style" panose="02050604050505020204" pitchFamily="18" charset="0"/>
              <a:cs typeface="Arial" pitchFamily="34" charset="0"/>
            </a:endParaRPr>
          </a:p>
        </p:txBody>
      </p:sp>
      <p:pic>
        <p:nvPicPr>
          <p:cNvPr id="5" name="Picture 4" descr="ma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3043"/>
            <a:ext cx="4511002" cy="4775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2"/>
          <p:cNvSpPr txBox="1">
            <a:spLocks/>
          </p:cNvSpPr>
          <p:nvPr/>
        </p:nvSpPr>
        <p:spPr bwMode="auto">
          <a:xfrm>
            <a:off x="3807593" y="1932814"/>
            <a:ext cx="5364088" cy="4491427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ln>
            <a:noFill/>
          </a:ln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  <a:flatTx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None/>
              <a:defRPr sz="20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None/>
              <a:defRPr sz="28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None/>
              <a:defRPr sz="2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None/>
              <a:defRPr sz="20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None/>
              <a:defRPr sz="20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ru-RU" sz="1800" i="1" dirty="0" smtClean="0">
                <a:solidFill>
                  <a:schemeClr val="tx1"/>
                </a:solidFill>
                <a:latin typeface="Franklin Gothic Medium" panose="020B0603020102020204" pitchFamily="34" charset="0"/>
                <a:cs typeface="Times New Roman" pitchFamily="18" charset="0"/>
              </a:rPr>
              <a:t>Площадь </a:t>
            </a:r>
            <a:r>
              <a:rPr lang="ru-RU" sz="1800" i="1" dirty="0" err="1" smtClean="0">
                <a:solidFill>
                  <a:schemeClr val="tx1"/>
                </a:solidFill>
                <a:latin typeface="Franklin Gothic Medium" panose="020B0603020102020204" pitchFamily="34" charset="0"/>
                <a:cs typeface="Times New Roman" pitchFamily="18" charset="0"/>
              </a:rPr>
              <a:t>Балахнинского</a:t>
            </a:r>
            <a:r>
              <a:rPr lang="ru-RU" sz="1800" i="1" dirty="0" smtClean="0">
                <a:solidFill>
                  <a:schemeClr val="tx1"/>
                </a:solidFill>
                <a:latin typeface="Franklin Gothic Medium" panose="020B0603020102020204" pitchFamily="34" charset="0"/>
                <a:cs typeface="Times New Roman" pitchFamily="18" charset="0"/>
              </a:rPr>
              <a:t> района - 896,59 кв. км.</a:t>
            </a:r>
            <a:endParaRPr lang="ru-RU" altLang="ru-RU" sz="1800" i="1" dirty="0" smtClean="0">
              <a:solidFill>
                <a:schemeClr val="tx1"/>
              </a:solidFill>
              <a:latin typeface="Franklin Gothic Medium" panose="020B06030201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ru-RU" altLang="ru-RU" sz="1800" i="1" dirty="0" smtClean="0">
                <a:solidFill>
                  <a:schemeClr val="tx1"/>
                </a:solidFill>
                <a:latin typeface="Franklin Gothic Medium" panose="020B0603020102020204" pitchFamily="34" charset="0"/>
                <a:cs typeface="Times New Roman" panose="02020603050405020304" pitchFamily="18" charset="0"/>
              </a:rPr>
              <a:t>Численность населения  –  75,7 тыс. чел. </a:t>
            </a:r>
            <a:r>
              <a:rPr lang="ru-RU" altLang="ru-RU" sz="1800" i="1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О</a:t>
            </a:r>
            <a:r>
              <a:rPr lang="ru-RU" sz="1800" i="1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тгружено товаров собственного производства, выполнено работ и услуг – 31,7 </a:t>
            </a:r>
            <a:r>
              <a:rPr lang="ru-RU" sz="1800" i="1" dirty="0" err="1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млрд.руб</a:t>
            </a:r>
            <a:r>
              <a:rPr lang="ru-RU" sz="1800" i="1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. («АО НПО «ПРЗ» – 3,37 </a:t>
            </a:r>
            <a:r>
              <a:rPr lang="ru-RU" sz="1800" i="1" dirty="0" err="1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млрд.руб</a:t>
            </a:r>
            <a:r>
              <a:rPr lang="ru-RU" sz="1800" i="1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., АО «Волга» – 9,3 </a:t>
            </a:r>
            <a:r>
              <a:rPr lang="ru-RU" sz="1800" i="1" dirty="0" err="1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млрд.руб</a:t>
            </a:r>
            <a:r>
              <a:rPr lang="ru-RU" sz="1800" i="1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.)</a:t>
            </a:r>
          </a:p>
          <a:p>
            <a:pPr>
              <a:spcBef>
                <a:spcPts val="600"/>
              </a:spcBef>
            </a:pPr>
            <a:r>
              <a:rPr lang="ru-RU" sz="1800" i="1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Объем инвестиций в основной капитал – 2,43 </a:t>
            </a:r>
            <a:r>
              <a:rPr lang="ru-RU" sz="1800" i="1" dirty="0" err="1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млрд.руб</a:t>
            </a:r>
            <a:r>
              <a:rPr lang="ru-RU" sz="1800" i="1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ru-RU" altLang="ru-RU" sz="1800" i="1" dirty="0" smtClean="0">
                <a:solidFill>
                  <a:schemeClr val="tx1"/>
                </a:solidFill>
                <a:latin typeface="Franklin Gothic Medium" panose="020B0603020102020204" pitchFamily="34" charset="0"/>
                <a:cs typeface="Times New Roman" panose="02020603050405020304" pitchFamily="18" charset="0"/>
              </a:rPr>
              <a:t>Численность формирующих ФОТ – 21,19 </a:t>
            </a:r>
            <a:r>
              <a:rPr lang="ru-RU" altLang="ru-RU" sz="1800" i="1" dirty="0" err="1" smtClean="0">
                <a:solidFill>
                  <a:schemeClr val="tx1"/>
                </a:solidFill>
                <a:latin typeface="Franklin Gothic Medium" panose="020B0603020102020204" pitchFamily="34" charset="0"/>
                <a:cs typeface="Times New Roman" panose="02020603050405020304" pitchFamily="18" charset="0"/>
              </a:rPr>
              <a:t>тыс.чел</a:t>
            </a:r>
            <a:r>
              <a:rPr lang="ru-RU" altLang="ru-RU" sz="1800" i="1" dirty="0" smtClean="0">
                <a:solidFill>
                  <a:schemeClr val="tx1"/>
                </a:solidFill>
                <a:latin typeface="Franklin Gothic Medium" panose="020B0603020102020204" pitchFamily="34" charset="0"/>
                <a:cs typeface="Times New Roman" panose="02020603050405020304" pitchFamily="18" charset="0"/>
              </a:rPr>
              <a:t>. (</a:t>
            </a:r>
            <a:r>
              <a:rPr lang="ru-RU" sz="1800" i="1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«АО НПО «ПРЗ» – 3,0 </a:t>
            </a:r>
            <a:r>
              <a:rPr lang="ru-RU" sz="1800" i="1" dirty="0" err="1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тыс.чел</a:t>
            </a:r>
            <a:r>
              <a:rPr lang="ru-RU" sz="1800" i="1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. , АО «Волга» – 1,6 </a:t>
            </a:r>
            <a:r>
              <a:rPr lang="ru-RU" sz="1800" i="1" dirty="0" err="1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тыс.чел</a:t>
            </a:r>
            <a:r>
              <a:rPr lang="ru-RU" sz="1800" i="1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.)</a:t>
            </a:r>
            <a:endParaRPr lang="ru-RU" altLang="ru-RU" sz="1800" i="1" dirty="0" smtClean="0">
              <a:solidFill>
                <a:schemeClr val="tx1"/>
              </a:solidFill>
              <a:latin typeface="Franklin Gothic Medium" panose="020B0603020102020204" pitchFamily="34" charset="0"/>
              <a:cs typeface="Times New Roman" panose="02020603050405020304" pitchFamily="18" charset="0"/>
            </a:endParaRPr>
          </a:p>
          <a:p>
            <a:pPr algn="l">
              <a:spcBef>
                <a:spcPts val="600"/>
              </a:spcBef>
            </a:pPr>
            <a:r>
              <a:rPr lang="ru-RU" altLang="ru-RU" sz="1800" i="1" dirty="0" smtClean="0">
                <a:solidFill>
                  <a:schemeClr val="tx1"/>
                </a:solidFill>
                <a:latin typeface="Franklin Gothic Medium" panose="020B0603020102020204" pitchFamily="34" charset="0"/>
                <a:cs typeface="Times New Roman" panose="02020603050405020304" pitchFamily="18" charset="0"/>
              </a:rPr>
              <a:t>Средняя заработная плата  - 27,975тыс.руб</a:t>
            </a:r>
            <a:r>
              <a:rPr lang="ru-RU" altLang="ru-RU" sz="1800" i="1" dirty="0" smtClean="0">
                <a:latin typeface="Franklin Gothic Medium" panose="020B0603020102020204" pitchFamily="34" charset="0"/>
                <a:cs typeface="Times New Roman" panose="02020603050405020304" pitchFamily="18" charset="0"/>
              </a:rPr>
              <a:t>.</a:t>
            </a:r>
            <a:endParaRPr lang="ru-RU" sz="1800" i="1" dirty="0">
              <a:latin typeface="Franklin Gothic Medium" panose="020B06030201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6573697"/>
      </p:ext>
    </p:extLst>
  </p:cSld>
  <p:clrMapOvr>
    <a:masterClrMapping/>
  </p:clrMapOvr>
  <p:transition spd="med">
    <p:cover/>
  </p:transition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8010</TotalTime>
  <Words>5707</Words>
  <Application>Microsoft Office PowerPoint</Application>
  <PresentationFormat>Экран (4:3)</PresentationFormat>
  <Paragraphs>1452</Paragraphs>
  <Slides>58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58</vt:i4>
      </vt:variant>
    </vt:vector>
  </HeadingPairs>
  <TitlesOfParts>
    <vt:vector size="74" baseType="lpstr">
      <vt:lpstr>MingLiU_HKSCS-ExtB</vt:lpstr>
      <vt:lpstr>宋体</vt:lpstr>
      <vt:lpstr>Arial</vt:lpstr>
      <vt:lpstr>Arial Black</vt:lpstr>
      <vt:lpstr>Bookman Old Style</vt:lpstr>
      <vt:lpstr>Calibri</vt:lpstr>
      <vt:lpstr>Century Gothic</vt:lpstr>
      <vt:lpstr>Franklin Gothic Medium</vt:lpstr>
      <vt:lpstr>Georgia</vt:lpstr>
      <vt:lpstr>Monotype Corsiva</vt:lpstr>
      <vt:lpstr>Times New Roman</vt:lpstr>
      <vt:lpstr>Trebuchet MS</vt:lpstr>
      <vt:lpstr>Wingdings</vt:lpstr>
      <vt:lpstr>Wingdings 3</vt:lpstr>
      <vt:lpstr>幼圆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 происходит составление проекта бюджета Балахнинского муниципального округа</vt:lpstr>
      <vt:lpstr>Презентация PowerPoint</vt:lpstr>
      <vt:lpstr>Презентация PowerPoint</vt:lpstr>
      <vt:lpstr>Основные параметры бюджета  Балахнинского муниципального округа (млн.руб.)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fu7</dc:creator>
  <cp:lastModifiedBy>Наталья Ю. Голованова</cp:lastModifiedBy>
  <cp:revision>1088</cp:revision>
  <cp:lastPrinted>2017-12-01T10:00:08Z</cp:lastPrinted>
  <dcterms:created xsi:type="dcterms:W3CDTF">2016-11-11T08:46:48Z</dcterms:created>
  <dcterms:modified xsi:type="dcterms:W3CDTF">2021-01-18T09:28:10Z</dcterms:modified>
</cp:coreProperties>
</file>