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46"/>
  </p:notesMasterIdLst>
  <p:sldIdLst>
    <p:sldId id="417" r:id="rId2"/>
    <p:sldId id="437" r:id="rId3"/>
    <p:sldId id="397" r:id="rId4"/>
    <p:sldId id="383" r:id="rId5"/>
    <p:sldId id="370" r:id="rId6"/>
    <p:sldId id="296" r:id="rId7"/>
    <p:sldId id="390" r:id="rId8"/>
    <p:sldId id="419" r:id="rId9"/>
    <p:sldId id="420" r:id="rId10"/>
    <p:sldId id="421" r:id="rId11"/>
    <p:sldId id="466" r:id="rId12"/>
    <p:sldId id="418" r:id="rId13"/>
    <p:sldId id="325" r:id="rId14"/>
    <p:sldId id="324" r:id="rId15"/>
    <p:sldId id="323" r:id="rId16"/>
    <p:sldId id="400" r:id="rId17"/>
    <p:sldId id="357" r:id="rId18"/>
    <p:sldId id="429" r:id="rId19"/>
    <p:sldId id="343" r:id="rId20"/>
    <p:sldId id="476" r:id="rId21"/>
    <p:sldId id="478" r:id="rId22"/>
    <p:sldId id="479" r:id="rId23"/>
    <p:sldId id="438" r:id="rId24"/>
    <p:sldId id="502" r:id="rId25"/>
    <p:sldId id="481" r:id="rId26"/>
    <p:sldId id="452" r:id="rId27"/>
    <p:sldId id="483" r:id="rId28"/>
    <p:sldId id="484" r:id="rId29"/>
    <p:sldId id="459" r:id="rId30"/>
    <p:sldId id="486" r:id="rId31"/>
    <p:sldId id="487" r:id="rId32"/>
    <p:sldId id="488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503" r:id="rId41"/>
    <p:sldId id="392" r:id="rId42"/>
    <p:sldId id="396" r:id="rId43"/>
    <p:sldId id="423" r:id="rId44"/>
    <p:sldId id="386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66C0"/>
    <a:srgbClr val="CCFF99"/>
    <a:srgbClr val="FFFF66"/>
    <a:srgbClr val="993366"/>
    <a:srgbClr val="CC00FF"/>
    <a:srgbClr val="FFFF00"/>
    <a:srgbClr val="FF33CC"/>
    <a:srgbClr val="FFFF99"/>
    <a:srgbClr val="BE1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5278" autoAdjust="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02584137883013"/>
          <c:y val="5.0830136111636233E-2"/>
          <c:w val="0.82728182873463407"/>
          <c:h val="0.704857529527559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1823.4</c:v>
                </c:pt>
                <c:pt idx="1">
                  <c:v>1563.8</c:v>
                </c:pt>
                <c:pt idx="2">
                  <c:v>1706.7</c:v>
                </c:pt>
                <c:pt idx="3">
                  <c:v>1704.5</c:v>
                </c:pt>
                <c:pt idx="4">
                  <c:v>1609.2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9-4376-81B1-2253550CC1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4.1138523682300462E-2"/>
                  <c:y val="5.7226682323646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9-4376-81B1-2253550CC1DB}"/>
                </c:ext>
              </c:extLst>
            </c:dLbl>
            <c:dLbl>
              <c:idx val="1"/>
              <c:layout>
                <c:manualLayout>
                  <c:x val="4.5546222648261185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9-4376-81B1-2253550CC1DB}"/>
                </c:ext>
              </c:extLst>
            </c:dLbl>
            <c:dLbl>
              <c:idx val="2"/>
              <c:layout>
                <c:manualLayout>
                  <c:x val="3.5261591727686011E-2"/>
                  <c:y val="1.14453364647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9-4376-81B1-2253550CC1DB}"/>
                </c:ext>
              </c:extLst>
            </c:dLbl>
            <c:dLbl>
              <c:idx val="3"/>
              <c:layout>
                <c:manualLayout>
                  <c:x val="3.2323125750378948E-2"/>
                  <c:y val="-1.7168004697094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A9-4376-81B1-2253550CC1DB}"/>
                </c:ext>
              </c:extLst>
            </c:dLbl>
            <c:dLbl>
              <c:idx val="4"/>
              <c:layout>
                <c:manualLayout>
                  <c:x val="4.7015455636914713E-2"/>
                  <c:y val="-8.584002348547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1811.6</c:v>
                </c:pt>
                <c:pt idx="1">
                  <c:v>1563.8</c:v>
                </c:pt>
                <c:pt idx="2">
                  <c:v>1706.7</c:v>
                </c:pt>
                <c:pt idx="3">
                  <c:v>1704.5</c:v>
                </c:pt>
                <c:pt idx="4">
                  <c:v>1609.2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9-4376-81B1-2253550CC1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dLbl>
              <c:idx val="0"/>
              <c:layout>
                <c:manualLayout>
                  <c:x val="3.6730824716339712E-2"/>
                  <c:y val="-1.87793638781126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-18,9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A9-4376-81B1-2253550CC1DB}"/>
                </c:ext>
              </c:extLst>
            </c:dLbl>
            <c:dLbl>
              <c:idx val="1"/>
              <c:layout>
                <c:manualLayout>
                  <c:x val="2.9384659773071774E-2"/>
                  <c:y val="0.190624999999999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-5,5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9-4376-81B1-2253550CC1DB}"/>
                </c:ext>
              </c:extLst>
            </c:dLbl>
            <c:dLbl>
              <c:idx val="2"/>
              <c:layout>
                <c:manualLayout>
                  <c:x val="2.2038494829803829E-2"/>
                  <c:y val="9.442402583401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A9-4376-81B1-2253550CC1DB}"/>
                </c:ext>
              </c:extLst>
            </c:dLbl>
            <c:dLbl>
              <c:idx val="3"/>
              <c:layout>
                <c:manualLayout>
                  <c:x val="1.1753863909228708E-2"/>
                  <c:y val="0.1115920305311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A9-4376-81B1-2253550CC1DB}"/>
                </c:ext>
              </c:extLst>
            </c:dLbl>
            <c:dLbl>
              <c:idx val="4"/>
              <c:layout>
                <c:manualLayout>
                  <c:x val="4.4076989659607546E-2"/>
                  <c:y val="8.5840023485470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A9-4376-81B1-2253550CC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8AA9-4376-81B1-2253550CC1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Профицит(+)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 2020 год </c:v>
                </c:pt>
                <c:pt idx="3">
                  <c:v> 2021 год </c:v>
                </c:pt>
                <c:pt idx="4">
                  <c:v> 2022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_-* #,##0.0_р_._-;\-* #,##0.0_р_._-;_-* &quot;-&quot;??_р_._-;_-@_-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AA9-4376-81B1-2253550CC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7028096"/>
        <c:axId val="47029632"/>
        <c:axId val="0"/>
      </c:bar3DChart>
      <c:catAx>
        <c:axId val="470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29632"/>
        <c:crosses val="autoZero"/>
        <c:auto val="1"/>
        <c:lblAlgn val="ctr"/>
        <c:lblOffset val="100"/>
        <c:noMultiLvlLbl val="0"/>
      </c:catAx>
      <c:valAx>
        <c:axId val="47029632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47028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Лист1!$B$24</c:f>
              <c:strCache>
                <c:ptCount val="1"/>
                <c:pt idx="0">
                  <c:v>Налоговые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8-4596-BFC5-89DFA30F6FB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F8-4596-BFC5-89DFA30F6FB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Лист1!$C$24:$E$24</c:f>
              <c:numCache>
                <c:formatCode>General</c:formatCode>
                <c:ptCount val="3"/>
                <c:pt idx="0">
                  <c:v>398</c:v>
                </c:pt>
                <c:pt idx="1">
                  <c:v>416.1</c:v>
                </c:pt>
                <c:pt idx="2">
                  <c:v>451.3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8-4596-BFC5-89DFA30F6FB8}"/>
            </c:ext>
          </c:extLst>
        </c:ser>
        <c:ser>
          <c:idx val="1"/>
          <c:order val="1"/>
          <c:tx>
            <c:strRef>
              <c:f>Лист1!$B$25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6224896635102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8-4596-BFC5-89DFA30F6FB8}"/>
                </c:ext>
              </c:extLst>
            </c:dLbl>
            <c:dLbl>
              <c:idx val="1"/>
              <c:layout>
                <c:manualLayout>
                  <c:x val="1.0374664252991498E-2"/>
                  <c:y val="-3.748326442340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F8-4596-BFC5-89DFA30F6FB8}"/>
                </c:ext>
              </c:extLst>
            </c:dLbl>
            <c:dLbl>
              <c:idx val="2"/>
              <c:layout>
                <c:manualLayout>
                  <c:x val="-6.9164428353276691E-3"/>
                  <c:y val="-5.153948858217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8-4596-BFC5-89DFA30F6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Лист1!$C$25:$E$25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55.5</c:v>
                </c:pt>
                <c:pt idx="2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F8-4596-BFC5-89DFA30F6FB8}"/>
            </c:ext>
          </c:extLst>
        </c:ser>
        <c:ser>
          <c:idx val="2"/>
          <c:order val="2"/>
          <c:tx>
            <c:strRef>
              <c:f>Лист1!$B$26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Лист1!$C$23:$E$23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Лист1!$C$26:$E$26</c:f>
              <c:numCache>
                <c:formatCode>General</c:formatCode>
                <c:ptCount val="3"/>
                <c:pt idx="0" formatCode="0.0">
                  <c:v>1228</c:v>
                </c:pt>
                <c:pt idx="1">
                  <c:v>1232.9000000000001</c:v>
                </c:pt>
                <c:pt idx="2">
                  <c:v>1100.7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F8-4596-BFC5-89DFA30F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107712"/>
        <c:axId val="49109248"/>
      </c:barChart>
      <c:catAx>
        <c:axId val="4910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109248"/>
        <c:crosses val="autoZero"/>
        <c:auto val="1"/>
        <c:lblAlgn val="ctr"/>
        <c:lblOffset val="100"/>
        <c:noMultiLvlLbl val="0"/>
      </c:catAx>
      <c:valAx>
        <c:axId val="4910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107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64965681319989E-4"/>
          <c:y val="7.6493821283289574E-3"/>
          <c:w val="0.99974935034318724"/>
          <c:h val="0.9876566116371436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C4C-4A5E-8F62-7B05511A6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C4C-4A5E-8F62-7B05511A6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C4C-4A5E-8F62-7B05511A67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C4C-4A5E-8F62-7B05511A67A0}"/>
              </c:ext>
            </c:extLst>
          </c:dPt>
          <c:dPt>
            <c:idx val="4"/>
            <c:bubble3D val="0"/>
            <c:explosion val="28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EFA-4E46-9915-FC9274D371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C4C-4A5E-8F62-7B05511A67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C4C-4A5E-8F62-7B05511A67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C4C-4A5E-8F62-7B05511A67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C4C-4A5E-8F62-7B05511A67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Лист1!$C$262:$C$270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Лист1!$D$262:$D$270</c:f>
              <c:numCache>
                <c:formatCode>0.0</c:formatCode>
                <c:ptCount val="9"/>
                <c:pt idx="0">
                  <c:v>8.6999999999999993</c:v>
                </c:pt>
                <c:pt idx="1">
                  <c:v>0.5</c:v>
                </c:pt>
                <c:pt idx="2">
                  <c:v>1.8</c:v>
                </c:pt>
                <c:pt idx="3">
                  <c:v>5</c:v>
                </c:pt>
                <c:pt idx="4">
                  <c:v>66.2</c:v>
                </c:pt>
                <c:pt idx="5">
                  <c:v>6.4</c:v>
                </c:pt>
                <c:pt idx="6">
                  <c:v>3.6</c:v>
                </c:pt>
                <c:pt idx="7">
                  <c:v>0.1</c:v>
                </c:pt>
                <c:pt idx="8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A-4E46-9915-FC9274D37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7523159286438"/>
          <c:y val="9.5569242306410451E-2"/>
          <c:w val="0.8018954441781726"/>
          <c:h val="0.75374611154316218"/>
        </c:manualLayout>
      </c:layout>
      <c:pie3DChart>
        <c:varyColors val="1"/>
        <c:ser>
          <c:idx val="0"/>
          <c:order val="0"/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Лист1!$C$284:$C$292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Лист1!$D$284:$D$292</c:f>
              <c:numCache>
                <c:formatCode>0.0</c:formatCode>
                <c:ptCount val="9"/>
                <c:pt idx="0">
                  <c:v>7.9</c:v>
                </c:pt>
                <c:pt idx="1">
                  <c:v>0.5</c:v>
                </c:pt>
                <c:pt idx="2">
                  <c:v>1.8</c:v>
                </c:pt>
                <c:pt idx="3">
                  <c:v>4.0999999999999996</c:v>
                </c:pt>
                <c:pt idx="4">
                  <c:v>70</c:v>
                </c:pt>
                <c:pt idx="5">
                  <c:v>5.8</c:v>
                </c:pt>
                <c:pt idx="6">
                  <c:v>4.3</c:v>
                </c:pt>
                <c:pt idx="7">
                  <c:v>0.1</c:v>
                </c:pt>
                <c:pt idx="8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452D-BFAA-3FA61AFE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92212433017348E-2"/>
          <c:y val="3.6839745726258359E-2"/>
          <c:w val="0.5228618053093036"/>
          <c:h val="0.83129212967916477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Лист1!$C$273:$C$281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отрасли</c:v>
                </c:pt>
              </c:strCache>
            </c:strRef>
          </c:cat>
          <c:val>
            <c:numRef>
              <c:f>Лист1!$D$273:$D$281</c:f>
              <c:numCache>
                <c:formatCode>0.0</c:formatCode>
                <c:ptCount val="9"/>
                <c:pt idx="0">
                  <c:v>7.3</c:v>
                </c:pt>
                <c:pt idx="1">
                  <c:v>0.5</c:v>
                </c:pt>
                <c:pt idx="2">
                  <c:v>1.7</c:v>
                </c:pt>
                <c:pt idx="3">
                  <c:v>4.5999999999999996</c:v>
                </c:pt>
                <c:pt idx="4">
                  <c:v>67.2</c:v>
                </c:pt>
                <c:pt idx="5">
                  <c:v>10.1</c:v>
                </c:pt>
                <c:pt idx="6">
                  <c:v>3.7</c:v>
                </c:pt>
                <c:pt idx="7">
                  <c:v>0.1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8-4593-B9E9-0CE3B2FF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58512828863729"/>
          <c:y val="0.24333478616336088"/>
          <c:w val="0.37416428615998543"/>
          <c:h val="0.7542386672136146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5.7906003937007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B0-4C5A-A345-48F85433204B}"/>
                </c:ext>
              </c:extLst>
            </c:dLbl>
            <c:dLbl>
              <c:idx val="1"/>
              <c:layout>
                <c:manualLayout>
                  <c:x val="2.916666666666666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0-4C5A-A345-48F85433204B}"/>
                </c:ext>
              </c:extLst>
            </c:dLbl>
            <c:dLbl>
              <c:idx val="2"/>
              <c:layout>
                <c:manualLayout>
                  <c:x val="2.7083333333333268E-2"/>
                  <c:y val="-2.18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B0-4C5A-A345-48F85433204B}"/>
                </c:ext>
              </c:extLst>
            </c:dLbl>
            <c:dLbl>
              <c:idx val="3"/>
              <c:layout>
                <c:manualLayout>
                  <c:x val="2.5000000000000001E-2"/>
                  <c:y val="-6.250000000000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0-4C5A-A345-48F8543320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8.9</c:v>
                </c:pt>
                <c:pt idx="3">
                  <c:v>8.9</c:v>
                </c:pt>
                <c:pt idx="4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0-4C5A-A345-48F854332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395456"/>
        <c:axId val="119396992"/>
        <c:axId val="0"/>
      </c:bar3DChart>
      <c:catAx>
        <c:axId val="11939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96992"/>
        <c:crosses val="autoZero"/>
        <c:auto val="1"/>
        <c:lblAlgn val="ctr"/>
        <c:lblOffset val="100"/>
        <c:noMultiLvlLbl val="0"/>
      </c:catAx>
      <c:valAx>
        <c:axId val="119396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939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5F00C-AE9B-4BEC-AEC2-6F588EDDA7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4EB45-6DAB-4409-AC24-28E09910AFB2}">
      <dgm:prSet phldrT="[Текст]" custT="1"/>
      <dgm:spPr/>
      <dgm:t>
        <a:bodyPr/>
        <a:lstStyle/>
        <a:p>
          <a:pPr algn="ctr"/>
          <a:r>
            <a:rPr lang="ru-RU" sz="1600" b="1" dirty="0"/>
            <a:t>Послание Президента Российской Федерации Федеральному Собранию</a:t>
          </a:r>
          <a:endParaRPr lang="ru-RU" sz="1600" dirty="0"/>
        </a:p>
      </dgm:t>
    </dgm:pt>
    <dgm:pt modelId="{BC9E0875-A1DB-4531-9860-7667FA2A2077}" type="par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5380F333-FB1D-48C2-8F5D-51C12BB1537F}" type="sibTrans" cxnId="{42D227C1-CFE7-41D7-8A58-51A664F40126}">
      <dgm:prSet/>
      <dgm:spPr/>
      <dgm:t>
        <a:bodyPr/>
        <a:lstStyle/>
        <a:p>
          <a:pPr algn="ctr"/>
          <a:endParaRPr lang="ru-RU" sz="1600"/>
        </a:p>
      </dgm:t>
    </dgm:pt>
    <dgm:pt modelId="{1DF36CFC-D47C-4B6D-9527-A971CA550BE1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+mj-lt"/>
            </a:rPr>
            <a:t>Прогноз социально-экономического развития </a:t>
          </a:r>
          <a:r>
            <a:rPr lang="ru-RU" sz="1600" b="1" dirty="0" err="1">
              <a:latin typeface="+mj-lt"/>
            </a:rPr>
            <a:t>Балахнинского</a:t>
          </a:r>
          <a:r>
            <a:rPr lang="ru-RU" sz="1600" b="1" dirty="0">
              <a:latin typeface="+mj-lt"/>
            </a:rPr>
            <a:t> муниципального района на среднесрочный период (на 2020 год и на плановый период 2021 и 2022 годов)</a:t>
          </a:r>
          <a:endParaRPr lang="ru-RU" sz="1600" dirty="0">
            <a:latin typeface="+mj-lt"/>
          </a:endParaRPr>
        </a:p>
      </dgm:t>
    </dgm:pt>
    <dgm:pt modelId="{66AA2A8F-0AB5-4979-8F81-223EA03DEE4A}" type="par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422689FC-DFDC-4523-B528-05DEBCD78832}" type="sibTrans" cxnId="{4B73B5C4-6B8C-4199-8401-6376FA4974A8}">
      <dgm:prSet/>
      <dgm:spPr/>
      <dgm:t>
        <a:bodyPr/>
        <a:lstStyle/>
        <a:p>
          <a:pPr algn="ctr"/>
          <a:endParaRPr lang="ru-RU" sz="1600"/>
        </a:p>
      </dgm:t>
    </dgm:pt>
    <dgm:pt modelId="{9EF265F6-7C05-4AE0-9860-EE4440200D19}">
      <dgm:prSet phldrT="[Текст]" custT="1"/>
      <dgm:spPr/>
      <dgm:t>
        <a:bodyPr/>
        <a:lstStyle/>
        <a:p>
          <a:pPr algn="ctr"/>
          <a:r>
            <a:rPr lang="ru-RU" sz="1600" b="1" dirty="0"/>
            <a:t>Основные направления бюджетной  и налоговой политики в </a:t>
          </a:r>
          <a:r>
            <a:rPr lang="ru-RU" sz="1600" b="1" dirty="0" err="1"/>
            <a:t>Балахнинском</a:t>
          </a:r>
          <a:r>
            <a:rPr lang="ru-RU" sz="1600" b="1" dirty="0"/>
            <a:t> муниципальном районе на 2020 год и на плановый период 2021 и 2022 годов</a:t>
          </a:r>
          <a:endParaRPr lang="ru-RU" sz="1600" dirty="0"/>
        </a:p>
      </dgm:t>
    </dgm:pt>
    <dgm:pt modelId="{4C2B584B-D7DC-4465-8C75-D52EADDFB167}" type="par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587090C3-4186-4F9F-9FC1-5313F38D2F97}" type="sibTrans" cxnId="{E252A5E3-CF94-4A3D-ACA5-D6E21853DA2F}">
      <dgm:prSet/>
      <dgm:spPr/>
      <dgm:t>
        <a:bodyPr/>
        <a:lstStyle/>
        <a:p>
          <a:pPr algn="ctr"/>
          <a:endParaRPr lang="ru-RU" sz="1600"/>
        </a:p>
      </dgm:t>
    </dgm:pt>
    <dgm:pt modelId="{994389FA-117A-4AEC-A53D-5E4AB9547F80}">
      <dgm:prSet phldrT="[Текст]" custT="1"/>
      <dgm:spPr/>
      <dgm:t>
        <a:bodyPr/>
        <a:lstStyle/>
        <a:p>
          <a:pPr algn="ctr"/>
          <a:r>
            <a:rPr lang="ru-RU" sz="1600" b="1" dirty="0"/>
            <a:t>Бюджетный прогноз </a:t>
          </a:r>
          <a:r>
            <a:rPr lang="ru-RU" sz="1600" b="1" dirty="0" err="1"/>
            <a:t>Балахнинского</a:t>
          </a:r>
          <a:r>
            <a:rPr lang="ru-RU" sz="1600" b="1" dirty="0"/>
            <a:t> муниципального района на долгосрочный период (2018-2023 годы)</a:t>
          </a:r>
          <a:endParaRPr lang="ru-RU" sz="1600" dirty="0"/>
        </a:p>
      </dgm:t>
    </dgm:pt>
    <dgm:pt modelId="{370F8AD8-48DF-47A4-81A0-236602BA44FC}" type="par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AD203177-2691-4087-BF8A-5FC2C58EC478}" type="sibTrans" cxnId="{4EB6B395-2CD0-4B40-9318-2D524971D6DE}">
      <dgm:prSet/>
      <dgm:spPr/>
      <dgm:t>
        <a:bodyPr/>
        <a:lstStyle/>
        <a:p>
          <a:pPr algn="ctr"/>
          <a:endParaRPr lang="ru-RU" sz="1600"/>
        </a:p>
      </dgm:t>
    </dgm:pt>
    <dgm:pt modelId="{59FB5FC1-BCA9-43DE-9EE8-FAB45BAB0D20}">
      <dgm:prSet phldrT="[Текст]" custT="1"/>
      <dgm:spPr/>
      <dgm:t>
        <a:bodyPr/>
        <a:lstStyle/>
        <a:p>
          <a:pPr algn="ctr"/>
          <a:r>
            <a:rPr lang="ru-RU" sz="1600" b="1" dirty="0"/>
            <a:t>Муниципальные программы </a:t>
          </a:r>
          <a:r>
            <a:rPr lang="ru-RU" sz="1600" b="1" dirty="0" err="1"/>
            <a:t>Балахнинского</a:t>
          </a:r>
          <a:r>
            <a:rPr lang="ru-RU" sz="1600" b="1" dirty="0"/>
            <a:t> муниципального района (17 программ)</a:t>
          </a:r>
          <a:endParaRPr lang="ru-RU" sz="1600" dirty="0"/>
        </a:p>
      </dgm:t>
    </dgm:pt>
    <dgm:pt modelId="{DAF0E9B5-EC36-4680-87C8-7BEDC9A59DE2}" type="par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AE3C7BAE-3B93-47DA-A2D9-6D94AD8A7164}" type="sibTrans" cxnId="{F3FCBF57-219D-4B19-AD3E-2B4213744919}">
      <dgm:prSet/>
      <dgm:spPr/>
      <dgm:t>
        <a:bodyPr/>
        <a:lstStyle/>
        <a:p>
          <a:pPr algn="ctr"/>
          <a:endParaRPr lang="ru-RU" sz="1600"/>
        </a:p>
      </dgm:t>
    </dgm:pt>
    <dgm:pt modelId="{850A96CD-A047-4516-AC96-EA614B202BCF}" type="pres">
      <dgm:prSet presAssocID="{BB35F00C-AE9B-4BEC-AEC2-6F588EDDA736}" presName="linear" presStyleCnt="0">
        <dgm:presLayoutVars>
          <dgm:animLvl val="lvl"/>
          <dgm:resizeHandles val="exact"/>
        </dgm:presLayoutVars>
      </dgm:prSet>
      <dgm:spPr/>
    </dgm:pt>
    <dgm:pt modelId="{98F6BC3E-7A69-4C92-B7AA-A7B860272F79}" type="pres">
      <dgm:prSet presAssocID="{5EF4EB45-6DAB-4409-AC24-28E09910AFB2}" presName="parentText" presStyleLbl="node1" presStyleIdx="0" presStyleCnt="5" custScaleY="38866">
        <dgm:presLayoutVars>
          <dgm:chMax val="0"/>
          <dgm:bulletEnabled val="1"/>
        </dgm:presLayoutVars>
      </dgm:prSet>
      <dgm:spPr/>
    </dgm:pt>
    <dgm:pt modelId="{E7C07A05-8DBB-4F05-A8AF-400EB9B71F57}" type="pres">
      <dgm:prSet presAssocID="{5380F333-FB1D-48C2-8F5D-51C12BB1537F}" presName="spacer" presStyleCnt="0"/>
      <dgm:spPr/>
    </dgm:pt>
    <dgm:pt modelId="{3FFBE755-2E0A-4F50-A1AD-C930EC2B22B3}" type="pres">
      <dgm:prSet presAssocID="{1DF36CFC-D47C-4B6D-9527-A971CA550BE1}" presName="parentText" presStyleLbl="node1" presStyleIdx="1" presStyleCnt="5" custScaleY="58954">
        <dgm:presLayoutVars>
          <dgm:chMax val="0"/>
          <dgm:bulletEnabled val="1"/>
        </dgm:presLayoutVars>
      </dgm:prSet>
      <dgm:spPr/>
    </dgm:pt>
    <dgm:pt modelId="{5814FF30-7E14-4EAA-90A8-74D4255BAF5E}" type="pres">
      <dgm:prSet presAssocID="{422689FC-DFDC-4523-B528-05DEBCD78832}" presName="spacer" presStyleCnt="0"/>
      <dgm:spPr/>
    </dgm:pt>
    <dgm:pt modelId="{7B7A7B18-0097-4653-84CA-9BBD913D0F1C}" type="pres">
      <dgm:prSet presAssocID="{9EF265F6-7C05-4AE0-9860-EE4440200D19}" presName="parentText" presStyleLbl="node1" presStyleIdx="2" presStyleCnt="5" custScaleY="65850">
        <dgm:presLayoutVars>
          <dgm:chMax val="0"/>
          <dgm:bulletEnabled val="1"/>
        </dgm:presLayoutVars>
      </dgm:prSet>
      <dgm:spPr/>
    </dgm:pt>
    <dgm:pt modelId="{6BF7F924-C3E6-49DE-A202-E9B588B6E986}" type="pres">
      <dgm:prSet presAssocID="{587090C3-4186-4F9F-9FC1-5313F38D2F97}" presName="spacer" presStyleCnt="0"/>
      <dgm:spPr/>
    </dgm:pt>
    <dgm:pt modelId="{7FABC87E-386F-4D8E-8183-47A0437FE9BD}" type="pres">
      <dgm:prSet presAssocID="{59FB5FC1-BCA9-43DE-9EE8-FAB45BAB0D20}" presName="parentText" presStyleLbl="node1" presStyleIdx="3" presStyleCnt="5" custScaleY="44537">
        <dgm:presLayoutVars>
          <dgm:chMax val="0"/>
          <dgm:bulletEnabled val="1"/>
        </dgm:presLayoutVars>
      </dgm:prSet>
      <dgm:spPr/>
    </dgm:pt>
    <dgm:pt modelId="{1978BB90-D0B9-4B4D-A735-724CF7F3FB70}" type="pres">
      <dgm:prSet presAssocID="{AE3C7BAE-3B93-47DA-A2D9-6D94AD8A7164}" presName="spacer" presStyleCnt="0"/>
      <dgm:spPr/>
    </dgm:pt>
    <dgm:pt modelId="{B933573D-1CA9-4A69-8827-F1CC7A50BFD4}" type="pres">
      <dgm:prSet presAssocID="{994389FA-117A-4AEC-A53D-5E4AB9547F80}" presName="parentText" presStyleLbl="node1" presStyleIdx="4" presStyleCnt="5" custScaleY="44170">
        <dgm:presLayoutVars>
          <dgm:chMax val="0"/>
          <dgm:bulletEnabled val="1"/>
        </dgm:presLayoutVars>
      </dgm:prSet>
      <dgm:spPr/>
    </dgm:pt>
  </dgm:ptLst>
  <dgm:cxnLst>
    <dgm:cxn modelId="{48A59716-6F8F-4E43-B255-A367421DD53E}" type="presOf" srcId="{5EF4EB45-6DAB-4409-AC24-28E09910AFB2}" destId="{98F6BC3E-7A69-4C92-B7AA-A7B860272F79}" srcOrd="0" destOrd="0" presId="urn:microsoft.com/office/officeart/2005/8/layout/vList2"/>
    <dgm:cxn modelId="{35989F18-AD1A-4DCA-BDF3-8552BCBC6BF6}" type="presOf" srcId="{59FB5FC1-BCA9-43DE-9EE8-FAB45BAB0D20}" destId="{7FABC87E-386F-4D8E-8183-47A0437FE9BD}" srcOrd="0" destOrd="0" presId="urn:microsoft.com/office/officeart/2005/8/layout/vList2"/>
    <dgm:cxn modelId="{F3FCBF57-219D-4B19-AD3E-2B4213744919}" srcId="{BB35F00C-AE9B-4BEC-AEC2-6F588EDDA736}" destId="{59FB5FC1-BCA9-43DE-9EE8-FAB45BAB0D20}" srcOrd="3" destOrd="0" parTransId="{DAF0E9B5-EC36-4680-87C8-7BEDC9A59DE2}" sibTransId="{AE3C7BAE-3B93-47DA-A2D9-6D94AD8A7164}"/>
    <dgm:cxn modelId="{A7A07E7E-3E6E-46E7-B3B8-52E3FB685801}" type="presOf" srcId="{1DF36CFC-D47C-4B6D-9527-A971CA550BE1}" destId="{3FFBE755-2E0A-4F50-A1AD-C930EC2B22B3}" srcOrd="0" destOrd="0" presId="urn:microsoft.com/office/officeart/2005/8/layout/vList2"/>
    <dgm:cxn modelId="{909E1D91-262B-4CED-8081-A87890797360}" type="presOf" srcId="{994389FA-117A-4AEC-A53D-5E4AB9547F80}" destId="{B933573D-1CA9-4A69-8827-F1CC7A50BFD4}" srcOrd="0" destOrd="0" presId="urn:microsoft.com/office/officeart/2005/8/layout/vList2"/>
    <dgm:cxn modelId="{4EB6B395-2CD0-4B40-9318-2D524971D6DE}" srcId="{BB35F00C-AE9B-4BEC-AEC2-6F588EDDA736}" destId="{994389FA-117A-4AEC-A53D-5E4AB9547F80}" srcOrd="4" destOrd="0" parTransId="{370F8AD8-48DF-47A4-81A0-236602BA44FC}" sibTransId="{AD203177-2691-4087-BF8A-5FC2C58EC478}"/>
    <dgm:cxn modelId="{8D04439F-DB21-4208-A0AB-6A7331CC5015}" type="presOf" srcId="{9EF265F6-7C05-4AE0-9860-EE4440200D19}" destId="{7B7A7B18-0097-4653-84CA-9BBD913D0F1C}" srcOrd="0" destOrd="0" presId="urn:microsoft.com/office/officeart/2005/8/layout/vList2"/>
    <dgm:cxn modelId="{A67F4EC0-0ADF-4E12-B214-EE3BAA572A06}" type="presOf" srcId="{BB35F00C-AE9B-4BEC-AEC2-6F588EDDA736}" destId="{850A96CD-A047-4516-AC96-EA614B202BCF}" srcOrd="0" destOrd="0" presId="urn:microsoft.com/office/officeart/2005/8/layout/vList2"/>
    <dgm:cxn modelId="{42D227C1-CFE7-41D7-8A58-51A664F40126}" srcId="{BB35F00C-AE9B-4BEC-AEC2-6F588EDDA736}" destId="{5EF4EB45-6DAB-4409-AC24-28E09910AFB2}" srcOrd="0" destOrd="0" parTransId="{BC9E0875-A1DB-4531-9860-7667FA2A2077}" sibTransId="{5380F333-FB1D-48C2-8F5D-51C12BB1537F}"/>
    <dgm:cxn modelId="{4B73B5C4-6B8C-4199-8401-6376FA4974A8}" srcId="{BB35F00C-AE9B-4BEC-AEC2-6F588EDDA736}" destId="{1DF36CFC-D47C-4B6D-9527-A971CA550BE1}" srcOrd="1" destOrd="0" parTransId="{66AA2A8F-0AB5-4979-8F81-223EA03DEE4A}" sibTransId="{422689FC-DFDC-4523-B528-05DEBCD78832}"/>
    <dgm:cxn modelId="{E252A5E3-CF94-4A3D-ACA5-D6E21853DA2F}" srcId="{BB35F00C-AE9B-4BEC-AEC2-6F588EDDA736}" destId="{9EF265F6-7C05-4AE0-9860-EE4440200D19}" srcOrd="2" destOrd="0" parTransId="{4C2B584B-D7DC-4465-8C75-D52EADDFB167}" sibTransId="{587090C3-4186-4F9F-9FC1-5313F38D2F97}"/>
    <dgm:cxn modelId="{154DC012-E4AA-408A-A51E-07C16A817B54}" type="presParOf" srcId="{850A96CD-A047-4516-AC96-EA614B202BCF}" destId="{98F6BC3E-7A69-4C92-B7AA-A7B860272F79}" srcOrd="0" destOrd="0" presId="urn:microsoft.com/office/officeart/2005/8/layout/vList2"/>
    <dgm:cxn modelId="{9E3E4F94-AC88-4DDE-A5BC-5D6D1B088A6B}" type="presParOf" srcId="{850A96CD-A047-4516-AC96-EA614B202BCF}" destId="{E7C07A05-8DBB-4F05-A8AF-400EB9B71F57}" srcOrd="1" destOrd="0" presId="urn:microsoft.com/office/officeart/2005/8/layout/vList2"/>
    <dgm:cxn modelId="{1B93F166-B165-422C-9DFB-DD31AD575BAE}" type="presParOf" srcId="{850A96CD-A047-4516-AC96-EA614B202BCF}" destId="{3FFBE755-2E0A-4F50-A1AD-C930EC2B22B3}" srcOrd="2" destOrd="0" presId="urn:microsoft.com/office/officeart/2005/8/layout/vList2"/>
    <dgm:cxn modelId="{08A50F19-1D41-4FAD-9051-1ABC274354DC}" type="presParOf" srcId="{850A96CD-A047-4516-AC96-EA614B202BCF}" destId="{5814FF30-7E14-4EAA-90A8-74D4255BAF5E}" srcOrd="3" destOrd="0" presId="urn:microsoft.com/office/officeart/2005/8/layout/vList2"/>
    <dgm:cxn modelId="{5CAEDC00-3E8B-41E1-AD12-16FDBCEE1F54}" type="presParOf" srcId="{850A96CD-A047-4516-AC96-EA614B202BCF}" destId="{7B7A7B18-0097-4653-84CA-9BBD913D0F1C}" srcOrd="4" destOrd="0" presId="urn:microsoft.com/office/officeart/2005/8/layout/vList2"/>
    <dgm:cxn modelId="{483E822D-81B7-482E-A2E7-9856856DDC85}" type="presParOf" srcId="{850A96CD-A047-4516-AC96-EA614B202BCF}" destId="{6BF7F924-C3E6-49DE-A202-E9B588B6E986}" srcOrd="5" destOrd="0" presId="urn:microsoft.com/office/officeart/2005/8/layout/vList2"/>
    <dgm:cxn modelId="{98852130-A6D4-432C-BE90-97F194805FBA}" type="presParOf" srcId="{850A96CD-A047-4516-AC96-EA614B202BCF}" destId="{7FABC87E-386F-4D8E-8183-47A0437FE9BD}" srcOrd="6" destOrd="0" presId="urn:microsoft.com/office/officeart/2005/8/layout/vList2"/>
    <dgm:cxn modelId="{C6395D23-9343-467E-8674-D1FF9C45F475}" type="presParOf" srcId="{850A96CD-A047-4516-AC96-EA614B202BCF}" destId="{1978BB90-D0B9-4B4D-A735-724CF7F3FB70}" srcOrd="7" destOrd="0" presId="urn:microsoft.com/office/officeart/2005/8/layout/vList2"/>
    <dgm:cxn modelId="{F4A89429-1173-4889-9E9C-911A17776EAE}" type="presParOf" srcId="{850A96CD-A047-4516-AC96-EA614B202BCF}" destId="{B933573D-1CA9-4A69-8827-F1CC7A50BF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/>
            <a:t>180,2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/>
            <a:t>Долг по бюджетным кредитам:</a:t>
          </a:r>
        </a:p>
        <a:p>
          <a:r>
            <a:rPr lang="ru-RU" sz="1100" dirty="0"/>
            <a:t>60,0</a:t>
          </a:r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/>
            <a:t>Долг по кредитам кредитных организаций:</a:t>
          </a:r>
        </a:p>
        <a:p>
          <a:r>
            <a:rPr lang="ru-RU" sz="1100" dirty="0"/>
            <a:t>120,2</a:t>
          </a:r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35819B56-5076-4EC0-9B21-D90A1E694F70}" type="presOf" srcId="{604725C7-6DC8-4339-980E-09CDCF87D75C}" destId="{4B0FB33F-377F-474F-9F27-D7626347C3A9}" srcOrd="0" destOrd="0" presId="urn:microsoft.com/office/officeart/2005/8/layout/hierarchy1"/>
    <dgm:cxn modelId="{CA70F779-983B-4615-BAF0-0B23A8C5149E}" type="presOf" srcId="{3E37891B-7E34-473F-B5EE-669928D9B5A6}" destId="{BF3F7BB0-58D3-4009-B70C-3C4739A5EA26}" srcOrd="0" destOrd="0" presId="urn:microsoft.com/office/officeart/2005/8/layout/hierarchy1"/>
    <dgm:cxn modelId="{000C39C0-7048-48B9-BAB0-573074229E07}" type="presOf" srcId="{D4D81FD6-6615-42F4-AA69-4223FEDE9025}" destId="{AB7CBD09-0D67-4C22-83F5-ADF67AD72C14}" srcOrd="0" destOrd="0" presId="urn:microsoft.com/office/officeart/2005/8/layout/hierarchy1"/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A380A5D3-712A-40B4-8F82-DA855FFEBCE0}" type="presOf" srcId="{8CCFABD8-6394-4A51-ABF5-59A7F45C1391}" destId="{4A6C4A14-392A-4F36-B41B-819B0DB4EB78}" srcOrd="0" destOrd="0" presId="urn:microsoft.com/office/officeart/2005/8/layout/hierarchy1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  <dgm:cxn modelId="{4CE6F42C-D2BE-41EB-95B1-13069EE919BA}" type="presParOf" srcId="{1E3CA534-0259-4EC2-A248-3989B9EE3587}" destId="{4A6C4A14-392A-4F36-B41B-819B0DB4EB78}" srcOrd="0" destOrd="0" presId="urn:microsoft.com/office/officeart/2005/8/layout/hierarchy1"/>
    <dgm:cxn modelId="{9A2AC0C5-DDC1-4039-8883-3E818EE7CAC1}" type="presParOf" srcId="{1E3CA534-0259-4EC2-A248-3989B9EE3587}" destId="{F207F0AE-1968-4E0A-9C1A-68732305D5BA}" srcOrd="1" destOrd="0" presId="urn:microsoft.com/office/officeart/2005/8/layout/hierarchy1"/>
    <dgm:cxn modelId="{B80A85D1-3569-4927-A6A0-126BBD94437C}" type="presParOf" srcId="{F207F0AE-1968-4E0A-9C1A-68732305D5BA}" destId="{1F6E1A69-1B12-49C8-BA59-8C688C4D8D92}" srcOrd="0" destOrd="0" presId="urn:microsoft.com/office/officeart/2005/8/layout/hierarchy1"/>
    <dgm:cxn modelId="{17C1059C-8142-41A0-ADDC-B27112DA7D39}" type="presParOf" srcId="{1F6E1A69-1B12-49C8-BA59-8C688C4D8D92}" destId="{81EA338B-156B-4039-ACCA-D65E54F5F9CD}" srcOrd="0" destOrd="0" presId="urn:microsoft.com/office/officeart/2005/8/layout/hierarchy1"/>
    <dgm:cxn modelId="{189C7B0C-7A2C-44FD-878D-97D1316B5522}" type="presParOf" srcId="{1F6E1A69-1B12-49C8-BA59-8C688C4D8D92}" destId="{AB7CBD09-0D67-4C22-83F5-ADF67AD72C14}" srcOrd="1" destOrd="0" presId="urn:microsoft.com/office/officeart/2005/8/layout/hierarchy1"/>
    <dgm:cxn modelId="{37006A32-F358-4135-B7C7-072FDD551DE8}" type="presParOf" srcId="{F207F0AE-1968-4E0A-9C1A-68732305D5BA}" destId="{97523248-4841-4BFD-8136-443ED057A844}" srcOrd="1" destOrd="0" presId="urn:microsoft.com/office/officeart/2005/8/layout/hierarchy1"/>
    <dgm:cxn modelId="{079DC6DE-C9BC-44D9-B2EE-14ECE6AA168C}" type="presParOf" srcId="{1E3CA534-0259-4EC2-A248-3989B9EE3587}" destId="{BF3F7BB0-58D3-4009-B70C-3C4739A5EA26}" srcOrd="2" destOrd="0" presId="urn:microsoft.com/office/officeart/2005/8/layout/hierarchy1"/>
    <dgm:cxn modelId="{EFC793E7-7C59-4B0A-8E9A-C09C98C9C131}" type="presParOf" srcId="{1E3CA534-0259-4EC2-A248-3989B9EE3587}" destId="{EDEE11D8-AC70-4573-8A98-CBAB055E1BDD}" srcOrd="3" destOrd="0" presId="urn:microsoft.com/office/officeart/2005/8/layout/hierarchy1"/>
    <dgm:cxn modelId="{95346C49-C393-4B8D-B4DC-59996353C6D5}" type="presParOf" srcId="{EDEE11D8-AC70-4573-8A98-CBAB055E1BDD}" destId="{C07D777F-624F-4A81-9256-383B023D50B7}" srcOrd="0" destOrd="0" presId="urn:microsoft.com/office/officeart/2005/8/layout/hierarchy1"/>
    <dgm:cxn modelId="{558C009D-F989-4CAB-946E-4A51FF383C95}" type="presParOf" srcId="{C07D777F-624F-4A81-9256-383B023D50B7}" destId="{C02414B1-E6D4-46AF-AA94-CDAE12E1F896}" srcOrd="0" destOrd="0" presId="urn:microsoft.com/office/officeart/2005/8/layout/hierarchy1"/>
    <dgm:cxn modelId="{F750CD93-13EF-442F-936E-C22F5E55B13D}" type="presParOf" srcId="{C07D777F-624F-4A81-9256-383B023D50B7}" destId="{4B0FB33F-377F-474F-9F27-D7626347C3A9}" srcOrd="1" destOrd="0" presId="urn:microsoft.com/office/officeart/2005/8/layout/hierarchy1"/>
    <dgm:cxn modelId="{E4577252-DBD4-4A02-809A-AF73E4C25452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На 01.01.2019г.</a:t>
          </a:r>
        </a:p>
        <a:p>
          <a:r>
            <a:rPr lang="ru-RU" sz="1200" dirty="0"/>
            <a:t>229,6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/>
            <a:t>Долг по бюджетным кредитам:</a:t>
          </a:r>
        </a:p>
        <a:p>
          <a:r>
            <a:rPr lang="ru-RU" dirty="0"/>
            <a:t>75,0</a:t>
          </a:r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/>
            <a:t>Долг по кредитам кредитных организаций:</a:t>
          </a:r>
        </a:p>
        <a:p>
          <a:r>
            <a:rPr lang="ru-RU" dirty="0"/>
            <a:t>154,6</a:t>
          </a:r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EE0D203-3C3D-4E95-BC47-3A131CBE811F}" type="presOf" srcId="{604725C7-6DC8-4339-980E-09CDCF87D75C}" destId="{4B0FB33F-377F-474F-9F27-D7626347C3A9}" srcOrd="0" destOrd="0" presId="urn:microsoft.com/office/officeart/2005/8/layout/hierarchy1"/>
    <dgm:cxn modelId="{823E0107-0DEC-4614-A465-E3994244BA56}" type="presOf" srcId="{8CCFABD8-6394-4A51-ABF5-59A7F45C1391}" destId="{4A6C4A14-392A-4F36-B41B-819B0DB4EB78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BD8A928-CD7F-4984-9791-0ED2EE88405E}" type="presOf" srcId="{3E37891B-7E34-473F-B5EE-669928D9B5A6}" destId="{BF3F7BB0-58D3-4009-B70C-3C4739A5EA26}" srcOrd="0" destOrd="0" presId="urn:microsoft.com/office/officeart/2005/8/layout/hierarchy1"/>
    <dgm:cxn modelId="{CAF24662-586C-4EB5-A16A-3D9EC514F34D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5F45A26F-6AA1-41FD-9370-8827DCDB8596}" type="presOf" srcId="{BAFB2B4E-080B-4CC8-8B3B-39ECCE942D22}" destId="{8A9D7CB1-B6B2-42BF-B043-ADF1C5BEE41A}" srcOrd="0" destOrd="0" presId="urn:microsoft.com/office/officeart/2005/8/layout/hierarchy1"/>
    <dgm:cxn modelId="{47BEF0BB-E62D-4DFA-AB08-533129C26C08}" type="presOf" srcId="{D4D81FD6-6615-42F4-AA69-4223FEDE9025}" destId="{AB7CBD09-0D67-4C22-83F5-ADF67AD72C14}" srcOrd="0" destOrd="0" presId="urn:microsoft.com/office/officeart/2005/8/layout/hierarchy1"/>
    <dgm:cxn modelId="{8B0AA3CE-6802-4E53-98C9-91180A649DAF}" type="presParOf" srcId="{8A9D7CB1-B6B2-42BF-B043-ADF1C5BEE41A}" destId="{4DC3E8D1-C231-4A4D-917C-38B43682E58B}" srcOrd="0" destOrd="0" presId="urn:microsoft.com/office/officeart/2005/8/layout/hierarchy1"/>
    <dgm:cxn modelId="{598DD384-0150-4FDA-9124-AF7BE3EF3B76}" type="presParOf" srcId="{4DC3E8D1-C231-4A4D-917C-38B43682E58B}" destId="{296F9EAE-A02C-4A9A-930F-1CACA7AD5C6D}" srcOrd="0" destOrd="0" presId="urn:microsoft.com/office/officeart/2005/8/layout/hierarchy1"/>
    <dgm:cxn modelId="{222D6085-F22B-4FBD-BEA9-87B0BF2485DE}" type="presParOf" srcId="{296F9EAE-A02C-4A9A-930F-1CACA7AD5C6D}" destId="{65F8D749-9F3F-4F42-8516-FD61BA029C40}" srcOrd="0" destOrd="0" presId="urn:microsoft.com/office/officeart/2005/8/layout/hierarchy1"/>
    <dgm:cxn modelId="{48ACED59-8114-4D0C-8899-B269DB0EC5A8}" type="presParOf" srcId="{296F9EAE-A02C-4A9A-930F-1CACA7AD5C6D}" destId="{9C7753FC-881D-4807-9196-A6AA45F75C92}" srcOrd="1" destOrd="0" presId="urn:microsoft.com/office/officeart/2005/8/layout/hierarchy1"/>
    <dgm:cxn modelId="{71C9F99D-0172-4521-B26A-0B97FE441113}" type="presParOf" srcId="{4DC3E8D1-C231-4A4D-917C-38B43682E58B}" destId="{1E3CA534-0259-4EC2-A248-3989B9EE3587}" srcOrd="1" destOrd="0" presId="urn:microsoft.com/office/officeart/2005/8/layout/hierarchy1"/>
    <dgm:cxn modelId="{513D23F3-04A1-4196-BD7A-DD34C861230D}" type="presParOf" srcId="{1E3CA534-0259-4EC2-A248-3989B9EE3587}" destId="{4A6C4A14-392A-4F36-B41B-819B0DB4EB78}" srcOrd="0" destOrd="0" presId="urn:microsoft.com/office/officeart/2005/8/layout/hierarchy1"/>
    <dgm:cxn modelId="{54E66EDF-E2DC-4A2F-BC86-F9829E0281C8}" type="presParOf" srcId="{1E3CA534-0259-4EC2-A248-3989B9EE3587}" destId="{F207F0AE-1968-4E0A-9C1A-68732305D5BA}" srcOrd="1" destOrd="0" presId="urn:microsoft.com/office/officeart/2005/8/layout/hierarchy1"/>
    <dgm:cxn modelId="{AFBDABA4-5578-4DA6-93D8-FDBB76464D16}" type="presParOf" srcId="{F207F0AE-1968-4E0A-9C1A-68732305D5BA}" destId="{1F6E1A69-1B12-49C8-BA59-8C688C4D8D92}" srcOrd="0" destOrd="0" presId="urn:microsoft.com/office/officeart/2005/8/layout/hierarchy1"/>
    <dgm:cxn modelId="{17F353ED-8939-4878-9B0E-690D6749B234}" type="presParOf" srcId="{1F6E1A69-1B12-49C8-BA59-8C688C4D8D92}" destId="{81EA338B-156B-4039-ACCA-D65E54F5F9CD}" srcOrd="0" destOrd="0" presId="urn:microsoft.com/office/officeart/2005/8/layout/hierarchy1"/>
    <dgm:cxn modelId="{7105D7EF-CF17-46D4-A5A7-E09E68F904C2}" type="presParOf" srcId="{1F6E1A69-1B12-49C8-BA59-8C688C4D8D92}" destId="{AB7CBD09-0D67-4C22-83F5-ADF67AD72C14}" srcOrd="1" destOrd="0" presId="urn:microsoft.com/office/officeart/2005/8/layout/hierarchy1"/>
    <dgm:cxn modelId="{44F01688-BD7B-421A-80FE-9431FB335924}" type="presParOf" srcId="{F207F0AE-1968-4E0A-9C1A-68732305D5BA}" destId="{97523248-4841-4BFD-8136-443ED057A844}" srcOrd="1" destOrd="0" presId="urn:microsoft.com/office/officeart/2005/8/layout/hierarchy1"/>
    <dgm:cxn modelId="{BDCD1249-8973-4D37-9272-4F65D442DC40}" type="presParOf" srcId="{1E3CA534-0259-4EC2-A248-3989B9EE3587}" destId="{BF3F7BB0-58D3-4009-B70C-3C4739A5EA26}" srcOrd="2" destOrd="0" presId="urn:microsoft.com/office/officeart/2005/8/layout/hierarchy1"/>
    <dgm:cxn modelId="{F242D9CC-EF13-49B3-B6E2-9AFE5218FA3B}" type="presParOf" srcId="{1E3CA534-0259-4EC2-A248-3989B9EE3587}" destId="{EDEE11D8-AC70-4573-8A98-CBAB055E1BDD}" srcOrd="3" destOrd="0" presId="urn:microsoft.com/office/officeart/2005/8/layout/hierarchy1"/>
    <dgm:cxn modelId="{593E435E-AF00-4F29-ABFB-C17A4106A667}" type="presParOf" srcId="{EDEE11D8-AC70-4573-8A98-CBAB055E1BDD}" destId="{C07D777F-624F-4A81-9256-383B023D50B7}" srcOrd="0" destOrd="0" presId="urn:microsoft.com/office/officeart/2005/8/layout/hierarchy1"/>
    <dgm:cxn modelId="{26FA0C85-5B11-49F6-9F08-8293EDE789BB}" type="presParOf" srcId="{C07D777F-624F-4A81-9256-383B023D50B7}" destId="{C02414B1-E6D4-46AF-AA94-CDAE12E1F896}" srcOrd="0" destOrd="0" presId="urn:microsoft.com/office/officeart/2005/8/layout/hierarchy1"/>
    <dgm:cxn modelId="{3459A589-3EF8-41C3-89F6-C0A108AA61A8}" type="presParOf" srcId="{C07D777F-624F-4A81-9256-383B023D50B7}" destId="{4B0FB33F-377F-474F-9F27-D7626347C3A9}" srcOrd="1" destOrd="0" presId="urn:microsoft.com/office/officeart/2005/8/layout/hierarchy1"/>
    <dgm:cxn modelId="{742244B4-2B86-4B7E-9D25-A91B862EC8DB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/>
            <a:t>На </a:t>
          </a:r>
          <a:r>
            <a:rPr lang="ru-RU" sz="1200" b="1" dirty="0">
              <a:solidFill>
                <a:schemeClr val="tx1"/>
              </a:solidFill>
            </a:rPr>
            <a:t>01.01.2020г.</a:t>
          </a:r>
        </a:p>
        <a:p>
          <a:r>
            <a:rPr lang="ru-RU" sz="1200" dirty="0"/>
            <a:t>180,2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/>
            <a:t>Долг по бюджетным кредитам:</a:t>
          </a:r>
        </a:p>
        <a:p>
          <a:r>
            <a:rPr lang="ru-RU" sz="1100" dirty="0"/>
            <a:t>70,0</a:t>
          </a:r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/>
            <a:t>Долг по кредитам кредитных организаций:</a:t>
          </a:r>
        </a:p>
        <a:p>
          <a:r>
            <a:rPr lang="ru-RU" sz="1100" dirty="0"/>
            <a:t>110,2</a:t>
          </a:r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46148620-AC5C-4725-961E-7802542AEEAC}" type="presOf" srcId="{D4D81FD6-6615-42F4-AA69-4223FEDE9025}" destId="{AB7CBD09-0D67-4C22-83F5-ADF67AD72C14}" srcOrd="0" destOrd="0" presId="urn:microsoft.com/office/officeart/2005/8/layout/hierarchy1"/>
    <dgm:cxn modelId="{813FD424-085D-49BA-881F-57C14D708100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B4D04581-17A3-4B07-B183-0082A76BC6F1}" type="presOf" srcId="{8CCFABD8-6394-4A51-ABF5-59A7F45C1391}" destId="{4A6C4A14-392A-4F36-B41B-819B0DB4EB78}" srcOrd="0" destOrd="0" presId="urn:microsoft.com/office/officeart/2005/8/layout/hierarchy1"/>
    <dgm:cxn modelId="{8BF28E98-E567-4199-A50F-7837E0C8FA3B}" type="presOf" srcId="{3E37891B-7E34-473F-B5EE-669928D9B5A6}" destId="{BF3F7BB0-58D3-4009-B70C-3C4739A5EA26}" srcOrd="0" destOrd="0" presId="urn:microsoft.com/office/officeart/2005/8/layout/hierarchy1"/>
    <dgm:cxn modelId="{03B4339E-19F6-4A59-963B-4692CE714741}" type="presOf" srcId="{B51B600F-A9B8-487E-8F64-62E4935F9890}" destId="{9C7753FC-881D-4807-9196-A6AA45F75C92}" srcOrd="0" destOrd="0" presId="urn:microsoft.com/office/officeart/2005/8/layout/hierarchy1"/>
    <dgm:cxn modelId="{A1735EB1-68A4-4D6A-B16A-C98803509447}" type="presOf" srcId="{604725C7-6DC8-4339-980E-09CDCF87D75C}" destId="{4B0FB33F-377F-474F-9F27-D7626347C3A9}" srcOrd="0" destOrd="0" presId="urn:microsoft.com/office/officeart/2005/8/layout/hierarchy1"/>
    <dgm:cxn modelId="{ED795972-E723-4EDE-824B-25E90658AF53}" type="presParOf" srcId="{8A9D7CB1-B6B2-42BF-B043-ADF1C5BEE41A}" destId="{4DC3E8D1-C231-4A4D-917C-38B43682E58B}" srcOrd="0" destOrd="0" presId="urn:microsoft.com/office/officeart/2005/8/layout/hierarchy1"/>
    <dgm:cxn modelId="{474549D8-1136-4581-82BB-83EF808AB40E}" type="presParOf" srcId="{4DC3E8D1-C231-4A4D-917C-38B43682E58B}" destId="{296F9EAE-A02C-4A9A-930F-1CACA7AD5C6D}" srcOrd="0" destOrd="0" presId="urn:microsoft.com/office/officeart/2005/8/layout/hierarchy1"/>
    <dgm:cxn modelId="{2E2D810F-2886-4C59-964D-BE957EA61C5D}" type="presParOf" srcId="{296F9EAE-A02C-4A9A-930F-1CACA7AD5C6D}" destId="{65F8D749-9F3F-4F42-8516-FD61BA029C40}" srcOrd="0" destOrd="0" presId="urn:microsoft.com/office/officeart/2005/8/layout/hierarchy1"/>
    <dgm:cxn modelId="{EC773823-DC62-4939-99A4-875587D2C2D2}" type="presParOf" srcId="{296F9EAE-A02C-4A9A-930F-1CACA7AD5C6D}" destId="{9C7753FC-881D-4807-9196-A6AA45F75C92}" srcOrd="1" destOrd="0" presId="urn:microsoft.com/office/officeart/2005/8/layout/hierarchy1"/>
    <dgm:cxn modelId="{EDF5E380-CABD-41B5-A7CF-17535740D483}" type="presParOf" srcId="{4DC3E8D1-C231-4A4D-917C-38B43682E58B}" destId="{1E3CA534-0259-4EC2-A248-3989B9EE3587}" srcOrd="1" destOrd="0" presId="urn:microsoft.com/office/officeart/2005/8/layout/hierarchy1"/>
    <dgm:cxn modelId="{902DA0D2-6C6B-4BF3-B46A-3BFD6A91F71C}" type="presParOf" srcId="{1E3CA534-0259-4EC2-A248-3989B9EE3587}" destId="{4A6C4A14-392A-4F36-B41B-819B0DB4EB78}" srcOrd="0" destOrd="0" presId="urn:microsoft.com/office/officeart/2005/8/layout/hierarchy1"/>
    <dgm:cxn modelId="{E4CDCCB1-E796-4BEF-A14A-BC4C343D19D8}" type="presParOf" srcId="{1E3CA534-0259-4EC2-A248-3989B9EE3587}" destId="{F207F0AE-1968-4E0A-9C1A-68732305D5BA}" srcOrd="1" destOrd="0" presId="urn:microsoft.com/office/officeart/2005/8/layout/hierarchy1"/>
    <dgm:cxn modelId="{DC787D35-7C99-4459-9B92-774C65D03254}" type="presParOf" srcId="{F207F0AE-1968-4E0A-9C1A-68732305D5BA}" destId="{1F6E1A69-1B12-49C8-BA59-8C688C4D8D92}" srcOrd="0" destOrd="0" presId="urn:microsoft.com/office/officeart/2005/8/layout/hierarchy1"/>
    <dgm:cxn modelId="{26AB0324-F936-4F5B-ABF1-A86677B231C2}" type="presParOf" srcId="{1F6E1A69-1B12-49C8-BA59-8C688C4D8D92}" destId="{81EA338B-156B-4039-ACCA-D65E54F5F9CD}" srcOrd="0" destOrd="0" presId="urn:microsoft.com/office/officeart/2005/8/layout/hierarchy1"/>
    <dgm:cxn modelId="{B18A330B-B009-4C8A-981A-0D45E1B48ED7}" type="presParOf" srcId="{1F6E1A69-1B12-49C8-BA59-8C688C4D8D92}" destId="{AB7CBD09-0D67-4C22-83F5-ADF67AD72C14}" srcOrd="1" destOrd="0" presId="urn:microsoft.com/office/officeart/2005/8/layout/hierarchy1"/>
    <dgm:cxn modelId="{82E6FAA8-20AF-4E17-82EB-94BB4BFC7557}" type="presParOf" srcId="{F207F0AE-1968-4E0A-9C1A-68732305D5BA}" destId="{97523248-4841-4BFD-8136-443ED057A844}" srcOrd="1" destOrd="0" presId="urn:microsoft.com/office/officeart/2005/8/layout/hierarchy1"/>
    <dgm:cxn modelId="{4A19FEEE-27E8-4804-9214-095A56A9E92E}" type="presParOf" srcId="{1E3CA534-0259-4EC2-A248-3989B9EE3587}" destId="{BF3F7BB0-58D3-4009-B70C-3C4739A5EA26}" srcOrd="2" destOrd="0" presId="urn:microsoft.com/office/officeart/2005/8/layout/hierarchy1"/>
    <dgm:cxn modelId="{21E45E1D-6434-43BE-AAF0-1ED7BE0F77DB}" type="presParOf" srcId="{1E3CA534-0259-4EC2-A248-3989B9EE3587}" destId="{EDEE11D8-AC70-4573-8A98-CBAB055E1BDD}" srcOrd="3" destOrd="0" presId="urn:microsoft.com/office/officeart/2005/8/layout/hierarchy1"/>
    <dgm:cxn modelId="{1337750B-33E2-4568-A717-D72B663C1939}" type="presParOf" srcId="{EDEE11D8-AC70-4573-8A98-CBAB055E1BDD}" destId="{C07D777F-624F-4A81-9256-383B023D50B7}" srcOrd="0" destOrd="0" presId="urn:microsoft.com/office/officeart/2005/8/layout/hierarchy1"/>
    <dgm:cxn modelId="{2A2365CC-A380-4CD1-9ED9-46903D0DAD24}" type="presParOf" srcId="{C07D777F-624F-4A81-9256-383B023D50B7}" destId="{C02414B1-E6D4-46AF-AA94-CDAE12E1F896}" srcOrd="0" destOrd="0" presId="urn:microsoft.com/office/officeart/2005/8/layout/hierarchy1"/>
    <dgm:cxn modelId="{84FBDBE8-7A65-4466-A78C-7581A70A49ED}" type="presParOf" srcId="{C07D777F-624F-4A81-9256-383B023D50B7}" destId="{4B0FB33F-377F-474F-9F27-D7626347C3A9}" srcOrd="1" destOrd="0" presId="urn:microsoft.com/office/officeart/2005/8/layout/hierarchy1"/>
    <dgm:cxn modelId="{CA4F215F-2F8E-44A1-AA3A-C9E035BFEF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На 01.01.2022г.</a:t>
          </a:r>
        </a:p>
        <a:p>
          <a:r>
            <a:rPr lang="ru-RU" sz="1200" dirty="0"/>
            <a:t>180,2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/>
            <a:t>Долг по бюджетным кредитам:</a:t>
          </a:r>
        </a:p>
        <a:p>
          <a:r>
            <a:rPr lang="ru-RU" sz="1100" dirty="0"/>
            <a:t>0,0</a:t>
          </a:r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/>
            <a:t>Долг по кредитам кредитных организаций:</a:t>
          </a:r>
        </a:p>
        <a:p>
          <a:r>
            <a:rPr lang="ru-RU" sz="1100" dirty="0"/>
            <a:t>180,2</a:t>
          </a:r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E2F5F15D-1350-4B35-A3B5-5F1886CB1FF4}" type="presOf" srcId="{D4D81FD6-6615-42F4-AA69-4223FEDE9025}" destId="{AB7CBD09-0D67-4C22-83F5-ADF67AD72C14}" srcOrd="0" destOrd="0" presId="urn:microsoft.com/office/officeart/2005/8/layout/hierarchy1"/>
    <dgm:cxn modelId="{3632765F-7522-49BE-B54F-3282D3D24073}" type="presOf" srcId="{3E37891B-7E34-473F-B5EE-669928D9B5A6}" destId="{BF3F7BB0-58D3-4009-B70C-3C4739A5EA26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C4FCD0BE-C0DD-42FC-9117-76FDEEFF3CF2}" type="presOf" srcId="{B51B600F-A9B8-487E-8F64-62E4935F9890}" destId="{9C7753FC-881D-4807-9196-A6AA45F75C92}" srcOrd="0" destOrd="0" presId="urn:microsoft.com/office/officeart/2005/8/layout/hierarchy1"/>
    <dgm:cxn modelId="{A297A5DA-E193-4BAB-8F7E-D727C9987AA9}" type="presOf" srcId="{604725C7-6DC8-4339-980E-09CDCF87D75C}" destId="{4B0FB33F-377F-474F-9F27-D7626347C3A9}" srcOrd="0" destOrd="0" presId="urn:microsoft.com/office/officeart/2005/8/layout/hierarchy1"/>
    <dgm:cxn modelId="{5BF301DB-1306-4E0A-93E5-8B3A318800C3}" type="presOf" srcId="{BAFB2B4E-080B-4CC8-8B3B-39ECCE942D22}" destId="{8A9D7CB1-B6B2-42BF-B043-ADF1C5BEE41A}" srcOrd="0" destOrd="0" presId="urn:microsoft.com/office/officeart/2005/8/layout/hierarchy1"/>
    <dgm:cxn modelId="{CC53C6FD-EE0B-49CE-B19D-FC47C050004F}" type="presOf" srcId="{8CCFABD8-6394-4A51-ABF5-59A7F45C1391}" destId="{4A6C4A14-392A-4F36-B41B-819B0DB4EB78}" srcOrd="0" destOrd="0" presId="urn:microsoft.com/office/officeart/2005/8/layout/hierarchy1"/>
    <dgm:cxn modelId="{D1E54358-D36E-41E3-84D1-9011B3894502}" type="presParOf" srcId="{8A9D7CB1-B6B2-42BF-B043-ADF1C5BEE41A}" destId="{4DC3E8D1-C231-4A4D-917C-38B43682E58B}" srcOrd="0" destOrd="0" presId="urn:microsoft.com/office/officeart/2005/8/layout/hierarchy1"/>
    <dgm:cxn modelId="{EB31F23D-8BA9-4735-8008-12B5BBC148B2}" type="presParOf" srcId="{4DC3E8D1-C231-4A4D-917C-38B43682E58B}" destId="{296F9EAE-A02C-4A9A-930F-1CACA7AD5C6D}" srcOrd="0" destOrd="0" presId="urn:microsoft.com/office/officeart/2005/8/layout/hierarchy1"/>
    <dgm:cxn modelId="{DA5D4D6D-61C2-4E56-9CC9-CB8F178053D2}" type="presParOf" srcId="{296F9EAE-A02C-4A9A-930F-1CACA7AD5C6D}" destId="{65F8D749-9F3F-4F42-8516-FD61BA029C40}" srcOrd="0" destOrd="0" presId="urn:microsoft.com/office/officeart/2005/8/layout/hierarchy1"/>
    <dgm:cxn modelId="{C31CF409-12F8-4590-969E-576F22AC20EA}" type="presParOf" srcId="{296F9EAE-A02C-4A9A-930F-1CACA7AD5C6D}" destId="{9C7753FC-881D-4807-9196-A6AA45F75C92}" srcOrd="1" destOrd="0" presId="urn:microsoft.com/office/officeart/2005/8/layout/hierarchy1"/>
    <dgm:cxn modelId="{CA6E704D-D59E-424B-802A-545F13244ABC}" type="presParOf" srcId="{4DC3E8D1-C231-4A4D-917C-38B43682E58B}" destId="{1E3CA534-0259-4EC2-A248-3989B9EE3587}" srcOrd="1" destOrd="0" presId="urn:microsoft.com/office/officeart/2005/8/layout/hierarchy1"/>
    <dgm:cxn modelId="{46B11702-0110-45AD-8355-32D2E65AE591}" type="presParOf" srcId="{1E3CA534-0259-4EC2-A248-3989B9EE3587}" destId="{4A6C4A14-392A-4F36-B41B-819B0DB4EB78}" srcOrd="0" destOrd="0" presId="urn:microsoft.com/office/officeart/2005/8/layout/hierarchy1"/>
    <dgm:cxn modelId="{AB0E0397-FEB6-45EA-AC5B-E286F664C7E3}" type="presParOf" srcId="{1E3CA534-0259-4EC2-A248-3989B9EE3587}" destId="{F207F0AE-1968-4E0A-9C1A-68732305D5BA}" srcOrd="1" destOrd="0" presId="urn:microsoft.com/office/officeart/2005/8/layout/hierarchy1"/>
    <dgm:cxn modelId="{D31A4941-3A0B-43F9-8861-7E3467761481}" type="presParOf" srcId="{F207F0AE-1968-4E0A-9C1A-68732305D5BA}" destId="{1F6E1A69-1B12-49C8-BA59-8C688C4D8D92}" srcOrd="0" destOrd="0" presId="urn:microsoft.com/office/officeart/2005/8/layout/hierarchy1"/>
    <dgm:cxn modelId="{0E5920C7-54C5-4138-9472-C9425E0DB0C5}" type="presParOf" srcId="{1F6E1A69-1B12-49C8-BA59-8C688C4D8D92}" destId="{81EA338B-156B-4039-ACCA-D65E54F5F9CD}" srcOrd="0" destOrd="0" presId="urn:microsoft.com/office/officeart/2005/8/layout/hierarchy1"/>
    <dgm:cxn modelId="{110A02F2-87C8-463C-BF15-38F494BD8FE1}" type="presParOf" srcId="{1F6E1A69-1B12-49C8-BA59-8C688C4D8D92}" destId="{AB7CBD09-0D67-4C22-83F5-ADF67AD72C14}" srcOrd="1" destOrd="0" presId="urn:microsoft.com/office/officeart/2005/8/layout/hierarchy1"/>
    <dgm:cxn modelId="{8BDD63B6-E5CC-4A99-837C-1AE7B2843829}" type="presParOf" srcId="{F207F0AE-1968-4E0A-9C1A-68732305D5BA}" destId="{97523248-4841-4BFD-8136-443ED057A844}" srcOrd="1" destOrd="0" presId="urn:microsoft.com/office/officeart/2005/8/layout/hierarchy1"/>
    <dgm:cxn modelId="{13ED837C-ACA9-43CD-9A7B-C9BE8307C609}" type="presParOf" srcId="{1E3CA534-0259-4EC2-A248-3989B9EE3587}" destId="{BF3F7BB0-58D3-4009-B70C-3C4739A5EA26}" srcOrd="2" destOrd="0" presId="urn:microsoft.com/office/officeart/2005/8/layout/hierarchy1"/>
    <dgm:cxn modelId="{B91F652D-BB6C-46CA-8CB6-11D98A198A05}" type="presParOf" srcId="{1E3CA534-0259-4EC2-A248-3989B9EE3587}" destId="{EDEE11D8-AC70-4573-8A98-CBAB055E1BDD}" srcOrd="3" destOrd="0" presId="urn:microsoft.com/office/officeart/2005/8/layout/hierarchy1"/>
    <dgm:cxn modelId="{7322E0D0-7A63-4EC0-8137-BB5B3657A042}" type="presParOf" srcId="{EDEE11D8-AC70-4573-8A98-CBAB055E1BDD}" destId="{C07D777F-624F-4A81-9256-383B023D50B7}" srcOrd="0" destOrd="0" presId="urn:microsoft.com/office/officeart/2005/8/layout/hierarchy1"/>
    <dgm:cxn modelId="{07EEE464-E277-4336-AE96-F13D8FBBACFD}" type="presParOf" srcId="{C07D777F-624F-4A81-9256-383B023D50B7}" destId="{C02414B1-E6D4-46AF-AA94-CDAE12E1F896}" srcOrd="0" destOrd="0" presId="urn:microsoft.com/office/officeart/2005/8/layout/hierarchy1"/>
    <dgm:cxn modelId="{B1DA0E5E-5298-4B65-9FBC-6F80C6FFF26C}" type="presParOf" srcId="{C07D777F-624F-4A81-9256-383B023D50B7}" destId="{4B0FB33F-377F-474F-9F27-D7626347C3A9}" srcOrd="1" destOrd="0" presId="urn:microsoft.com/office/officeart/2005/8/layout/hierarchy1"/>
    <dgm:cxn modelId="{018C2B5F-E8C1-42A3-B90C-919F59796BB5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BC3E-7A69-4C92-B7AA-A7B860272F79}">
      <dsp:nvSpPr>
        <dsp:cNvPr id="0" name=""/>
        <dsp:cNvSpPr/>
      </dsp:nvSpPr>
      <dsp:spPr>
        <a:xfrm>
          <a:off x="0" y="330284"/>
          <a:ext cx="7699041" cy="465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Послание Президента Российской Федерации Федеральному Собранию</a:t>
          </a:r>
          <a:endParaRPr lang="ru-RU" sz="1600" kern="1200" dirty="0"/>
        </a:p>
      </dsp:txBody>
      <dsp:txXfrm>
        <a:off x="22731" y="353015"/>
        <a:ext cx="7653579" cy="420183"/>
      </dsp:txXfrm>
    </dsp:sp>
    <dsp:sp modelId="{3FFBE755-2E0A-4F50-A1AD-C930EC2B22B3}">
      <dsp:nvSpPr>
        <dsp:cNvPr id="0" name=""/>
        <dsp:cNvSpPr/>
      </dsp:nvSpPr>
      <dsp:spPr>
        <a:xfrm>
          <a:off x="0" y="980250"/>
          <a:ext cx="7699041" cy="70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j-lt"/>
            </a:rPr>
            <a:t>Прогноз социально-экономического развития </a:t>
          </a:r>
          <a:r>
            <a:rPr lang="ru-RU" sz="1600" b="1" kern="1200" dirty="0" err="1">
              <a:latin typeface="+mj-lt"/>
            </a:rPr>
            <a:t>Балахнинского</a:t>
          </a:r>
          <a:r>
            <a:rPr lang="ru-RU" sz="1600" b="1" kern="1200" dirty="0">
              <a:latin typeface="+mj-lt"/>
            </a:rPr>
            <a:t> муниципального района на среднесрочный период (на 2020 год и на плановый период 2021 и 2022 годов)</a:t>
          </a:r>
          <a:endParaRPr lang="ru-RU" sz="1600" kern="1200" dirty="0">
            <a:latin typeface="+mj-lt"/>
          </a:endParaRPr>
        </a:p>
      </dsp:txBody>
      <dsp:txXfrm>
        <a:off x="34480" y="1014730"/>
        <a:ext cx="7630081" cy="637356"/>
      </dsp:txXfrm>
    </dsp:sp>
    <dsp:sp modelId="{7B7A7B18-0097-4653-84CA-9BBD913D0F1C}">
      <dsp:nvSpPr>
        <dsp:cNvPr id="0" name=""/>
        <dsp:cNvSpPr/>
      </dsp:nvSpPr>
      <dsp:spPr>
        <a:xfrm>
          <a:off x="0" y="1870886"/>
          <a:ext cx="7699041" cy="78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Основные направления бюджетной  и налоговой политики в </a:t>
          </a:r>
          <a:r>
            <a:rPr lang="ru-RU" sz="1600" b="1" kern="1200" dirty="0" err="1"/>
            <a:t>Балахнинском</a:t>
          </a:r>
          <a:r>
            <a:rPr lang="ru-RU" sz="1600" b="1" kern="1200" dirty="0"/>
            <a:t> муниципальном районе на 2020 год и на плановый период 2021 и 2022 годов</a:t>
          </a:r>
          <a:endParaRPr lang="ru-RU" sz="1600" kern="1200" dirty="0"/>
        </a:p>
      </dsp:txBody>
      <dsp:txXfrm>
        <a:off x="38513" y="1909399"/>
        <a:ext cx="7622015" cy="711909"/>
      </dsp:txXfrm>
    </dsp:sp>
    <dsp:sp modelId="{7FABC87E-386F-4D8E-8183-47A0437FE9BD}">
      <dsp:nvSpPr>
        <dsp:cNvPr id="0" name=""/>
        <dsp:cNvSpPr/>
      </dsp:nvSpPr>
      <dsp:spPr>
        <a:xfrm>
          <a:off x="0" y="2844141"/>
          <a:ext cx="7699041" cy="533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Муниципальные программы </a:t>
          </a:r>
          <a:r>
            <a:rPr lang="ru-RU" sz="1600" b="1" kern="1200" dirty="0" err="1"/>
            <a:t>Балахнинского</a:t>
          </a:r>
          <a:r>
            <a:rPr lang="ru-RU" sz="1600" b="1" kern="1200" dirty="0"/>
            <a:t> муниципального района (17 программ)</a:t>
          </a:r>
          <a:endParaRPr lang="ru-RU" sz="1600" kern="1200" dirty="0"/>
        </a:p>
      </dsp:txBody>
      <dsp:txXfrm>
        <a:off x="26048" y="2870189"/>
        <a:ext cx="7646945" cy="481492"/>
      </dsp:txXfrm>
    </dsp:sp>
    <dsp:sp modelId="{B933573D-1CA9-4A69-8827-F1CC7A50BFD4}">
      <dsp:nvSpPr>
        <dsp:cNvPr id="0" name=""/>
        <dsp:cNvSpPr/>
      </dsp:nvSpPr>
      <dsp:spPr>
        <a:xfrm>
          <a:off x="0" y="3562050"/>
          <a:ext cx="7699041" cy="529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Бюджетный прогноз </a:t>
          </a:r>
          <a:r>
            <a:rPr lang="ru-RU" sz="1600" b="1" kern="1200" dirty="0" err="1"/>
            <a:t>Балахнинского</a:t>
          </a:r>
          <a:r>
            <a:rPr lang="ru-RU" sz="1600" b="1" kern="1200" dirty="0"/>
            <a:t> муниципального района на долгосрочный период (2018-2023 годы)</a:t>
          </a:r>
          <a:endParaRPr lang="ru-RU" sz="1600" kern="1200" dirty="0"/>
        </a:p>
      </dsp:txBody>
      <dsp:txXfrm>
        <a:off x="25833" y="3587883"/>
        <a:ext cx="7647375" cy="47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На 01.01.2021г.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180,2</a:t>
          </a:r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бюджетным кредитам: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60,0</a:t>
          </a:r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кредитам кредитных организаций: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120,2</a:t>
          </a:r>
        </a:p>
      </dsp:txBody>
      <dsp:txXfrm>
        <a:off x="1884034" y="1349007"/>
        <a:ext cx="1332746" cy="741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2986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59"/>
              </a:lnTo>
              <a:lnTo>
                <a:pt x="799090" y="259159"/>
              </a:lnTo>
              <a:lnTo>
                <a:pt x="79909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0772" y="831689"/>
          <a:ext cx="799090" cy="380294"/>
        </a:xfrm>
        <a:custGeom>
          <a:avLst/>
          <a:gdLst/>
          <a:ahLst/>
          <a:cxnLst/>
          <a:rect l="0" t="0" r="0" b="0"/>
          <a:pathLst>
            <a:path>
              <a:moveTo>
                <a:pt x="799090" y="0"/>
              </a:moveTo>
              <a:lnTo>
                <a:pt x="799090" y="259159"/>
              </a:lnTo>
              <a:lnTo>
                <a:pt x="0" y="259159"/>
              </a:lnTo>
              <a:lnTo>
                <a:pt x="0" y="380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061" y="1362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21350" y="139386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На 01.01.2019г.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229,6</a:t>
          </a:r>
        </a:p>
      </dsp:txBody>
      <dsp:txXfrm>
        <a:off x="1345669" y="163705"/>
        <a:ext cx="1258963" cy="781689"/>
      </dsp:txXfrm>
    </dsp:sp>
    <dsp:sp modelId="{81EA338B-156B-4039-ACCA-D65E54F5F9CD}">
      <dsp:nvSpPr>
        <dsp:cNvPr id="0" name=""/>
        <dsp:cNvSpPr/>
      </dsp:nvSpPr>
      <dsp:spPr>
        <a:xfrm>
          <a:off x="37697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2226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Долг по бюджетным кредитам: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75,0</a:t>
          </a:r>
        </a:p>
      </dsp:txBody>
      <dsp:txXfrm>
        <a:off x="546579" y="1374327"/>
        <a:ext cx="1258963" cy="781689"/>
      </dsp:txXfrm>
    </dsp:sp>
    <dsp:sp modelId="{C02414B1-E6D4-46AF-AA94-CDAE12E1F896}">
      <dsp:nvSpPr>
        <dsp:cNvPr id="0" name=""/>
        <dsp:cNvSpPr/>
      </dsp:nvSpPr>
      <dsp:spPr>
        <a:xfrm>
          <a:off x="1975151" y="1211983"/>
          <a:ext cx="1307601" cy="830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120440" y="1350008"/>
          <a:ext cx="1307601" cy="830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Долг по кредитам кредитных организаций: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154,6</a:t>
          </a:r>
        </a:p>
      </dsp:txBody>
      <dsp:txXfrm>
        <a:off x="2144759" y="1374327"/>
        <a:ext cx="1258963" cy="781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809211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8"/>
              </a:lnTo>
              <a:lnTo>
                <a:pt x="773278" y="250788"/>
              </a:lnTo>
              <a:lnTo>
                <a:pt x="773278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035933" y="804056"/>
          <a:ext cx="773278" cy="368010"/>
        </a:xfrm>
        <a:custGeom>
          <a:avLst/>
          <a:gdLst/>
          <a:ahLst/>
          <a:cxnLst/>
          <a:rect l="0" t="0" r="0" b="0"/>
          <a:pathLst>
            <a:path>
              <a:moveTo>
                <a:pt x="773278" y="0"/>
              </a:moveTo>
              <a:lnTo>
                <a:pt x="773278" y="250788"/>
              </a:lnTo>
              <a:lnTo>
                <a:pt x="0" y="250788"/>
              </a:lnTo>
              <a:lnTo>
                <a:pt x="0" y="3680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76529" y="549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317125" y="134115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На </a:t>
          </a:r>
          <a:r>
            <a:rPr lang="ru-RU" sz="1200" b="1" kern="1200" dirty="0">
              <a:solidFill>
                <a:schemeClr val="tx1"/>
              </a:solidFill>
            </a:rPr>
            <a:t>01.01.2020г.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180,2</a:t>
          </a:r>
        </a:p>
      </dsp:txBody>
      <dsp:txXfrm>
        <a:off x="1340659" y="157649"/>
        <a:ext cx="1218297" cy="756439"/>
      </dsp:txXfrm>
    </dsp:sp>
    <dsp:sp modelId="{81EA338B-156B-4039-ACCA-D65E54F5F9CD}">
      <dsp:nvSpPr>
        <dsp:cNvPr id="0" name=""/>
        <dsp:cNvSpPr/>
      </dsp:nvSpPr>
      <dsp:spPr>
        <a:xfrm>
          <a:off x="403250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543846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бюджетным кредитам: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70,0</a:t>
          </a:r>
        </a:p>
      </dsp:txBody>
      <dsp:txXfrm>
        <a:off x="567380" y="1329167"/>
        <a:ext cx="1218297" cy="756439"/>
      </dsp:txXfrm>
    </dsp:sp>
    <dsp:sp modelId="{C02414B1-E6D4-46AF-AA94-CDAE12E1F896}">
      <dsp:nvSpPr>
        <dsp:cNvPr id="0" name=""/>
        <dsp:cNvSpPr/>
      </dsp:nvSpPr>
      <dsp:spPr>
        <a:xfrm>
          <a:off x="1949808" y="1172067"/>
          <a:ext cx="1265365" cy="803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2090404" y="1305633"/>
          <a:ext cx="1265365" cy="803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кредитам кредитных организаций: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110,2</a:t>
          </a:r>
        </a:p>
      </dsp:txBody>
      <dsp:txXfrm>
        <a:off x="2113938" y="1329167"/>
        <a:ext cx="1218297" cy="756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559894" y="833875"/>
          <a:ext cx="852702" cy="361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44"/>
              </a:lnTo>
              <a:lnTo>
                <a:pt x="852702" y="246244"/>
              </a:lnTo>
              <a:lnTo>
                <a:pt x="852702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24023" y="833875"/>
          <a:ext cx="835871" cy="361143"/>
        </a:xfrm>
        <a:custGeom>
          <a:avLst/>
          <a:gdLst/>
          <a:ahLst/>
          <a:cxnLst/>
          <a:rect l="0" t="0" r="0" b="0"/>
          <a:pathLst>
            <a:path>
              <a:moveTo>
                <a:pt x="835871" y="0"/>
              </a:moveTo>
              <a:lnTo>
                <a:pt x="835871" y="246244"/>
              </a:lnTo>
              <a:lnTo>
                <a:pt x="0" y="246244"/>
              </a:lnTo>
              <a:lnTo>
                <a:pt x="0" y="3611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939748" y="46290"/>
          <a:ext cx="124029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077559" y="177209"/>
          <a:ext cx="124029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На 01.01.2022г.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180,2</a:t>
          </a:r>
        </a:p>
      </dsp:txBody>
      <dsp:txXfrm>
        <a:off x="1100627" y="200277"/>
        <a:ext cx="1194156" cy="741449"/>
      </dsp:txXfrm>
    </dsp:sp>
    <dsp:sp modelId="{81EA338B-156B-4039-ACCA-D65E54F5F9CD}">
      <dsp:nvSpPr>
        <dsp:cNvPr id="0" name=""/>
        <dsp:cNvSpPr/>
      </dsp:nvSpPr>
      <dsp:spPr>
        <a:xfrm>
          <a:off x="511" y="1195019"/>
          <a:ext cx="1447023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138321" y="1325939"/>
          <a:ext cx="1447023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бюджетным кредитам: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0,0</a:t>
          </a:r>
        </a:p>
      </dsp:txBody>
      <dsp:txXfrm>
        <a:off x="161389" y="1349007"/>
        <a:ext cx="1400887" cy="741449"/>
      </dsp:txXfrm>
    </dsp:sp>
    <dsp:sp modelId="{C02414B1-E6D4-46AF-AA94-CDAE12E1F896}">
      <dsp:nvSpPr>
        <dsp:cNvPr id="0" name=""/>
        <dsp:cNvSpPr/>
      </dsp:nvSpPr>
      <dsp:spPr>
        <a:xfrm>
          <a:off x="1723155" y="1195019"/>
          <a:ext cx="1378882" cy="78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860966" y="1325939"/>
          <a:ext cx="1378882" cy="787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Долг по кредитам кредитных организаций: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180,2</a:t>
          </a:r>
        </a:p>
      </dsp:txBody>
      <dsp:txXfrm>
        <a:off x="1884034" y="1349007"/>
        <a:ext cx="1332746" cy="741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0.83029</cdr:y>
    </cdr:from>
    <cdr:to>
      <cdr:x>0.50634</cdr:x>
      <cdr:y>0.94817</cdr:y>
    </cdr:to>
    <cdr:sp macro="" textlink="">
      <cdr:nvSpPr>
        <cdr:cNvPr id="2" name="TextBox 29"/>
        <cdr:cNvSpPr txBox="1"/>
      </cdr:nvSpPr>
      <cdr:spPr>
        <a:xfrm xmlns:a="http://schemas.openxmlformats.org/drawingml/2006/main">
          <a:off x="2432573" y="3685229"/>
          <a:ext cx="1944201" cy="5232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+mn-lt"/>
            </a:rPr>
            <a:t>(первоначальный бюджет)</a:t>
          </a:r>
        </a:p>
      </cdr:txBody>
    </cdr:sp>
  </cdr:relSizeAnchor>
  <cdr:relSizeAnchor xmlns:cdr="http://schemas.openxmlformats.org/drawingml/2006/chartDrawing">
    <cdr:from>
      <cdr:x>0.18978</cdr:x>
      <cdr:y>0.83029</cdr:y>
    </cdr:from>
    <cdr:to>
      <cdr:x>0.28975</cdr:x>
      <cdr:y>0.89518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0485" y="3685229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(факт)</a:t>
          </a:r>
        </a:p>
      </cdr:txBody>
    </cdr:sp>
  </cdr:relSizeAnchor>
  <cdr:relSizeAnchor xmlns:cdr="http://schemas.openxmlformats.org/drawingml/2006/chartDrawing">
    <cdr:from>
      <cdr:x>0.47483</cdr:x>
      <cdr:y>0.83164</cdr:y>
    </cdr:from>
    <cdr:to>
      <cdr:x>0.64144</cdr:x>
      <cdr:y>0.90099</cdr:y>
    </cdr:to>
    <cdr:sp macro="" textlink="">
      <cdr:nvSpPr>
        <cdr:cNvPr id="4" name="TextBox 29"/>
        <cdr:cNvSpPr txBox="1"/>
      </cdr:nvSpPr>
      <cdr:spPr>
        <a:xfrm xmlns:a="http://schemas.openxmlformats.org/drawingml/2006/main">
          <a:off x="4104457" y="3691245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+mn-lt"/>
            </a:rPr>
            <a:t>(прогноз)</a:t>
          </a:r>
        </a:p>
      </cdr:txBody>
    </cdr:sp>
  </cdr:relSizeAnchor>
  <cdr:relSizeAnchor xmlns:cdr="http://schemas.openxmlformats.org/drawingml/2006/chartDrawing">
    <cdr:from>
      <cdr:x>0.61645</cdr:x>
      <cdr:y>0.83164</cdr:y>
    </cdr:from>
    <cdr:to>
      <cdr:x>0.78306</cdr:x>
      <cdr:y>0.90099</cdr:y>
    </cdr:to>
    <cdr:sp macro="" textlink="">
      <cdr:nvSpPr>
        <cdr:cNvPr id="6" name="TextBox 29"/>
        <cdr:cNvSpPr txBox="1"/>
      </cdr:nvSpPr>
      <cdr:spPr>
        <a:xfrm xmlns:a="http://schemas.openxmlformats.org/drawingml/2006/main">
          <a:off x="5328592" y="369124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+mn-lt"/>
            </a:rPr>
            <a:t>(прогноз)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18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7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6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4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FBD48-9E65-40E3-9D18-3826CE6F5DE3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2955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22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756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1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848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03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46BFC-CB30-4907-AE5C-2327ED5B4CAD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95715"/>
      </p:ext>
    </p:extLst>
  </p:cSld>
  <p:clrMapOvr>
    <a:masterClrMapping/>
  </p:clrMapOvr>
  <p:transition spd="med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AD130-DA07-4720-ABA5-DD310AEEEB81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15920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D62BA-CE22-43A5-9DB2-49590E70FCFA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5922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68E19-A01C-4CD1-9D45-16465AF26566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0684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8263A-6A00-488F-8F77-B6D03F404C4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7873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95B6-BCA3-4A2B-98AD-A5472695D16F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38042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A2F17-E1FC-485A-A82F-7B90C4DE868D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72297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A9B73-8D8E-439C-8C30-7B97541C168A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64788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A661A-C9F2-4CE7-AD8F-77401918919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2687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F16CD-5B0A-458A-8321-4A62F1B378D3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9820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DF3981-F04A-479A-9265-FEA2B4745E02}" type="datetime1">
              <a:rPr lang="ru-RU" smtClean="0"/>
              <a:pPr>
                <a:defRPr/>
              </a:pPr>
              <a:t>13.08.2021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ransition spd="med">
    <p:cover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3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5.xml"/><Relationship Id="rId10" Type="http://schemas.openxmlformats.org/officeDocument/2006/relationships/image" Target="../media/image40.png"/><Relationship Id="rId4" Type="http://schemas.openxmlformats.org/officeDocument/2006/relationships/chart" Target="../charts/chart4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75" y="3933056"/>
            <a:ext cx="6197772" cy="279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994432" y="1776549"/>
            <a:ext cx="7610016" cy="202699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решению Земского собрания Балахнинского муниципального района №136 от 24.12.2019      «О бюджете Балахнинского муниципального района Нижегородской области на 2020 год и на плановый период 2021 и 2022 годов»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gray">
          <a:xfrm>
            <a:off x="1691680" y="1232496"/>
            <a:ext cx="6120680" cy="6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32" cy="12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607"/>
      </p:ext>
    </p:extLst>
  </p:cSld>
  <p:clrMapOvr>
    <a:masterClrMapping/>
  </p:clrMapOvr>
  <p:transition spd="med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73612"/>
              </p:ext>
            </p:extLst>
          </p:nvPr>
        </p:nvGraphicFramePr>
        <p:xfrm>
          <a:off x="452993" y="1980657"/>
          <a:ext cx="8275849" cy="4445058"/>
        </p:xfrm>
        <a:graphic>
          <a:graphicData uri="http://schemas.openxmlformats.org/drawingml/2006/table">
            <a:tbl>
              <a:tblPr firstRow="1" bandRow="1"/>
              <a:tblGrid>
                <a:gridCol w="302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143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2018 года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всего,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сдачи в аренду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61077"/>
                  </a:ext>
                </a:extLst>
              </a:tr>
              <a:tr h="495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продажи земельных участков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Доходы от реализации имущества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Штрафы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Прочие неналоговые доходы</a:t>
                      </a:r>
                    </a:p>
                  </a:txBody>
                  <a:tcPr marL="5772" marR="5772" marT="57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6183" marR="6183" marT="61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20175" cy="11967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районный бюджет в 2020-2022 годах,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36292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>
          <a:xfrm>
            <a:off x="5868144" y="1557023"/>
            <a:ext cx="3366504" cy="287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55576" y="1137047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Особенности формирования бюджета </a:t>
            </a:r>
            <a:r>
              <a:rPr lang="ru-RU" sz="2000" b="1" dirty="0" err="1">
                <a:solidFill>
                  <a:schemeClr val="tx2"/>
                </a:solidFill>
              </a:rPr>
              <a:t>Балахнинского</a:t>
            </a:r>
            <a:r>
              <a:rPr lang="ru-RU" sz="2000" b="1" dirty="0">
                <a:solidFill>
                  <a:schemeClr val="tx2"/>
                </a:solidFill>
              </a:rPr>
              <a:t> муниципального района по расходам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88615" y="2060848"/>
            <a:ext cx="5976664" cy="1512167"/>
          </a:xfrm>
          <a:prstGeom prst="rightArrow">
            <a:avLst>
              <a:gd name="adj1" fmla="val 50000"/>
              <a:gd name="adj2" fmla="val 28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Фонд оплаты труда рассчитан с учетом сохранения целевых показателей заработной платы по указам Президента РФ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08781" y="3212976"/>
            <a:ext cx="6748586" cy="1728192"/>
          </a:xfrm>
          <a:prstGeom prst="rightArrow">
            <a:avLst>
              <a:gd name="adj1" fmla="val 50000"/>
              <a:gd name="adj2" fmla="val 25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Индексация заработной платы ежегодно с 01 октября по категориям, не входящим в «майские Указы»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08781" y="4653136"/>
            <a:ext cx="7468666" cy="1511139"/>
          </a:xfrm>
          <a:prstGeom prst="rightArrow">
            <a:avLst>
              <a:gd name="adj1" fmla="val 50000"/>
              <a:gd name="adj2" fmla="val 336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Доведение до установленного уровня МРОТ по низкооплачиваемым категориям работников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9" y="4584"/>
            <a:ext cx="877771" cy="122147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3157961"/>
      </p:ext>
    </p:extLst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275" y="113704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распределяются расходы по основным функциям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8854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    </a:t>
            </a:r>
            <a:r>
              <a:rPr lang="ru-RU" sz="1400" dirty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sz="1400" dirty="0"/>
              <a:t>     Формирование расходов осуществляется в соответствии с законодательно закрепленными расходными обязательствами за бюджетом.</a:t>
            </a:r>
          </a:p>
          <a:p>
            <a:r>
              <a:rPr lang="ru-RU" sz="1400" dirty="0"/>
              <a:t>      Принципы формирования расходов бюджета: по разделам (подразделам), по ведомствам, по муниципальным программам.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5970" y="3179341"/>
            <a:ext cx="70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13" name="Picture 41" descr="original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319"/>
            <a:ext cx="790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051041" y="37592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/>
              <a:t>ОБЩЕГОСУДАРСТВЕННЫЕ</a:t>
            </a:r>
          </a:p>
          <a:p>
            <a:pPr eaLnBrk="1" hangingPunct="1"/>
            <a:r>
              <a:rPr lang="ru-RU" sz="1000" b="1"/>
              <a:t>ВОПРОСЫ</a:t>
            </a:r>
          </a:p>
        </p:txBody>
      </p:sp>
      <p:pic>
        <p:nvPicPr>
          <p:cNvPr id="15" name="Picture 43" descr="р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179" y="5175224"/>
            <a:ext cx="439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30408" y="5214921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</a:t>
            </a:r>
          </a:p>
          <a:p>
            <a:pPr eaLnBrk="1" hangingPunct="1"/>
            <a:r>
              <a:rPr lang="ru-RU" sz="1000" b="1" dirty="0"/>
              <a:t>БЕЗОПАСНОСТЬ И</a:t>
            </a:r>
          </a:p>
          <a:p>
            <a:pPr eaLnBrk="1" hangingPunct="1"/>
            <a:r>
              <a:rPr lang="ru-RU" sz="1000" b="1" dirty="0"/>
              <a:t>ПРАВООХРАНИТЕЛЬНАЯ</a:t>
            </a:r>
          </a:p>
          <a:p>
            <a:pPr eaLnBrk="1" hangingPunct="1"/>
            <a:r>
              <a:rPr lang="ru-RU" sz="1000" b="1" dirty="0"/>
              <a:t>ДЕЯТЕЛЬНОСТЬ</a:t>
            </a:r>
          </a:p>
        </p:txBody>
      </p:sp>
      <p:pic>
        <p:nvPicPr>
          <p:cNvPr id="17" name="Picture 44" descr="bs00001165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0" y="5989330"/>
            <a:ext cx="509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854178" y="6140937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/>
              <a:t>ЭКОНОМИКА</a:t>
            </a:r>
          </a:p>
        </p:txBody>
      </p:sp>
      <p:pic>
        <p:nvPicPr>
          <p:cNvPr id="19" name="Picture 45" descr="Jiltsam_kvartir_foto_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76" y="3702844"/>
            <a:ext cx="73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4204903" y="3728034"/>
            <a:ext cx="1360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ЖИЛИЩНО-</a:t>
            </a:r>
          </a:p>
          <a:p>
            <a:pPr eaLnBrk="1" hangingPunct="1"/>
            <a:r>
              <a:rPr lang="ru-RU" sz="1000" b="1" dirty="0"/>
              <a:t>КОММУНАЛЬНОЕ</a:t>
            </a:r>
          </a:p>
          <a:p>
            <a:pPr eaLnBrk="1" hangingPunct="1"/>
            <a:r>
              <a:rPr lang="ru-RU" sz="1000" b="1" dirty="0"/>
              <a:t>ХОЗЯЙСТВО</a:t>
            </a:r>
          </a:p>
        </p:txBody>
      </p:sp>
      <p:pic>
        <p:nvPicPr>
          <p:cNvPr id="21" name="Picture 46" descr="bcfa62248d6b07a6935a93f4e2cda5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878">
            <a:off x="3238398" y="4476301"/>
            <a:ext cx="561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 descr="143187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6" y="5267450"/>
            <a:ext cx="720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4281976" y="5398507"/>
            <a:ext cx="1158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ОБРАЗОВАНИЕ</a:t>
            </a:r>
          </a:p>
        </p:txBody>
      </p:sp>
      <p:pic>
        <p:nvPicPr>
          <p:cNvPr id="25" name="Picture 48" descr="оо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89" y="6035947"/>
            <a:ext cx="7016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204903" y="6107598"/>
            <a:ext cx="150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КИНЕМАТОГРАФИЯ</a:t>
            </a:r>
          </a:p>
        </p:txBody>
      </p:sp>
      <p:pic>
        <p:nvPicPr>
          <p:cNvPr id="29" name="Picture 49" descr="pho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0" y="3693319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6875897" y="3735387"/>
            <a:ext cx="1125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СОЦИАЛЬНАЯ</a:t>
            </a:r>
          </a:p>
          <a:p>
            <a:pPr eaLnBrk="1" hangingPunct="1"/>
            <a:r>
              <a:rPr lang="ru-RU" sz="1000" b="1" dirty="0"/>
              <a:t>ПОЛИТИКА</a:t>
            </a:r>
          </a:p>
        </p:txBody>
      </p:sp>
      <p:pic>
        <p:nvPicPr>
          <p:cNvPr id="31" name="Picture 50" descr="img1102071054153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4565919"/>
            <a:ext cx="647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6864696" y="4565920"/>
            <a:ext cx="11033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ФИЗИЧЕСКАЯ</a:t>
            </a:r>
          </a:p>
          <a:p>
            <a:pPr eaLnBrk="1" hangingPunct="1"/>
            <a:r>
              <a:rPr lang="ru-RU" sz="1000" b="1" dirty="0"/>
              <a:t>КУЛЬТУРА И</a:t>
            </a:r>
          </a:p>
          <a:p>
            <a:pPr eaLnBrk="1" hangingPunct="1"/>
            <a:r>
              <a:rPr lang="ru-RU" sz="1000" b="1" dirty="0"/>
              <a:t>СПОРТ</a:t>
            </a:r>
          </a:p>
        </p:txBody>
      </p:sp>
      <p:pic>
        <p:nvPicPr>
          <p:cNvPr id="33" name="Picture 51" descr="дддд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7" y="5291352"/>
            <a:ext cx="6413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6922670" y="5224143"/>
            <a:ext cx="1174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СРЕДСТВА</a:t>
            </a:r>
          </a:p>
          <a:p>
            <a:pPr eaLnBrk="1" hangingPunct="1"/>
            <a:r>
              <a:rPr lang="ru-RU" sz="1000" b="1" dirty="0"/>
              <a:t>МАССОВОЙ</a:t>
            </a:r>
          </a:p>
          <a:p>
            <a:pPr eaLnBrk="1" hangingPunct="1"/>
            <a:r>
              <a:rPr lang="ru-RU" sz="1000" b="1" dirty="0"/>
              <a:t>ИНФОРМАЦИИ</a:t>
            </a:r>
          </a:p>
        </p:txBody>
      </p:sp>
      <p:pic>
        <p:nvPicPr>
          <p:cNvPr id="35" name="Picture 52" descr="оол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07" y="6034524"/>
            <a:ext cx="7921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853584" y="5991596"/>
            <a:ext cx="1668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ОБСЛУЖИВАНИЕ</a:t>
            </a:r>
          </a:p>
          <a:p>
            <a:pPr eaLnBrk="1" hangingPunct="1"/>
            <a:r>
              <a:rPr lang="ru-RU" sz="1000" b="1" dirty="0"/>
              <a:t>ГОСУДАРСТВЕННОГО</a:t>
            </a:r>
          </a:p>
          <a:p>
            <a:pPr eaLnBrk="1" hangingPunct="1"/>
            <a:r>
              <a:rPr lang="ru-RU" sz="1000" b="1" dirty="0"/>
              <a:t>И МУНИЦИПАЛЬНОГО</a:t>
            </a:r>
          </a:p>
          <a:p>
            <a:pPr eaLnBrk="1" hangingPunct="1"/>
            <a:r>
              <a:rPr lang="ru-RU" sz="1000" b="1" dirty="0"/>
              <a:t>ДОЛГА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9609" y="4541019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b="1" dirty="0">
                <a:solidFill>
                  <a:prstClr val="black"/>
                </a:solidFill>
              </a:rPr>
              <a:t>ОХРАНА ОКРУЖАЮЩЕЙ</a:t>
            </a:r>
          </a:p>
          <a:p>
            <a:pPr lvl="0"/>
            <a:r>
              <a:rPr lang="ru-RU" sz="1000" b="1" dirty="0">
                <a:solidFill>
                  <a:prstClr val="black"/>
                </a:solidFill>
              </a:rPr>
              <a:t>СРЕДЫ</a:t>
            </a:r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1051041" y="4481974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000" b="1" dirty="0"/>
              <a:t>НАЦИОНАЛЬНАЯ </a:t>
            </a:r>
          </a:p>
          <a:p>
            <a:pPr eaLnBrk="1" hangingPunct="1"/>
            <a:r>
              <a:rPr lang="ru-RU" sz="1000" b="1" dirty="0"/>
              <a:t>ОБОРОНА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0" y="4424767"/>
            <a:ext cx="830610" cy="57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65"/>
            <a:ext cx="870384" cy="124614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956279"/>
      </p:ext>
    </p:extLst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184499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Распределение расходов бюджета </a:t>
            </a:r>
            <a:r>
              <a:rPr lang="ru-RU" sz="1400" b="1" dirty="0" err="1"/>
              <a:t>Балахнинского</a:t>
            </a:r>
            <a:r>
              <a:rPr lang="ru-RU" sz="1400" b="1" dirty="0"/>
              <a:t> муниципального района на 2020-2022 годы</a:t>
            </a:r>
          </a:p>
          <a:p>
            <a:r>
              <a:rPr lang="ru-RU" sz="1400" b="1" dirty="0"/>
              <a:t>по основным отраслям, (%)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40538"/>
              </p:ext>
            </p:extLst>
          </p:nvPr>
        </p:nvGraphicFramePr>
        <p:xfrm>
          <a:off x="179512" y="2338388"/>
          <a:ext cx="3384376" cy="274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310784"/>
              </p:ext>
            </p:extLst>
          </p:nvPr>
        </p:nvGraphicFramePr>
        <p:xfrm>
          <a:off x="3621201" y="4656359"/>
          <a:ext cx="3577281" cy="224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199" y="4550231"/>
            <a:ext cx="3114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2020 год: 1 706,7 </a:t>
            </a:r>
            <a:r>
              <a:rPr lang="ru-RU" sz="1600" b="1" dirty="0" err="1">
                <a:latin typeface="+mn-lt"/>
              </a:rPr>
              <a:t>млн.рублей</a:t>
            </a:r>
            <a:endParaRPr lang="ru-RU" sz="16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2936" y="6437232"/>
            <a:ext cx="333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2022 год: 1 571,9 млн.рублей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337671"/>
              </p:ext>
            </p:extLst>
          </p:nvPr>
        </p:nvGraphicFramePr>
        <p:xfrm>
          <a:off x="3961121" y="1104478"/>
          <a:ext cx="52565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51920" y="4277977"/>
            <a:ext cx="340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n-lt"/>
              </a:rPr>
              <a:t>2021 год: 1 686,4 млн.рублей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7"/>
            <a:ext cx="904013" cy="109519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697" y="938193"/>
            <a:ext cx="1939520" cy="1298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5096" y="933561"/>
            <a:ext cx="2171507" cy="1299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4255" y="977484"/>
            <a:ext cx="1910398" cy="1270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1775" y="977484"/>
            <a:ext cx="1605103" cy="122190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2556197" y="2502257"/>
            <a:ext cx="230440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275711" y="2414271"/>
            <a:ext cx="15963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994600" y="816366"/>
            <a:ext cx="7719098" cy="7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Что включают в себя отрасли социальной сферы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9091" y="1370316"/>
            <a:ext cx="4965312" cy="23647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45" y="1712522"/>
            <a:ext cx="1351402" cy="72221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83" y="1576890"/>
            <a:ext cx="1558756" cy="899002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19" y="2748043"/>
            <a:ext cx="1406645" cy="97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2780810"/>
            <a:ext cx="1158255" cy="945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033" y="1423001"/>
            <a:ext cx="1696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Образование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665" y="1400988"/>
            <a:ext cx="20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Социальная политика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3879" y="2473033"/>
            <a:ext cx="234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Культура и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0694" y="2475892"/>
            <a:ext cx="248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Физическая культура и спорт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06748" y="3777301"/>
            <a:ext cx="7719098" cy="3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Как изменяются расходы по отраслям социальной сферы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15222"/>
              </p:ext>
            </p:extLst>
          </p:nvPr>
        </p:nvGraphicFramePr>
        <p:xfrm>
          <a:off x="581289" y="4221087"/>
          <a:ext cx="8311192" cy="2160241"/>
        </p:xfrm>
        <a:graphic>
          <a:graphicData uri="http://schemas.openxmlformats.org/drawingml/2006/table">
            <a:tbl>
              <a:tblPr/>
              <a:tblGrid>
                <a:gridCol w="288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2018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</a:t>
                      </a:r>
                      <a:r>
                        <a:rPr lang="ru-RU" sz="14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6"/>
            <a:ext cx="870384" cy="1207678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</p:spTree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740352" y="141235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742" y="911230"/>
            <a:ext cx="5954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Сведения о расходах по разделам и подразделам</a:t>
            </a:r>
          </a:p>
          <a:p>
            <a:pPr algn="ctr"/>
            <a:r>
              <a:rPr lang="ru-RU" b="1" dirty="0"/>
              <a:t> бюджетной классификации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42191"/>
              </p:ext>
            </p:extLst>
          </p:nvPr>
        </p:nvGraphicFramePr>
        <p:xfrm>
          <a:off x="395534" y="1649333"/>
          <a:ext cx="8686906" cy="4390418"/>
        </p:xfrm>
        <a:graphic>
          <a:graphicData uri="http://schemas.openxmlformats.org/drawingml/2006/table">
            <a:tbl>
              <a:tblPr/>
              <a:tblGrid>
                <a:gridCol w="49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6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0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2018 года</a:t>
                      </a:r>
                      <a:r>
                        <a:rPr lang="ru-RU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2019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2020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2019 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2020</a:t>
                      </a:r>
                      <a:r>
                        <a:rPr lang="ru-RU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к 2019 году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2021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2022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78" marR="7078" marT="707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1 879,6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1 563,8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1 706,7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1 686,4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1 571,9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 вопросы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118,6%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90,9%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109,6%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93,7%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1 366,8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1 129,9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66,2%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1 133,6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1 100,5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 и кинематография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124,5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</p:spTree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0" y="216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0" name="TextBox 12"/>
          <p:cNvSpPr txBox="1">
            <a:spLocks noChangeArrowheads="1"/>
          </p:cNvSpPr>
          <p:nvPr/>
        </p:nvSpPr>
        <p:spPr bwMode="auto">
          <a:xfrm>
            <a:off x="7915152" y="1264561"/>
            <a:ext cx="1012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22543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Сведения о расходах по разделам и подразделам</a:t>
            </a:r>
          </a:p>
          <a:p>
            <a:pPr algn="ctr"/>
            <a:r>
              <a:rPr lang="ru-RU" b="1" dirty="0"/>
              <a:t>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17088"/>
              </p:ext>
            </p:extLst>
          </p:nvPr>
        </p:nvGraphicFramePr>
        <p:xfrm>
          <a:off x="184149" y="1572332"/>
          <a:ext cx="8743680" cy="3262770"/>
        </p:xfrm>
        <a:graphic>
          <a:graphicData uri="http://schemas.openxmlformats.org/drawingml/2006/table">
            <a:tbl>
              <a:tblPr/>
              <a:tblGrid>
                <a:gridCol w="4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4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8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раздел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 2018 года (факт)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Бюджет на 2019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2020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Удельный вес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к 2019 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Отклонения 2020 к 2019 году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2021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Проект бюджета на 2022 год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103,9%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92,2%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111,3%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9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177,4%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70,3</a:t>
                      </a:r>
                    </a:p>
                  </a:txBody>
                  <a:tcPr marL="7078" marR="7078" marT="707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1" y="0"/>
            <a:ext cx="865634" cy="121272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3613" y="4879618"/>
            <a:ext cx="4444752" cy="191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4584"/>
      </p:ext>
    </p:extLst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71546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КОЛИЧЕСТВО УЧРЕЖДЕНИЙ, ОКАЗЫВАЮЩИХ  УСЛУГИ ЗА СЧЕТ СРЕДСТВ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БАЛАХНИНСКОГО МУНИЦИПАЛЬНОГО РАЙОНА (КАЗЕННЫХ, БЮДЖЕТНЫХ, АВТОНОМНЫХ)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211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 rot="5400000">
            <a:off x="6054682" y="1772088"/>
            <a:ext cx="2673087" cy="2346128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-388172" y="2564907"/>
            <a:ext cx="3808046" cy="2672679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gray">
          <a:xfrm>
            <a:off x="275556" y="2864818"/>
            <a:ext cx="2483011" cy="24929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школ,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детских садов,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учреждений дополнительного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ЦКС,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краеведческий музей,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ХЭС, ИДЦ,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БУМЦ, БОРХ, Бизнес-инкубатор,</a:t>
            </a:r>
          </a:p>
          <a:p>
            <a:pPr marL="342900" indent="-342900" eaLnBrk="0" hangingPunct="0">
              <a:buFont typeface="Wingdings" pitchFamily="2" charset="2"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редакция газеты «Рабочая Балахна», МФЦ</a:t>
            </a:r>
          </a:p>
          <a:p>
            <a:pPr marL="342900" indent="-342900" eaLnBrk="0" hangingPunct="0">
              <a:buFont typeface="Wingdings" pitchFamily="2" charset="2"/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6234576" y="2532254"/>
            <a:ext cx="232766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централизованная бухгалтерия учреждений культуры;</a:t>
            </a:r>
          </a:p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Централизованная бухгалтерия учреждений образования;</a:t>
            </a:r>
          </a:p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Департамент ЖКХ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66105" y="1997224"/>
            <a:ext cx="2160587" cy="52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Бюджетные учреждения - 58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4" y="2482227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486" y="2115874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15283" y="1690808"/>
            <a:ext cx="2361006" cy="52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Казенные учреждения - 3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5"/>
          <p:cNvSpPr txBox="1">
            <a:spLocks/>
          </p:cNvSpPr>
          <p:nvPr/>
        </p:nvSpPr>
        <p:spPr>
          <a:xfrm>
            <a:off x="7929586" y="6357958"/>
            <a:ext cx="714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"/>
            <a:ext cx="901297" cy="1157959"/>
          </a:xfrm>
          <a:prstGeom prst="rect">
            <a:avLst/>
          </a:prstGeom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 rot="5400000">
            <a:off x="6458830" y="4270970"/>
            <a:ext cx="1925965" cy="2248016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84815" y="4525665"/>
            <a:ext cx="236100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Автономные учреждения - 1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7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980" y="4987200"/>
            <a:ext cx="423664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gray">
          <a:xfrm>
            <a:off x="6367431" y="5426488"/>
            <a:ext cx="210876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Дом Москвы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2376265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AutoShape 2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://schoolup.ru/uploads/3835/3828/ybGe6ctl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4183129"/>
            <a:ext cx="3156479" cy="2318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80" y="1879261"/>
            <a:ext cx="3156479" cy="2175131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Горизонтальный свиток 16"/>
          <p:cNvSpPr/>
          <p:nvPr/>
        </p:nvSpPr>
        <p:spPr>
          <a:xfrm>
            <a:off x="843453" y="19797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9124" y="989856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Программные и непрограммные расходы бюджета </a:t>
            </a:r>
            <a:r>
              <a:rPr lang="ru-RU" sz="3600" b="1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Балахнинского</a:t>
            </a:r>
            <a:r>
              <a:rPr lang="ru-RU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96603" y="2554034"/>
            <a:ext cx="2577345" cy="2747174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определены исходя из необходимости достижения запланированных индикаторов и конечных результатов по муниципальным программам </a:t>
            </a:r>
            <a:r>
              <a:rPr lang="ru-RU" sz="1400" dirty="0" err="1">
                <a:solidFill>
                  <a:schemeClr val="tx1"/>
                </a:solidFill>
              </a:rPr>
              <a:t>Балахнинского</a:t>
            </a:r>
            <a:r>
              <a:rPr lang="ru-RU" sz="1400" dirty="0">
                <a:solidFill>
                  <a:schemeClr val="tx1"/>
                </a:solidFill>
              </a:rPr>
              <a:t> муниципального района(в 2020году по 17 муниципальным программам) 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09564" y="2844127"/>
            <a:ext cx="2621260" cy="1939440"/>
          </a:xfrm>
          <a:prstGeom prst="flowChartProcess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расходы не вошедшие в мероприятия муниципальных программ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603" y="1716771"/>
            <a:ext cx="2592288" cy="80061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24127" y="1779714"/>
            <a:ext cx="2510073" cy="73224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2740" y="1863805"/>
            <a:ext cx="25412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Млн.рублей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487690" y="1740068"/>
            <a:ext cx="2900734" cy="746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Непрограммные 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Млн.рублей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1085" y="563793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31085" y="6092517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72068" y="5629174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2068" y="6104489"/>
            <a:ext cx="1080120" cy="4320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732959" y="5636190"/>
            <a:ext cx="1080120" cy="43204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32959" y="6114419"/>
            <a:ext cx="1080120" cy="41417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06368" y="511713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53157" y="5330894"/>
            <a:ext cx="848227" cy="7594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01434" y="5469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2020 год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8698" y="5219554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20</a:t>
            </a:r>
            <a:r>
              <a:rPr lang="en-US" sz="1400" b="1" dirty="0"/>
              <a:t>2</a:t>
            </a:r>
            <a:r>
              <a:rPr lang="ru-RU" sz="1400" b="1" dirty="0"/>
              <a:t>1 год</a:t>
            </a:r>
          </a:p>
        </p:txBody>
      </p:sp>
      <p:sp>
        <p:nvSpPr>
          <p:cNvPr id="31" name="Овал 30"/>
          <p:cNvSpPr/>
          <p:nvPr/>
        </p:nvSpPr>
        <p:spPr>
          <a:xfrm>
            <a:off x="6328124" y="5003271"/>
            <a:ext cx="864096" cy="72806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27568" y="5145618"/>
            <a:ext cx="7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2022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1683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1502,3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71683" y="6085384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204,4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48282" y="5676993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491,2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02873" y="6114419"/>
            <a:ext cx="80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95,1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8228" y="5677491"/>
            <a:ext cx="8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1367,6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0038" y="6115252"/>
            <a:ext cx="94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204,3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454" cy="120178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23173695"/>
      </p:ext>
    </p:extLst>
  </p:cSld>
  <p:clrMapOvr>
    <a:masterClrMapping/>
  </p:clrMapOvr>
  <p:transition spd="med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179512" y="1454352"/>
            <a:ext cx="8675688" cy="36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Calibri" pitchFamily="34" charset="0"/>
              </a:rPr>
              <a:t>       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           </a:t>
            </a:r>
            <a:r>
              <a:rPr lang="ru-RU" sz="1600" b="1" u="sng" dirty="0">
                <a:latin typeface="Calibri" pitchFamily="34" charset="0"/>
              </a:rPr>
              <a:t>Программный бюджет </a:t>
            </a:r>
            <a:r>
              <a:rPr lang="ru-RU" sz="1600" b="1" dirty="0">
                <a:latin typeface="Calibri" pitchFamily="34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           </a:t>
            </a:r>
            <a:r>
              <a:rPr lang="ru-RU" sz="1600" b="1" u="sng" dirty="0">
                <a:latin typeface="Calibri" pitchFamily="34" charset="0"/>
              </a:rPr>
              <a:t>Программное бюджетирование</a:t>
            </a:r>
            <a:r>
              <a:rPr lang="ru-RU" sz="1600" b="1" dirty="0">
                <a:latin typeface="Calibri" pitchFamily="34" charset="0"/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целей социально-экономического </a:t>
            </a:r>
            <a:r>
              <a:rPr lang="ru-RU" sz="1600" b="1" dirty="0" err="1">
                <a:latin typeface="Calibri" pitchFamily="34" charset="0"/>
              </a:rPr>
              <a:t>Балахнинского</a:t>
            </a:r>
            <a:r>
              <a:rPr lang="ru-RU" sz="1600" b="1" dirty="0">
                <a:latin typeface="Calibri" pitchFamily="34" charset="0"/>
              </a:rPr>
              <a:t> муниципального района, с учетом приоритетов государственной политики, задач органа местного самоуправления, общественной значимости ожидаемых и конечных результатов использования бюджетных средств.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b="1" dirty="0">
                <a:latin typeface="Calibri" pitchFamily="34" charset="0"/>
              </a:rPr>
              <a:t>             Бюджет </a:t>
            </a:r>
            <a:r>
              <a:rPr lang="ru-RU" sz="1600" b="1" dirty="0" err="1">
                <a:latin typeface="Calibri" pitchFamily="34" charset="0"/>
              </a:rPr>
              <a:t>Балахнинского</a:t>
            </a:r>
            <a:r>
              <a:rPr lang="ru-RU" sz="1600" b="1" dirty="0">
                <a:latin typeface="Calibri" pitchFamily="34" charset="0"/>
              </a:rPr>
              <a:t> муниципального района на 2020 год сформирован на основе 17 муниципальных программ, на плановый период 2021 -2022 годы – 11 муниципальных программ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26570" y="781571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программный бюджет?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68760"/>
            <a:ext cx="9144000" cy="41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БАЛАХНИНСКОГО МУНИЦИПАЛЬНОГО РАЙОНА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9862940"/>
              </p:ext>
            </p:extLst>
          </p:nvPr>
        </p:nvGraphicFramePr>
        <p:xfrm>
          <a:off x="870384" y="1895044"/>
          <a:ext cx="7699041" cy="442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77649" y="2292052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3232" y="3032633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5983" y="3990528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83232" y="486916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73213" y="5589240"/>
            <a:ext cx="42288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09"/>
            <a:ext cx="889481" cy="120546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9618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558266" y="1928646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499761" y="1284913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558267" y="2649263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585854" y="3375819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585854" y="407738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ятиугольник 21"/>
          <p:cNvSpPr/>
          <p:nvPr/>
        </p:nvSpPr>
        <p:spPr>
          <a:xfrm rot="10800000">
            <a:off x="1561983" y="4862427"/>
            <a:ext cx="7374339" cy="58627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546756" y="5584100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866117" y="1871560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образования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2015-2020 </a:t>
            </a:r>
            <a:r>
              <a:rPr lang="ru-RU" dirty="0" err="1"/>
              <a:t>г.г</a:t>
            </a:r>
            <a:r>
              <a:rPr lang="ru-RU" dirty="0"/>
              <a:t>."</a:t>
            </a:r>
          </a:p>
        </p:txBody>
      </p:sp>
      <p:sp>
        <p:nvSpPr>
          <p:cNvPr id="34" name="Овал 33"/>
          <p:cNvSpPr/>
          <p:nvPr/>
        </p:nvSpPr>
        <p:spPr>
          <a:xfrm>
            <a:off x="221315" y="188277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1087,2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6878" y="2796010"/>
            <a:ext cx="715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"Развитие культуры </a:t>
            </a:r>
            <a:r>
              <a:rPr lang="ru-RU" dirty="0" err="1"/>
              <a:t>Балахнинского</a:t>
            </a:r>
            <a:r>
              <a:rPr lang="ru-RU" dirty="0"/>
              <a:t> района на 2015-2020 годы"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2894" y="3296714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физической культуры, спорта и молодежной политики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2015-2020 годы"</a:t>
            </a:r>
          </a:p>
        </p:txBody>
      </p:sp>
      <p:sp>
        <p:nvSpPr>
          <p:cNvPr id="39" name="Овал 38"/>
          <p:cNvSpPr/>
          <p:nvPr/>
        </p:nvSpPr>
        <p:spPr>
          <a:xfrm>
            <a:off x="245970" y="264450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164,9</a:t>
            </a:r>
          </a:p>
        </p:txBody>
      </p:sp>
      <p:sp>
        <p:nvSpPr>
          <p:cNvPr id="40" name="Овал 39"/>
          <p:cNvSpPr/>
          <p:nvPr/>
        </p:nvSpPr>
        <p:spPr>
          <a:xfrm>
            <a:off x="221315" y="335329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2,0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66117" y="406121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"Социальная поддержка граждан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2015 - 2020 гг."</a:t>
            </a:r>
          </a:p>
        </p:txBody>
      </p:sp>
      <p:sp>
        <p:nvSpPr>
          <p:cNvPr id="42" name="Овал 41"/>
          <p:cNvSpPr/>
          <p:nvPr/>
        </p:nvSpPr>
        <p:spPr>
          <a:xfrm>
            <a:off x="211529" y="4072263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2894" y="48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населения </a:t>
            </a:r>
            <a:r>
              <a:rPr lang="ru-RU" dirty="0" err="1"/>
              <a:t>Балахнинского</a:t>
            </a:r>
            <a:r>
              <a:rPr lang="ru-RU" dirty="0"/>
              <a:t> района доступным и комфортным жильем на 2015-2020 годы"</a:t>
            </a:r>
          </a:p>
        </p:txBody>
      </p:sp>
      <p:sp>
        <p:nvSpPr>
          <p:cNvPr id="44" name="Овал 43"/>
          <p:cNvSpPr/>
          <p:nvPr/>
        </p:nvSpPr>
        <p:spPr>
          <a:xfrm>
            <a:off x="211529" y="4862427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30,8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2845" y="5509879"/>
            <a:ext cx="710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населения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качественными услугами в сфере жилищно-коммунального хозяйства"</a:t>
            </a:r>
          </a:p>
        </p:txBody>
      </p:sp>
      <p:sp>
        <p:nvSpPr>
          <p:cNvPr id="46" name="Овал 45"/>
          <p:cNvSpPr/>
          <p:nvPr/>
        </p:nvSpPr>
        <p:spPr>
          <a:xfrm>
            <a:off x="221315" y="570496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48,9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59205807"/>
      </p:ext>
    </p:extLst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397812" y="1418674"/>
            <a:ext cx="7374339" cy="58627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007000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397812" y="2021475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399662" y="2836158"/>
            <a:ext cx="7374339" cy="58627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ятиугольник 18"/>
          <p:cNvSpPr/>
          <p:nvPr/>
        </p:nvSpPr>
        <p:spPr>
          <a:xfrm rot="10800000">
            <a:off x="1259631" y="3525585"/>
            <a:ext cx="7514367" cy="121803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399660" y="4845660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Пятиугольник 30"/>
          <p:cNvSpPr/>
          <p:nvPr/>
        </p:nvSpPr>
        <p:spPr>
          <a:xfrm rot="10800000">
            <a:off x="1259632" y="5703927"/>
            <a:ext cx="7512519" cy="98602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19672" y="1324663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агропромышленного комплекса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до 2020 года"</a:t>
            </a:r>
          </a:p>
        </p:txBody>
      </p:sp>
      <p:sp>
        <p:nvSpPr>
          <p:cNvPr id="34" name="Овал 33"/>
          <p:cNvSpPr/>
          <p:nvPr/>
        </p:nvSpPr>
        <p:spPr>
          <a:xfrm>
            <a:off x="221315" y="139532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14,0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22450" y="1975997"/>
            <a:ext cx="715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"Управление муниципальным имуществом и земельными ресурсами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района" на 2015-2020 годы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10622" y="2833021"/>
            <a:ext cx="72263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"Управление муниципальными финансами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на период до 2020 года"</a:t>
            </a:r>
          </a:p>
        </p:txBody>
      </p:sp>
      <p:sp>
        <p:nvSpPr>
          <p:cNvPr id="39" name="Овал 38"/>
          <p:cNvSpPr/>
          <p:nvPr/>
        </p:nvSpPr>
        <p:spPr>
          <a:xfrm>
            <a:off x="221315" y="2153973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2,3</a:t>
            </a:r>
          </a:p>
        </p:txBody>
      </p:sp>
      <p:sp>
        <p:nvSpPr>
          <p:cNvPr id="40" name="Овал 39"/>
          <p:cNvSpPr/>
          <p:nvPr/>
        </p:nvSpPr>
        <p:spPr>
          <a:xfrm>
            <a:off x="211529" y="2952006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141,5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8444" y="3521961"/>
            <a:ext cx="700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на 2015-202 годы"</a:t>
            </a:r>
          </a:p>
        </p:txBody>
      </p:sp>
      <p:sp>
        <p:nvSpPr>
          <p:cNvPr id="42" name="Овал 41"/>
          <p:cNvSpPr/>
          <p:nvPr/>
        </p:nvSpPr>
        <p:spPr>
          <a:xfrm>
            <a:off x="221315" y="379683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4,2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08054" y="4771735"/>
            <a:ext cx="710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"Обеспечение общественного порядка и противодействия преступности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2015-2020годы"</a:t>
            </a:r>
          </a:p>
        </p:txBody>
      </p:sp>
      <p:sp>
        <p:nvSpPr>
          <p:cNvPr id="46" name="Овал 45"/>
          <p:cNvSpPr/>
          <p:nvPr/>
        </p:nvSpPr>
        <p:spPr>
          <a:xfrm>
            <a:off x="178515" y="495718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0,1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5972" y="5756312"/>
            <a:ext cx="6948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"Комплексные меры противодействия злоупотреблению наркотиками и их незаконному обороту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2015-2020 годы"</a:t>
            </a:r>
          </a:p>
        </p:txBody>
      </p:sp>
      <p:sp>
        <p:nvSpPr>
          <p:cNvPr id="48" name="Овал 47"/>
          <p:cNvSpPr/>
          <p:nvPr/>
        </p:nvSpPr>
        <p:spPr>
          <a:xfrm>
            <a:off x="249526" y="5951394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0,1</a:t>
            </a:r>
          </a:p>
        </p:txBody>
      </p:sp>
      <p:sp>
        <p:nvSpPr>
          <p:cNvPr id="26" name="Овал 25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94186002"/>
      </p:ext>
    </p:extLst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275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0800000">
            <a:off x="1472308" y="1598770"/>
            <a:ext cx="7410092" cy="6231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WordArt 101"/>
          <p:cNvSpPr>
            <a:spLocks noChangeArrowheads="1" noChangeShapeType="1" noTextEdit="1"/>
          </p:cNvSpPr>
          <p:nvPr/>
        </p:nvSpPr>
        <p:spPr bwMode="auto">
          <a:xfrm>
            <a:off x="539552" y="1119232"/>
            <a:ext cx="8460432" cy="405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" b="1" kern="1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муниципальные программы будут реализовываться в 2020 году,  млн.руб</a:t>
            </a:r>
            <a:r>
              <a:rPr lang="ru-RU" sz="12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476851" y="2388697"/>
            <a:ext cx="7376188" cy="78011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ятиугольник 15"/>
          <p:cNvSpPr/>
          <p:nvPr/>
        </p:nvSpPr>
        <p:spPr>
          <a:xfrm rot="10800000">
            <a:off x="1493248" y="3372622"/>
            <a:ext cx="7376189" cy="99119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Пятиугольник 24"/>
          <p:cNvSpPr/>
          <p:nvPr/>
        </p:nvSpPr>
        <p:spPr>
          <a:xfrm rot="10800000">
            <a:off x="1472308" y="4574279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1676995" y="1568262"/>
            <a:ext cx="72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"Развитие предпринимательства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 Нижегородской области на 2015-2020 годы"</a:t>
            </a:r>
          </a:p>
        </p:txBody>
      </p:sp>
      <p:sp>
        <p:nvSpPr>
          <p:cNvPr id="34" name="Овал 33"/>
          <p:cNvSpPr/>
          <p:nvPr/>
        </p:nvSpPr>
        <p:spPr>
          <a:xfrm>
            <a:off x="195110" y="1578868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2,0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9773" y="2368536"/>
            <a:ext cx="712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"Информатизация органов местного самоуправления 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 на 2017-2020 годы"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53907" y="3378646"/>
            <a:ext cx="722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"Развитие эффективности градостроительной деятельности на территории </a:t>
            </a:r>
            <a:r>
              <a:rPr lang="ru-RU" dirty="0" err="1"/>
              <a:t>Балахнинского</a:t>
            </a:r>
            <a:r>
              <a:rPr lang="ru-RU" dirty="0"/>
              <a:t> муниципального района" на 2015-2020 годы</a:t>
            </a:r>
          </a:p>
        </p:txBody>
      </p:sp>
      <p:sp>
        <p:nvSpPr>
          <p:cNvPr id="39" name="Овал 38"/>
          <p:cNvSpPr/>
          <p:nvPr/>
        </p:nvSpPr>
        <p:spPr>
          <a:xfrm>
            <a:off x="195110" y="243242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1,9</a:t>
            </a:r>
          </a:p>
        </p:txBody>
      </p:sp>
      <p:sp>
        <p:nvSpPr>
          <p:cNvPr id="40" name="Овал 39"/>
          <p:cNvSpPr/>
          <p:nvPr/>
        </p:nvSpPr>
        <p:spPr>
          <a:xfrm>
            <a:off x="209923" y="3580910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0,2</a:t>
            </a:r>
          </a:p>
        </p:txBody>
      </p:sp>
      <p:sp>
        <p:nvSpPr>
          <p:cNvPr id="46" name="Овал 45"/>
          <p:cNvSpPr/>
          <p:nvPr/>
        </p:nvSpPr>
        <p:spPr>
          <a:xfrm>
            <a:off x="195110" y="4625915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0,9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537" y="4598776"/>
            <a:ext cx="70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"Профилактика терроризма и экстремизма в 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на 2017-2020 годы"</a:t>
            </a:r>
          </a:p>
        </p:txBody>
      </p:sp>
      <p:sp>
        <p:nvSpPr>
          <p:cNvPr id="24" name="Овал 23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1493248" y="5685406"/>
            <a:ext cx="7374342" cy="781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853907" y="5776231"/>
            <a:ext cx="701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"Противодействие коррупции в </a:t>
            </a:r>
            <a:r>
              <a:rPr lang="ru-RU" dirty="0" err="1"/>
              <a:t>Балахнинском</a:t>
            </a:r>
            <a:r>
              <a:rPr lang="ru-RU" dirty="0"/>
              <a:t> муниципальном районе Нижегородской области на 2015-2020 годы"</a:t>
            </a:r>
          </a:p>
        </p:txBody>
      </p:sp>
      <p:sp>
        <p:nvSpPr>
          <p:cNvPr id="20" name="Овал 19"/>
          <p:cNvSpPr/>
          <p:nvPr/>
        </p:nvSpPr>
        <p:spPr>
          <a:xfrm>
            <a:off x="195110" y="5776231"/>
            <a:ext cx="1298138" cy="5331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3851300395"/>
      </p:ext>
    </p:extLst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203" y="908720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Особенности программного бюджета</a:t>
            </a:r>
            <a:endParaRPr lang="ru-RU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3351244" y="2985187"/>
            <a:ext cx="2444891" cy="1368152"/>
          </a:xfrm>
          <a:prstGeom prst="can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1921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17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49" y="4758545"/>
            <a:ext cx="252028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79512" y="4725144"/>
            <a:ext cx="2592288" cy="1440160"/>
          </a:xfrm>
          <a:prstGeom prst="wedgeRectCallout">
            <a:avLst>
              <a:gd name="adj1" fmla="val 71552"/>
              <a:gd name="adj2" fmla="val -969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410737" y="4725144"/>
            <a:ext cx="2520281" cy="1440160"/>
          </a:xfrm>
          <a:prstGeom prst="wedgeRectCallout">
            <a:avLst>
              <a:gd name="adj1" fmla="val -74391"/>
              <a:gd name="adj2" fmla="val -896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84505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Исполнение бюджета в программной классификации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243" y="4783504"/>
            <a:ext cx="273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79512" y="1644672"/>
            <a:ext cx="2592288" cy="1440160"/>
          </a:xfrm>
          <a:prstGeom prst="wedgeRectCallout">
            <a:avLst>
              <a:gd name="adj1" fmla="val 71132"/>
              <a:gd name="adj2" fmla="val 813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7504" y="16617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410736" y="1644672"/>
            <a:ext cx="2520282" cy="1415160"/>
          </a:xfrm>
          <a:prstGeom prst="wedgeRectCallout">
            <a:avLst>
              <a:gd name="adj1" fmla="val -74459"/>
              <a:gd name="adj2" fmla="val 775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393239" y="1661748"/>
            <a:ext cx="255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Взаимосвязь бюджетных расходов с результатами реализации муниципальных программ</a:t>
            </a:r>
          </a:p>
        </p:txBody>
      </p:sp>
      <p:cxnSp>
        <p:nvCxnSpPr>
          <p:cNvPr id="27" name="Прямая соединительная линия 26"/>
          <p:cNvCxnSpPr>
            <a:stCxn id="5" idx="3"/>
            <a:endCxn id="7" idx="0"/>
          </p:cNvCxnSpPr>
          <p:nvPr/>
        </p:nvCxnSpPr>
        <p:spPr>
          <a:xfrm flipH="1">
            <a:off x="4573689" y="4353339"/>
            <a:ext cx="1" cy="405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"/>
            <a:ext cx="891451" cy="126633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47636157"/>
      </p:ext>
    </p:extLst>
  </p:cSld>
  <p:clrMapOvr>
    <a:masterClrMapping/>
  </p:clrMapOvr>
  <p:transition spd="med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образования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26072" y="1392801"/>
            <a:ext cx="230425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общеобразовательных учреждений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362714" y="1404418"/>
            <a:ext cx="22894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26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детских садов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184506" y="1412777"/>
            <a:ext cx="2088232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учреждений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дополнительного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1" y="2504305"/>
            <a:ext cx="1451474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499316" y="2204864"/>
            <a:ext cx="748446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 314 "Об утверждении муниципальной  программы " Развитие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и социально-правовой защиты детства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возраста, учащиеся общеобразовательных учреждений, работники образовательных учреждений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652230"/>
            <a:ext cx="3888432" cy="11680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1 087,2 млн.рублей,  </a:t>
            </a:r>
          </a:p>
          <a:p>
            <a:pPr algn="ctr"/>
            <a:r>
              <a:rPr lang="ru-RU" sz="1400" b="1" dirty="0"/>
              <a:t>2020 год – 1 098,6 </a:t>
            </a:r>
            <a:r>
              <a:rPr lang="ru-RU" sz="1400" b="1" dirty="0" err="1"/>
              <a:t>млн.рублей</a:t>
            </a:r>
            <a:r>
              <a:rPr lang="ru-RU" sz="1400" b="1" dirty="0"/>
              <a:t>,</a:t>
            </a:r>
          </a:p>
          <a:p>
            <a:pPr algn="ctr"/>
            <a:r>
              <a:rPr lang="ru-RU" sz="1400" b="1" dirty="0"/>
              <a:t>2022 год -  1 063,4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8468222" y="651272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62030890"/>
      </p:ext>
    </p:extLst>
  </p:cSld>
  <p:clrMapOvr>
    <a:masterClrMapping/>
  </p:clrMapOvr>
  <p:transition spd="med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59728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культуры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870384" cy="121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139" y="1038548"/>
            <a:ext cx="8392963" cy="2634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Оказание услуг в рамках муниципальной программы осуществляют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383516" y="1412776"/>
            <a:ext cx="1532299" cy="914185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ЦКС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027260" y="1390857"/>
            <a:ext cx="1538415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МБУК «БМИХК»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951251" y="1386217"/>
            <a:ext cx="1858755" cy="909681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учреждения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дополнительного образования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831137" y="1393273"/>
            <a:ext cx="1705506" cy="9361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МБУК «ЦБС»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" y="2400608"/>
            <a:ext cx="2056830" cy="1875432"/>
          </a:xfrm>
          <a:prstGeom prst="rect">
            <a:avLst/>
          </a:prstGeom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224749" y="2293426"/>
            <a:ext cx="69119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№310 «Об утверждении муниципальной программы «Развитие культуры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туризма и музейного дела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и возможностей для повышения роли культуры в воспитании и просвещении населения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его лучших традициях и достижениях; сохранение культурного наследия региона и единого культурно-информационного пространства; развитие и поддержка социально-значимых программ муниципальных учреждений культуры.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7944" y="5617413"/>
            <a:ext cx="4032448" cy="10959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164,9 млн.рублей,  </a:t>
            </a:r>
          </a:p>
          <a:p>
            <a:pPr algn="ctr"/>
            <a:r>
              <a:rPr lang="ru-RU" sz="1400" b="1" dirty="0"/>
              <a:t>2021 год – 227,6 млн.рублей, </a:t>
            </a:r>
          </a:p>
          <a:p>
            <a:pPr algn="ctr"/>
            <a:r>
              <a:rPr lang="ru-RU" sz="1400" b="1" dirty="0"/>
              <a:t>2022 год – 149,7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" y="4500118"/>
            <a:ext cx="2056830" cy="19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7230"/>
      </p:ext>
    </p:extLst>
  </p:cSld>
  <p:clrMapOvr>
    <a:masterClrMapping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«Развитие физической культуры, спорта и молодежной политики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36" y="3095360"/>
            <a:ext cx="2051845" cy="136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72108" y="5544042"/>
            <a:ext cx="3168352" cy="125991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2,0 млн.рублей,  </a:t>
            </a:r>
          </a:p>
          <a:p>
            <a:pPr algn="ctr"/>
            <a:r>
              <a:rPr lang="ru-RU" sz="1400" b="1" dirty="0"/>
              <a:t>2021 год – 2,0 млн.рублей, </a:t>
            </a:r>
          </a:p>
          <a:p>
            <a:pPr algn="ctr"/>
            <a:r>
              <a:rPr lang="ru-RU" sz="1400" b="1" dirty="0"/>
              <a:t>2022 год – 2,0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01216" y="1173333"/>
            <a:ext cx="72070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№312 "Об утверждении муниципальной программы "Развитие физической культуры, спорта и молодежной политики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спорта и молодежной политики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и возможностей для полного и качественного развития молодёжи; успешная  социализация  и эффективная реализация потенциала молодых людей в интересах района; 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спорта на областной и всероссийской спортивных аренах.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физкультурных и спортивных мероприятий районного значения, участие в областных соревнованиях;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молодежных мероприятий и акций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74" y="1077736"/>
            <a:ext cx="2287642" cy="182738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271407216"/>
      </p:ext>
    </p:extLst>
  </p:cSld>
  <p:clrMapOvr>
    <a:masterClrMapping/>
  </p:clrMapOvr>
  <p:transition spd="med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"Социальная поддержка граждан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85466" y="4293096"/>
            <a:ext cx="2735716" cy="10145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1,2 млн.рублей,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9512" y="1228756"/>
            <a:ext cx="72070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от 17.10.2014 года №311 "Об утверждении муниципальной программы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"Социальная поддержка граждан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2015-2020гг.".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культуры, туризма и музейного дела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 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dirty="0"/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социальной поддержки и улучшение качества жизни ветеранов, инвалидов, семей с детьми, обеспечение им нормальных условий жизнедеятельности;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поддержка общественных организаций ветеранов, инвалидов, женщин, многодетных семей;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чествование женщин получивших статус многодетной;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мероприятия, направленные на поддержку социально-ориентированных некоммерческих организаций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районе,;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ежемесячной денежной выплаты гражданам, имеющим звание «Почетный гражданин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культурно-массовые мероприятия для инвалидов и ветеранов.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28756"/>
            <a:ext cx="2404966" cy="19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46642"/>
      </p:ext>
    </p:extLst>
  </p:cSld>
  <p:clrMapOvr>
    <a:masterClrMapping/>
  </p:clrMapOvr>
  <p:transition spd="med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"Обеспечение населения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района доступным и комфортным жильем на 2015-2020 годы"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588311"/>
            <a:ext cx="3456384" cy="11530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30,8 млн.рублей,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9"/>
            <a:ext cx="870384" cy="1119005"/>
          </a:xfrm>
          <a:prstGeom prst="rect">
            <a:avLst/>
          </a:prstGeom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9512" y="1228756"/>
            <a:ext cx="72070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от 05.11.2014 года №328 "Об утверждении муниципальной программы "Обеспечение 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доступным и комфортным жильем".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граждан, проживающих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(строительство) жилых помещений для детей-сирот и детей;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жильем ветеранов Великой Отечественной войны 1941-1945 годов»;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(строительство) жилья;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жилья или строительство индивидуального жилого дома;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социальных выплат молодым семьям на приобретение жилья или строительство индивидуального жилого дома;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37284"/>
            <a:ext cx="2215614" cy="19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0714"/>
      </p:ext>
    </p:extLst>
  </p:cSld>
  <p:clrMapOvr>
    <a:masterClrMapping/>
  </p:clrMapOvr>
  <p:transition spd="med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870384" y="20686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«Обеспечение населения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 качественными услугами в сфере жилищно-коммунального хозяйства»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5796" y="5563635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48,9 млн.рублей,  </a:t>
            </a:r>
          </a:p>
          <a:p>
            <a:pPr algn="ctr"/>
            <a:r>
              <a:rPr lang="ru-RU" sz="1400" b="1" dirty="0"/>
              <a:t>2021 год – 50,2 млн.рублей, </a:t>
            </a:r>
          </a:p>
          <a:p>
            <a:pPr algn="ctr"/>
            <a:r>
              <a:rPr lang="ru-RU" sz="1400" b="1" dirty="0"/>
              <a:t>2022 год – 32,7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23528" y="1229370"/>
            <a:ext cx="696285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 №315 "Об утверждении муниципальной программы «Обеспечение 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качественными услугами в сфере жилищно-коммунального хозяйства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«Департамент жилищно-коммунального хозяйства и капитального строительства».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удовлетворение перспективного спроса на коммунальные ресурсы при соблюдении устойчивого функционирования и развития инженерной инфраструктуры, повышение качества предоставляемых коммунальных услуг, а также улучшение экологической ситуации на территории района;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-Улучшение качества содержания мест погребений в районе с учетом национальных и других особенностей и традиций, создание современной системы сервиса, повышение уровня развития и качества предоставляемых услуг;                                                      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8800"/>
            <a:ext cx="1836581" cy="1620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9" y="4027803"/>
            <a:ext cx="1836581" cy="153583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324408969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072" y="1209625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Как происходит составление проекта бюджета </a:t>
            </a:r>
            <a:r>
              <a:rPr lang="ru-RU" sz="1800" b="1" kern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Балахнинского</a:t>
            </a:r>
            <a:r>
              <a:rPr lang="ru-RU" sz="1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муниципального района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217272" y="2006791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Июнь</a:t>
            </a:r>
          </a:p>
        </p:txBody>
      </p:sp>
      <p:sp>
        <p:nvSpPr>
          <p:cNvPr id="19" name="Выноска со стрелкой вправо 18"/>
          <p:cNvSpPr/>
          <p:nvPr/>
        </p:nvSpPr>
        <p:spPr>
          <a:xfrm>
            <a:off x="225182" y="2609884"/>
            <a:ext cx="1858498" cy="40064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Октябрь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217272" y="3140968"/>
            <a:ext cx="1858498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Октябрь</a:t>
            </a: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217272" y="3717032"/>
            <a:ext cx="1824894" cy="513792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Октябрь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17271" y="4324502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Октябрь - ноябрь</a:t>
            </a: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17271" y="4941168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Ноябрь</a:t>
            </a:r>
          </a:p>
        </p:txBody>
      </p:sp>
      <p:sp>
        <p:nvSpPr>
          <p:cNvPr id="24" name="Выноска со стрелкой вправо 23"/>
          <p:cNvSpPr/>
          <p:nvPr/>
        </p:nvSpPr>
        <p:spPr>
          <a:xfrm>
            <a:off x="217270" y="5589240"/>
            <a:ext cx="1858500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Ноябрь-декабрь</a:t>
            </a: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217271" y="6197759"/>
            <a:ext cx="1858499" cy="504056"/>
          </a:xfrm>
          <a:prstGeom prst="rightArrowCallout">
            <a:avLst>
              <a:gd name="adj1" fmla="val 25000"/>
              <a:gd name="adj2" fmla="val 25000"/>
              <a:gd name="adj3" fmla="val 86086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Декабрь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5770" y="2006791"/>
            <a:ext cx="6967013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Разработка основных показателей прогноза социально-экономического развития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Балахнинского</a:t>
            </a:r>
            <a:r>
              <a:rPr lang="ru-RU" sz="1200" b="1" dirty="0">
                <a:solidFill>
                  <a:schemeClr val="tx1"/>
                </a:solidFill>
              </a:rPr>
              <a:t> муниципального района на трехлетний период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06320" y="2618783"/>
            <a:ext cx="6975682" cy="418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Утверждение методики планирования бюджетных ассигнований бюджета района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75770" y="3131232"/>
            <a:ext cx="699170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Утверждение основных направлений налоговой и бюджетной политики в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Балахнинском</a:t>
            </a:r>
            <a:r>
              <a:rPr lang="ru-RU" sz="1200" b="1" dirty="0">
                <a:solidFill>
                  <a:schemeClr val="tx1"/>
                </a:solidFill>
              </a:rPr>
              <a:t> муниципальном районе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75770" y="3717032"/>
            <a:ext cx="7000377" cy="51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Формирование бюджетных заявок и обоснований ассигнований на 2020 год и на плановый период 2021 и 2022 годов главными распорядителями бюджетных средств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83681" y="4333410"/>
            <a:ext cx="69756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Формирование проекта бюджета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Балахнинского</a:t>
            </a:r>
            <a:r>
              <a:rPr lang="ru-RU" sz="1200" b="1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75770" y="4941168"/>
            <a:ext cx="6983591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Внесение проекта бюджета в Земское собрание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Балахнинского</a:t>
            </a:r>
            <a:r>
              <a:rPr lang="ru-RU" sz="1200" b="1" dirty="0">
                <a:solidFill>
                  <a:schemeClr val="tx1"/>
                </a:solidFill>
              </a:rPr>
              <a:t> муниципального района на рассмотрение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75770" y="5589240"/>
            <a:ext cx="696701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Рассмотрение проекта бюджета на заседаниях комиссий Земского собрания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Балахнинского</a:t>
            </a:r>
            <a:r>
              <a:rPr lang="ru-RU" sz="1200" b="1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83680" y="6197759"/>
            <a:ext cx="695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Принятие проекта бюджета </a:t>
            </a:r>
            <a:r>
              <a:rPr lang="ru-RU" sz="1200" b="1" dirty="0" err="1">
                <a:solidFill>
                  <a:schemeClr val="tx1"/>
                </a:solidFill>
              </a:rPr>
              <a:t>Балахнинского</a:t>
            </a:r>
            <a:r>
              <a:rPr lang="ru-RU" sz="1200" b="1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884163" cy="1224404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27036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МП"Развитие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агропромышленного комплекса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8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179512" y="1214422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03.10.2014 года №294 "Об утверждении муниципальной программы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до 2020 года".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(Управление сельского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и продовольственных ресурсов).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производственно-финансовой деятельности организаций агропромышленного комплекса района;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устойчивого развития сельских территорий;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создания условий для реализации муниципальной программы.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939819" cy="220486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5517232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14,0 млн.рублей,  </a:t>
            </a:r>
          </a:p>
          <a:p>
            <a:pPr algn="ctr"/>
            <a:r>
              <a:rPr lang="ru-RU" sz="1400" b="1" dirty="0"/>
              <a:t>2021 год – 13,9 млн.рублей, </a:t>
            </a:r>
          </a:p>
          <a:p>
            <a:pPr algn="ctr"/>
            <a:r>
              <a:rPr lang="ru-RU" sz="1400" b="1" dirty="0"/>
              <a:t>2022 год – 13,9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84480"/>
            <a:ext cx="2589908" cy="18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024"/>
      </p:ext>
    </p:extLst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МП"Управление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муниципальным имуществом и земельными ресурсами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25455" y="1253308"/>
            <a:ext cx="720708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03.10.2014 года №297 "Об утверждении муниципальной программы «Управление муниципальным имуществом и земельными ресурсами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" на 2015-2020 годы.»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земельными ресурсами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управления, качественное развитие процесса регистрации муниципальной собственности.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в рамках программы будут направлены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муниципальной имущественной казны; техническую инвентаризацию объектов муниципальной собственности; формирование границ земельных участков под объектами недвижимости;  взносы на капитальный ремонт общего имущества в многоквартирных домах в доле собственности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1676" y="5544194"/>
            <a:ext cx="3672408" cy="10801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2,3 млн.рублей,  </a:t>
            </a:r>
          </a:p>
          <a:p>
            <a:pPr algn="ctr"/>
            <a:r>
              <a:rPr lang="ru-RU" sz="1400" b="1" dirty="0"/>
              <a:t>2021 год – 2,3 млн.рублей, </a:t>
            </a:r>
          </a:p>
          <a:p>
            <a:pPr algn="ctr"/>
            <a:r>
              <a:rPr lang="ru-RU" sz="1400" b="1" dirty="0"/>
              <a:t>2022 год – 2,3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772816"/>
            <a:ext cx="238939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0491"/>
      </p:ext>
    </p:extLst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"Управление муниципальными финансами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25455" y="1253308"/>
            <a:ext cx="720708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№308 "Об утверждении муниципальной программы "Управление муниципальными финансами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период до 2020 года".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эффективности и качества управления муниципальными финансами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455" y="4293096"/>
            <a:ext cx="3426465" cy="232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141,5 млн.рублей,  </a:t>
            </a:r>
          </a:p>
          <a:p>
            <a:pPr algn="ctr"/>
            <a:r>
              <a:rPr lang="ru-RU" sz="1400" b="1" dirty="0"/>
              <a:t>2021 год – 91,4 млн.рублей, </a:t>
            </a:r>
          </a:p>
          <a:p>
            <a:pPr algn="ctr"/>
            <a:r>
              <a:rPr lang="ru-RU" sz="1400" b="1" dirty="0"/>
              <a:t>2022 год – 98,4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1075" y="4149080"/>
            <a:ext cx="509562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99394"/>
      </p:ext>
    </p:extLst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5738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"Защита населения и территорий от чрезвычайных ситуаций, обеспечение пожарной безопасности и безопасности людей на водных объектах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84784"/>
            <a:ext cx="7207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№309 «Об утверждении муниципальной программы "Защита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территорий от чрезвычайных ситуаций, обеспечение пожарной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и безопасности людей на водных объектах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Нижегородской области на 2015-2020 годы».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 годы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(Отдел по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обороне, пожарной безопасности и чрезвычайным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ситуациям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района). 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снижение рисков чрезвычайных ситуаций, повышение безопасности населения и защищённости критически важных объектов от угроз природного и техногенного характера, создание системы информирования и оповещения населения района, а также обеспечение необходимых условий для безопасной жизнедеятельности и устойчивого социально-экономического развития района.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5577371"/>
            <a:ext cx="4032448" cy="10959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4,2 млн.рублей,  </a:t>
            </a:r>
          </a:p>
          <a:p>
            <a:pPr algn="ctr"/>
            <a:r>
              <a:rPr lang="ru-RU" sz="1400" b="1" dirty="0"/>
              <a:t>2021 год – 2,1 </a:t>
            </a:r>
            <a:r>
              <a:rPr lang="ru-RU" sz="1400" b="1" dirty="0" err="1"/>
              <a:t>млн.рублей</a:t>
            </a:r>
            <a:r>
              <a:rPr lang="ru-RU" sz="1400" b="1" dirty="0"/>
              <a:t>,</a:t>
            </a:r>
          </a:p>
          <a:p>
            <a:pPr algn="ctr"/>
            <a:r>
              <a:rPr lang="ru-RU" sz="1400" b="1" dirty="0"/>
              <a:t>2022 год – 2,1 </a:t>
            </a:r>
            <a:r>
              <a:rPr lang="ru-RU" sz="1400" b="1" dirty="0" err="1"/>
              <a:t>млн.рублей</a:t>
            </a:r>
            <a:r>
              <a:rPr lang="ru-RU" sz="1400" b="1" dirty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9" y="2204864"/>
            <a:ext cx="2700089" cy="20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2940"/>
      </p:ext>
    </p:extLst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"Обеспечение общественного порядка и противодействия преступности в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районе"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84784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16.10.2014 года № 306 "Об утверждении муниципальной программы "Обеспечение общественного порядка и противодействия преступности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2015-2020 годы".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комиссия по профилактике правонарушений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комиссия по делам несовершеннолетних и защите их прав при Администрации района, районная антитеррористическая комиссия.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единой системы профилактики правонарушений; обеспечение безопасности граждан на территории района; снижение уровня преступности и безнадзорности; профилактика безнадзорности и правонарушений несовершеннолетних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4298" y="4989635"/>
            <a:ext cx="3402814" cy="150054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0,1 млн.рублей, 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4761665"/>
            <a:ext cx="3275856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8732"/>
      </p:ext>
    </p:extLst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"Комплексные меры противодействия злоупотреблению наркотиками и их незаконному обороту в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районе"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12776"/>
            <a:ext cx="72070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10.10.2014г №303 "Об утверждении муниципальной программы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противодействия злоупотреблению наркотиками и их незаконному обороту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на 2015-2020 годы ".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(Антинаркотическая комиссия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района).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единой системы профилактики немедицинского потребления наркотиков и психотропных веществ различными категориями населения; поэтапное сокращение распространения наркомании и связанных с ней негативных социальных последствий; профилактика и противодействие незаконному обороту наркотических средств и психотропных веществ.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1236" y="5016240"/>
            <a:ext cx="3330806" cy="15576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0,1 млн.рублей, 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72" y="4952206"/>
            <a:ext cx="3349511" cy="17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9668"/>
      </p:ext>
    </p:extLst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"Развитие предпринимательства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 Нижегородской области"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449106" y="1412776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№307 "Об утверждении муниципальной программы "Развитие предпринимательства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годы; 2021-2025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экономики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включая торговлю, повышение их роли в социально-экономическом развитии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стимулирование экономической активности субъектов малого и среднего предпринимательства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847234"/>
            <a:ext cx="3096344" cy="16112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</a:t>
            </a:r>
          </a:p>
          <a:p>
            <a:pPr algn="ctr"/>
            <a:r>
              <a:rPr lang="ru-RU" sz="1400" b="1" dirty="0"/>
              <a:t>2020 год – 2,0 млн.рублей,  </a:t>
            </a:r>
          </a:p>
          <a:p>
            <a:pPr algn="ctr"/>
            <a:r>
              <a:rPr lang="ru-RU" sz="1400" b="1" dirty="0"/>
              <a:t>2021 год – 2,02 млн.рублей, </a:t>
            </a:r>
          </a:p>
          <a:p>
            <a:pPr algn="ctr"/>
            <a:r>
              <a:rPr lang="ru-RU" sz="1400" b="1" dirty="0"/>
              <a:t>2022 год – 2,04 </a:t>
            </a:r>
            <a:r>
              <a:rPr lang="ru-RU" sz="1400" b="1" dirty="0" err="1"/>
              <a:t>млн.рублей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36762"/>
            <a:ext cx="3960440" cy="20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4659"/>
      </p:ext>
    </p:extLst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"Информатизация органов местного самоуправления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07.11.2016 года №442 "Об утверждении муниципальной программы "Информатизация органов местного самоуправления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2017-2020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информатизации отдела организационно-протокольной работы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r>
              <a:rPr lang="ru-RU" dirty="0"/>
              <a:t> </a:t>
            </a:r>
          </a:p>
          <a:p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повышения эффективности работы органов местного самоуправления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внедрения современных информационно-коммуникационных технологий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752215"/>
            <a:ext cx="3672408" cy="1917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Всего расходы </a:t>
            </a:r>
          </a:p>
          <a:p>
            <a:pPr algn="ctr"/>
            <a:r>
              <a:rPr lang="ru-RU" sz="1400" b="1" dirty="0"/>
              <a:t>по муниципальной программе:  </a:t>
            </a:r>
          </a:p>
          <a:p>
            <a:pPr algn="ctr"/>
            <a:r>
              <a:rPr lang="ru-RU" sz="1400" b="1" dirty="0"/>
              <a:t>2020 год – 1,93 </a:t>
            </a:r>
            <a:r>
              <a:rPr lang="ru-RU" sz="1400" b="1" dirty="0" err="1"/>
              <a:t>млн.рублей</a:t>
            </a:r>
            <a:r>
              <a:rPr lang="ru-RU" sz="1400" b="1" dirty="0"/>
              <a:t>, 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22976"/>
            <a:ext cx="2880320" cy="15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2399"/>
      </p:ext>
    </p:extLst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"Развитие эффективности градостроительной деятельности на территории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Балахнинского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муниципального района" на 2015-2020 годы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16.10.2014 года №305 "Об утверждении муниципальной программы "Развитие эффективности градостроительной деятельности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градостроительства и землепользования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dirty="0"/>
              <a:t> 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комплексного, устойчивого и безопасного развития территорий населенных пунктов поселений района, на основе градостроительного регулирования. Выполнение требований Градостроительного кодекса РФ. Повышение эффективности деятельности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выполнения требований законодательства РФ и субъекта. Повышение качества и сокращение сроков предоставления муниципальных услуг населению.</a:t>
            </a:r>
          </a:p>
          <a:p>
            <a:endParaRPr lang="ru-RU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5085184"/>
            <a:ext cx="3744416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Всего расходы </a:t>
            </a:r>
          </a:p>
          <a:p>
            <a:pPr algn="ctr"/>
            <a:r>
              <a:rPr lang="ru-RU" sz="1600" b="1" dirty="0"/>
              <a:t>по муниципальной программе:</a:t>
            </a:r>
          </a:p>
          <a:p>
            <a:pPr algn="ctr"/>
            <a:r>
              <a:rPr lang="ru-RU" sz="1600" b="1" dirty="0"/>
              <a:t>  2020 год – 0,2 </a:t>
            </a:r>
            <a:r>
              <a:rPr lang="ru-RU" sz="1600" b="1" dirty="0" err="1"/>
              <a:t>млн.рублей</a:t>
            </a:r>
            <a:r>
              <a:rPr lang="ru-RU" sz="1600" b="1" dirty="0"/>
              <a:t>,</a:t>
            </a:r>
          </a:p>
          <a:p>
            <a:pPr algn="ctr"/>
            <a:r>
              <a:rPr lang="ru-RU" sz="1600" b="1" dirty="0"/>
              <a:t>2021 год – 0,2 </a:t>
            </a:r>
            <a:r>
              <a:rPr lang="ru-RU" sz="1600" b="1" dirty="0" err="1"/>
              <a:t>млн.рублей</a:t>
            </a:r>
            <a:r>
              <a:rPr lang="ru-RU" sz="1600" b="1" dirty="0"/>
              <a:t>,</a:t>
            </a:r>
          </a:p>
          <a:p>
            <a:pPr algn="ctr"/>
            <a:r>
              <a:rPr lang="ru-RU" sz="1600" b="1" dirty="0"/>
              <a:t>2022 год – 0,2 </a:t>
            </a:r>
            <a:r>
              <a:rPr lang="ru-RU" sz="1600" b="1" dirty="0" err="1"/>
              <a:t>млн.рублей</a:t>
            </a:r>
            <a:r>
              <a:rPr lang="ru-RU" sz="1600" b="1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85184"/>
            <a:ext cx="3744417" cy="159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09862"/>
      </p:ext>
    </p:extLst>
  </p:cSld>
  <p:clrMapOvr>
    <a:masterClrMapping/>
  </p:clrMapOvr>
  <p:transition spd="med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""Профилактика терроризма и экстремизма в  </a:t>
            </a:r>
            <a:r>
              <a:rPr lang="ru-RU" sz="2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Балахнинском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муниципальном районе на 2017-2020 годы"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№316 "Об утверждении муниципальной программы "Противодействие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  <a:p>
            <a:r>
              <a:rPr lang="ru-RU" dirty="0"/>
              <a:t> 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системы противодействия (профилактики) коррупции, организационно-управленческой базы антикоррупционной деятельности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 антикоррупционного просвещения, обучения и воспитания. </a:t>
            </a:r>
            <a:endParaRPr lang="ru-RU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705" y="4281296"/>
            <a:ext cx="3744416" cy="202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Всего расходы </a:t>
            </a:r>
          </a:p>
          <a:p>
            <a:pPr algn="ctr"/>
            <a:r>
              <a:rPr lang="ru-RU" sz="1600" b="1" dirty="0"/>
              <a:t>по муниципальной программе:</a:t>
            </a:r>
          </a:p>
          <a:p>
            <a:pPr algn="ctr"/>
            <a:r>
              <a:rPr lang="ru-RU" sz="1600" b="1" dirty="0"/>
              <a:t>2020 год – 0,9 </a:t>
            </a:r>
            <a:r>
              <a:rPr lang="ru-RU" sz="1600" b="1" dirty="0" err="1"/>
              <a:t>млн.рублей</a:t>
            </a:r>
            <a:r>
              <a:rPr lang="ru-RU" sz="1600" b="1" dirty="0"/>
              <a:t>, </a:t>
            </a:r>
          </a:p>
          <a:p>
            <a:pPr algn="ctr"/>
            <a:r>
              <a:rPr lang="ru-RU" sz="1600" b="1" dirty="0"/>
              <a:t>2021 год - 0,9 </a:t>
            </a:r>
            <a:r>
              <a:rPr lang="ru-RU" sz="1600" b="1" dirty="0" err="1"/>
              <a:t>млн.рублей</a:t>
            </a:r>
            <a:r>
              <a:rPr lang="ru-RU" sz="1600" b="1" dirty="0"/>
              <a:t>, </a:t>
            </a:r>
          </a:p>
          <a:p>
            <a:pPr algn="ctr"/>
            <a:r>
              <a:rPr lang="ru-RU" sz="1600" b="1" dirty="0"/>
              <a:t>2022 год -  0,9 млн рублей.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57949"/>
            <a:ext cx="3481192" cy="19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1066"/>
      </p:ext>
    </p:extLst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6394" y="3773239"/>
            <a:ext cx="4033006" cy="100811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долгосрочной устойчивости бюджетной системы района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215" y="1897172"/>
            <a:ext cx="4033006" cy="17282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налогового потенциала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счет налогового стимулирования деловой активности в районе, привлечения инвестиций, реализации высокоэффективных инвестиционных проектов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6635" y="2353831"/>
            <a:ext cx="4057746" cy="87805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оптимизации бюджетных средств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7858" y="5416335"/>
            <a:ext cx="407196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выполнение всех принятых обязательств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9552" y="1033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в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муниципальном районе на 2020 год и на плановый период 2021 и 2022 годов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7867" y="3419920"/>
            <a:ext cx="4004122" cy="76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финансового контроля и контроля в сфере закупок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263" y="4976993"/>
            <a:ext cx="4033006" cy="6429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оказываемых муниципальных услуг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1686" y="6059275"/>
            <a:ext cx="4033006" cy="6429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управления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9203" y="4396319"/>
            <a:ext cx="4004123" cy="7869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принципов открытости и прозрачности управления муниципальными финансами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23386" y="2564904"/>
            <a:ext cx="36364" cy="38158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</p:cNvCxnSpPr>
          <p:nvPr/>
        </p:nvCxnSpPr>
        <p:spPr>
          <a:xfrm>
            <a:off x="4329400" y="4277295"/>
            <a:ext cx="21546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1"/>
          </p:cNvCxnSpPr>
          <p:nvPr/>
        </p:nvCxnSpPr>
        <p:spPr>
          <a:xfrm flipH="1">
            <a:off x="4688296" y="2792860"/>
            <a:ext cx="2583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4362040" y="3154358"/>
            <a:ext cx="215451" cy="87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1"/>
            <a:endCxn id="43" idx="5"/>
          </p:cNvCxnSpPr>
          <p:nvPr/>
        </p:nvCxnSpPr>
        <p:spPr>
          <a:xfrm flipH="1" flipV="1">
            <a:off x="4700256" y="3708033"/>
            <a:ext cx="257611" cy="946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710683" y="4781351"/>
            <a:ext cx="2367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3"/>
          </p:cNvCxnSpPr>
          <p:nvPr/>
        </p:nvCxnSpPr>
        <p:spPr>
          <a:xfrm>
            <a:off x="4325269" y="5298464"/>
            <a:ext cx="2002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1"/>
          </p:cNvCxnSpPr>
          <p:nvPr/>
        </p:nvCxnSpPr>
        <p:spPr>
          <a:xfrm flipH="1">
            <a:off x="4779451" y="5737806"/>
            <a:ext cx="2084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7" idx="3"/>
          </p:cNvCxnSpPr>
          <p:nvPr/>
        </p:nvCxnSpPr>
        <p:spPr>
          <a:xfrm>
            <a:off x="4314692" y="6380746"/>
            <a:ext cx="26374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4450771" y="2522571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514675" y="352364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27312" y="561993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38364" y="4148954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38465" y="5135163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32857" y="6210415"/>
            <a:ext cx="217422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4"/>
            <a:ext cx="872333" cy="121415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med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884298" y="44624"/>
            <a:ext cx="8172400" cy="1208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МП "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коррупции в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Балахнинском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муниципальном районе Нижегородской области на 2015-2020 годы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" y="44624"/>
            <a:ext cx="870384" cy="1208684"/>
          </a:xfrm>
          <a:prstGeom prst="rect">
            <a:avLst/>
          </a:prstGeom>
        </p:spPr>
      </p:pic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683568" y="1340768"/>
            <a:ext cx="7207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Утверждена: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17.10.2014 года №316 "Об утверждении муниципальной программы "Противодействие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Нижегородской области на 2015-2020 годы»".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2015-2020 годы.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заказчик – координатор: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Нижегородской области</a:t>
            </a:r>
          </a:p>
          <a:p>
            <a:r>
              <a:rPr lang="ru-RU" dirty="0"/>
              <a:t> 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государственной политики в области противодействия коррупции, развитие системы противодействия (профилактики) коррупции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Балахнинском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</a:t>
            </a:r>
          </a:p>
          <a:p>
            <a:endParaRPr lang="ru-RU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705" y="4281296"/>
            <a:ext cx="3744416" cy="202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Всего расходы </a:t>
            </a:r>
          </a:p>
          <a:p>
            <a:pPr algn="ctr"/>
            <a:r>
              <a:rPr lang="ru-RU" sz="1600" b="1" dirty="0"/>
              <a:t>по муниципальной программе:</a:t>
            </a:r>
          </a:p>
          <a:p>
            <a:pPr algn="ctr"/>
            <a:r>
              <a:rPr lang="ru-RU" sz="1600" b="1" dirty="0"/>
              <a:t>2020 год – 0,1 </a:t>
            </a:r>
            <a:r>
              <a:rPr lang="ru-RU" sz="1600" b="1" dirty="0" err="1"/>
              <a:t>млн.рублей</a:t>
            </a:r>
            <a:r>
              <a:rPr lang="ru-RU" sz="1600" b="1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70275"/>
            <a:ext cx="3312368" cy="20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1422"/>
      </p:ext>
    </p:extLst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91680" y="1033272"/>
            <a:ext cx="576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долга, млн.руб.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7244461"/>
              </p:ext>
            </p:extLst>
          </p:nvPr>
        </p:nvGraphicFramePr>
        <p:xfrm>
          <a:off x="611560" y="4173140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636653427"/>
              </p:ext>
            </p:extLst>
          </p:nvPr>
        </p:nvGraphicFramePr>
        <p:xfrm>
          <a:off x="406946" y="1751358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295" y="1443581"/>
            <a:ext cx="852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29863063"/>
              </p:ext>
            </p:extLst>
          </p:nvPr>
        </p:nvGraphicFramePr>
        <p:xfrm>
          <a:off x="4956584" y="1751358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82583051"/>
              </p:ext>
            </p:extLst>
          </p:nvPr>
        </p:nvGraphicFramePr>
        <p:xfrm>
          <a:off x="5220072" y="4077072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" y="-13311"/>
            <a:ext cx="865634" cy="121680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</a:p>
        </p:txBody>
      </p:sp>
    </p:spTree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58843"/>
              </p:ext>
            </p:extLst>
          </p:nvPr>
        </p:nvGraphicFramePr>
        <p:xfrm>
          <a:off x="415702" y="1547569"/>
          <a:ext cx="8299901" cy="24799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9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91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130,2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140,2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200,2</a:t>
                      </a:r>
                    </a:p>
                  </a:txBody>
                  <a:tcPr marL="8165" marR="8165" marT="81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0" name="Picture 2" descr="http://static.ngs.ru/news/preview/9783225b4d7f28f8afb02df6dd67374215cdd0a8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70" y="4186223"/>
            <a:ext cx="43577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Муниципальные внутренние заимствования,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063087"/>
            <a:ext cx="2933244" cy="246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-14877"/>
            <a:ext cx="847953" cy="121162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</p:txBody>
      </p:sp>
    </p:spTree>
  </p:cSld>
  <p:clrMapOvr>
    <a:masterClrMapping/>
  </p:clrMapOvr>
  <p:transition spd="med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6454775" y="152400"/>
            <a:ext cx="1944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7446963" y="523875"/>
            <a:ext cx="827087" cy="381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600000" lon="600000" rev="0"/>
              </a:camera>
              <a:lightRig rig="threePt" dir="t"/>
            </a:scene3d>
            <a:sp3d extrusionH="57150">
              <a:bevelT w="50800" h="57150"/>
              <a:bevelB w="69850" h="38100" prst="artDeco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2700">
                  <a:schemeClr val="bg2">
                    <a:lumMod val="50000"/>
                    <a:alpha val="4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flipV="1">
            <a:off x="4437063" y="3660775"/>
            <a:ext cx="32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643438" y="457200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03900" y="26447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 rot="-354369">
            <a:off x="5876925" y="2860675"/>
            <a:ext cx="84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956425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224598" y="4152904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948363" y="51657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308725" y="4445000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6019800" y="4445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37288" y="602932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1123360"/>
            <a:ext cx="852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 на обслуживание муниципального долга, млн.рублей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8341718"/>
              </p:ext>
            </p:extLst>
          </p:nvPr>
        </p:nvGraphicFramePr>
        <p:xfrm>
          <a:off x="849979" y="1628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884421" cy="11993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4678" y="3460918"/>
            <a:ext cx="2023464" cy="113314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593086174"/>
      </p:ext>
    </p:extLst>
  </p:cSld>
  <p:clrMapOvr>
    <a:masterClrMapping/>
  </p:clrMapOvr>
  <p:transition spd="med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813" y="1510454"/>
            <a:ext cx="8496374" cy="507209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818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 Нижегородской области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606403, Нижегородская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г.Балахна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Ул. Лесопильная, д.24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 8-831-44-6-56-77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official@balfin.nnov.ru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Понедельник-пятница – с 8-00 до 17-00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Обеденный перерыв – с 12-00 до 13-00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Суббота, воскресенье – выходные дни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приема граждан: пятница с 9-00 до 12-00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634" cy="127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60757" cy="246898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460432" y="6537715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</a:p>
        </p:txBody>
      </p:sp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51520" y="1285858"/>
            <a:ext cx="8766064" cy="4906610"/>
            <a:chOff x="251520" y="1266825"/>
            <a:chExt cx="8766064" cy="4492625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02148" y="1266825"/>
              <a:ext cx="8715436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параметры бюджета района </a:t>
              </a:r>
            </a:p>
          </p:txBody>
        </p:sp>
        <p:graphicFrame>
          <p:nvGraphicFramePr>
            <p:cNvPr id="36" name="Диаграмма 35"/>
            <p:cNvGraphicFramePr/>
            <p:nvPr>
              <p:extLst>
                <p:ext uri="{D42A27DB-BD31-4B8C-83A1-F6EECF244321}">
                  <p14:modId xmlns:p14="http://schemas.microsoft.com/office/powerpoint/2010/main" val="922737524"/>
                </p:ext>
              </p:extLst>
            </p:nvPr>
          </p:nvGraphicFramePr>
          <p:xfrm>
            <a:off x="251520" y="1695450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96336" y="1759995"/>
            <a:ext cx="112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n-lt"/>
              </a:rPr>
              <a:t>млн.руб.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" y="0"/>
            <a:ext cx="865634" cy="1196752"/>
          </a:xfrm>
          <a:prstGeom prst="rect">
            <a:avLst/>
          </a:prstGeom>
        </p:spPr>
      </p:pic>
      <p:sp>
        <p:nvSpPr>
          <p:cNvPr id="12" name="TextBox 29"/>
          <p:cNvSpPr txBox="1"/>
          <p:nvPr/>
        </p:nvSpPr>
        <p:spPr>
          <a:xfrm>
            <a:off x="6948264" y="54787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+mn-lt"/>
              </a:rPr>
              <a:t>(прогноз)</a:t>
            </a:r>
          </a:p>
        </p:txBody>
      </p:sp>
      <p:sp>
        <p:nvSpPr>
          <p:cNvPr id="11" name="Овал 10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2913989"/>
            <a:ext cx="9180511" cy="39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82609" y="908720"/>
            <a:ext cx="8912796" cy="7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ru-RU" altLang="zh-CN" sz="2200" b="1" dirty="0">
                <a:solidFill>
                  <a:schemeClr val="accent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чего складываются доходы бюджета</a:t>
            </a:r>
            <a:r>
              <a:rPr lang="en-US" altLang="zh-CN" dirty="0">
                <a:solidFill>
                  <a:schemeClr val="accent1"/>
                </a:solidFill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18722" y="1801310"/>
            <a:ext cx="2405290" cy="919044"/>
            <a:chOff x="2689973" y="-239826"/>
            <a:chExt cx="2405290" cy="1228717"/>
          </a:xfrm>
          <a:scene3d>
            <a:camera prst="orthographicFront"/>
            <a:lightRig rig="soft" dir="tl">
              <a:rot lat="0" lon="0" rev="0"/>
            </a:lightRig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2689973" y="-239826"/>
              <a:ext cx="2405289" cy="1202644"/>
            </a:xfrm>
            <a:prstGeom prst="rect">
              <a:avLst/>
            </a:prstGeom>
            <a:ln>
              <a:solidFill>
                <a:schemeClr val="tx1"/>
              </a:solidFill>
            </a:ln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689974" y="-213753"/>
              <a:ext cx="2405289" cy="12026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Доходы</a:t>
              </a:r>
              <a:r>
                <a:rPr lang="en-US" altLang="zh-CN" sz="28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18" charset="0"/>
                  <a:cs typeface="Arial Black" pitchFamily="18" charset="0"/>
                </a:rPr>
                <a:t>бюджета</a:t>
              </a:r>
              <a:r>
                <a:rPr lang="en-US" altLang="zh-CN" sz="2800" b="1" kern="1200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05242" y="2901335"/>
            <a:ext cx="2662944" cy="704353"/>
            <a:chOff x="8488719" y="2503738"/>
            <a:chExt cx="2662944" cy="704353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8488719" y="2503738"/>
              <a:ext cx="2662944" cy="70435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8488719" y="2538264"/>
              <a:ext cx="2637630" cy="60123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БЕЗВОЗМЕЗДНЫЕ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altLang="zh-CN" sz="2100" b="1" kern="1200" cap="all" dirty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ПОСТУПЛЕНИЯ</a:t>
              </a:r>
              <a:endParaRPr lang="ru-RU" sz="2100" b="1" kern="1200" cap="all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98764" y="2894487"/>
            <a:ext cx="2609833" cy="674064"/>
            <a:chOff x="2846717" y="1737676"/>
            <a:chExt cx="2492729" cy="73357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70657" y="1737676"/>
              <a:ext cx="2468789" cy="733577"/>
            </a:xfrm>
            <a:prstGeom prst="rect">
              <a:avLst/>
            </a:prstGeom>
            <a:gradFill flip="none" rotWithShape="0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846717" y="1737677"/>
              <a:ext cx="2446381" cy="629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>
                  <a:ln w="0">
                    <a:solidFill>
                      <a:schemeClr val="tx1"/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3053" y="2895764"/>
            <a:ext cx="2557611" cy="641329"/>
            <a:chOff x="4032312" y="-233783"/>
            <a:chExt cx="2106328" cy="73357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32312" y="-233783"/>
              <a:ext cx="2100347" cy="733577"/>
            </a:xfrm>
            <a:prstGeom prst="rect">
              <a:avLst/>
            </a:prstGeom>
            <a:gradFill flip="none" rotWithShape="0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4038293" y="-233782"/>
              <a:ext cx="2100347" cy="733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100" b="1" kern="1200" cap="all" spc="0" dirty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  <a:endParaRPr lang="ru-RU" sz="2100" b="1" kern="1200" cap="all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 flipH="1">
            <a:off x="1535023" y="2700852"/>
            <a:ext cx="1683700" cy="16334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>
            <a:off x="5624012" y="2700431"/>
            <a:ext cx="1812702" cy="20090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8" idx="0"/>
          </p:cNvCxnSpPr>
          <p:nvPr/>
        </p:nvCxnSpPr>
        <p:spPr>
          <a:xfrm flipH="1">
            <a:off x="4416213" y="2720354"/>
            <a:ext cx="5155" cy="17413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" name="Вертикальный свиток 27647"/>
          <p:cNvSpPr/>
          <p:nvPr/>
        </p:nvSpPr>
        <p:spPr>
          <a:xfrm>
            <a:off x="182609" y="3580462"/>
            <a:ext cx="2718055" cy="1309478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законодательством Нижегородской области и решениями Земского собрания </a:t>
            </a:r>
            <a:r>
              <a:rPr lang="ru-RU" sz="1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Балахнинского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sp>
        <p:nvSpPr>
          <p:cNvPr id="35" name="Вертикальный свиток 34"/>
          <p:cNvSpPr/>
          <p:nvPr/>
        </p:nvSpPr>
        <p:spPr>
          <a:xfrm>
            <a:off x="2976692" y="3595549"/>
            <a:ext cx="2879041" cy="109547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Поступления от уплаты пошлин и сборов, установленных законодательством РФ, нормативными правовыми актами </a:t>
            </a:r>
            <a:r>
              <a:rPr lang="ru-RU" altLang="zh-CN" sz="1050" b="1" dirty="0" err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Балахнинского</a:t>
            </a:r>
            <a:r>
              <a:rPr lang="ru-RU" altLang="zh-CN" sz="105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муниципального района</a:t>
            </a:r>
            <a:endParaRPr lang="ru-RU" sz="105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6" name="Вертикальный свиток 35"/>
          <p:cNvSpPr/>
          <p:nvPr/>
        </p:nvSpPr>
        <p:spPr>
          <a:xfrm>
            <a:off x="5902377" y="3596690"/>
            <a:ext cx="2975838" cy="108493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системы, граждан и организаций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12" y="1128166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ОХОДЫ БЮДЖЕТА -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977900" algn="l"/>
                <a:tab pos="3441700" algn="l"/>
              </a:tabLst>
            </a:pP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</a:t>
            </a:r>
            <a:r>
              <a:rPr lang="ru-RU" altLang="zh-CN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дств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4941168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3053" y="5316587"/>
            <a:ext cx="257025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Налоги на совокупный доход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0362" y="5827013"/>
            <a:ext cx="2570253" cy="251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Государственная пошлина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75071" y="4748907"/>
            <a:ext cx="2610036" cy="559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Доходы от использования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имущества, находящегося в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муниципальной собственности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75071" y="5308277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Платежи при пользовании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природными ресурсами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75071" y="5596309"/>
            <a:ext cx="2610036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Доходы от компенсации затрат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государства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75070" y="5884340"/>
            <a:ext cx="2610037" cy="343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Доходы от продажи материальных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и нематериальных активов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62429" y="6227662"/>
            <a:ext cx="2623094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Штрафные санкции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62429" y="6525344"/>
            <a:ext cx="264616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Прочие неналоговые доходы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914946" y="4740523"/>
            <a:ext cx="2649202" cy="288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Дотации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914945" y="5031444"/>
            <a:ext cx="2649203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Субсидии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914946" y="5319476"/>
            <a:ext cx="2661078" cy="288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Субвенции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14947" y="5612083"/>
            <a:ext cx="2649202" cy="416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Безвозмездные поступления от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физических и юридических лиц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914947" y="6038998"/>
            <a:ext cx="26742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 Иные межбюджетные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               трансферты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0" y="4755006"/>
            <a:ext cx="513926" cy="259101"/>
          </a:xfrm>
          <a:prstGeom prst="round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5048744"/>
            <a:ext cx="511373" cy="247653"/>
          </a:xfrm>
          <a:prstGeom prst="round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/>
          <a:stretch/>
        </p:blipFill>
        <p:spPr>
          <a:xfrm>
            <a:off x="5989083" y="5339903"/>
            <a:ext cx="511373" cy="256406"/>
          </a:xfrm>
          <a:prstGeom prst="round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83" y="6109468"/>
            <a:ext cx="511372" cy="324001"/>
          </a:xfrm>
          <a:prstGeom prst="round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31" y="5636664"/>
            <a:ext cx="513926" cy="367109"/>
          </a:xfrm>
          <a:prstGeom prst="round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6" y="4849344"/>
            <a:ext cx="511372" cy="398799"/>
          </a:xfrm>
          <a:prstGeom prst="round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335275"/>
            <a:ext cx="511372" cy="234036"/>
          </a:xfrm>
          <a:prstGeom prst="round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7" y="5646693"/>
            <a:ext cx="511371" cy="214044"/>
          </a:xfrm>
          <a:prstGeom prst="round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7"/>
          <a:stretch/>
        </p:blipFill>
        <p:spPr>
          <a:xfrm>
            <a:off x="3113091" y="5906930"/>
            <a:ext cx="461165" cy="298139"/>
          </a:xfrm>
          <a:prstGeom prst="round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85" y="6271469"/>
            <a:ext cx="511373" cy="201162"/>
          </a:xfrm>
          <a:prstGeom prst="roundRect">
            <a:avLst/>
          </a:prstGeom>
        </p:spPr>
      </p:pic>
      <p:pic>
        <p:nvPicPr>
          <p:cNvPr id="27649" name="Рисунок 276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91" y="6568161"/>
            <a:ext cx="531168" cy="229680"/>
          </a:xfrm>
          <a:prstGeom prst="roundRect">
            <a:avLst/>
          </a:prstGeom>
        </p:spPr>
      </p:pic>
      <p:pic>
        <p:nvPicPr>
          <p:cNvPr id="27651" name="Рисунок 276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2" y="4968663"/>
            <a:ext cx="476411" cy="259101"/>
          </a:xfrm>
          <a:prstGeom prst="roundRect">
            <a:avLst/>
          </a:prstGeom>
        </p:spPr>
      </p:pic>
      <p:pic>
        <p:nvPicPr>
          <p:cNvPr id="27654" name="Рисунок 276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5" y="5348522"/>
            <a:ext cx="468560" cy="247732"/>
          </a:xfrm>
          <a:prstGeom prst="roundRect">
            <a:avLst/>
          </a:prstGeom>
        </p:spPr>
      </p:pic>
      <p:pic>
        <p:nvPicPr>
          <p:cNvPr id="27657" name="Рисунок 276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" y="5881352"/>
            <a:ext cx="468558" cy="178550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384" cy="1196752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8458193" y="6509242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www.funlib.ru/cimg/2014/101916/3452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082" y="957077"/>
            <a:ext cx="1736702" cy="124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1429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681" y="1188034"/>
            <a:ext cx="5022654" cy="6810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Основные параметры бюджета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Балахнинского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муниципального района (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млн.руб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.) </a:t>
            </a:r>
          </a:p>
        </p:txBody>
      </p:sp>
      <p:pic>
        <p:nvPicPr>
          <p:cNvPr id="9" name="Picture 2" descr="http://kbr.news-r.ru.images.1c-bitrix-cdn.ru/upload/iblock/484/4844579717076c48fe1fbe2a3feb66a0.jpeg?143781466956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61111"/>
            <a:ext cx="1985918" cy="132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Горизонтальный свиток 15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81741"/>
              </p:ext>
            </p:extLst>
          </p:nvPr>
        </p:nvGraphicFramePr>
        <p:xfrm>
          <a:off x="555197" y="2249915"/>
          <a:ext cx="7905234" cy="326101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1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5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971" marR="8971" marT="89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2018 года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2020 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2021 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 на 2022 год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к 2019 году 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Доходы, всего, из них: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1 896,8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1 563,8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1 609,2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356,8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125,1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1 540,0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1 181,3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228,0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232,9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Расходы, всего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1 879,6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1 563,8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609,2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 (-), профицит (+)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"/>
            <a:ext cx="877794" cy="1212073"/>
          </a:xfrm>
          <a:prstGeom prst="rect">
            <a:avLst/>
          </a:prstGeom>
        </p:spPr>
      </p:pic>
      <p:pic>
        <p:nvPicPr>
          <p:cNvPr id="13" name="Picture 8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5597535"/>
            <a:ext cx="1872207" cy="11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6" y="5586212"/>
            <a:ext cx="2050344" cy="1171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5602991"/>
            <a:ext cx="1872207" cy="113912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23328" y="908720"/>
            <a:ext cx="936732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Из каких поступлений формируются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доходы  районного бюджета в 2020-2022 годах,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62" y="4615894"/>
            <a:ext cx="2359022" cy="18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75824"/>
              </p:ext>
            </p:extLst>
          </p:nvPr>
        </p:nvGraphicFramePr>
        <p:xfrm>
          <a:off x="1403648" y="4446617"/>
          <a:ext cx="4968552" cy="242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04705"/>
              </p:ext>
            </p:extLst>
          </p:nvPr>
        </p:nvGraphicFramePr>
        <p:xfrm>
          <a:off x="323528" y="1616607"/>
          <a:ext cx="8496945" cy="2160193"/>
        </p:xfrm>
        <a:graphic>
          <a:graphicData uri="http://schemas.openxmlformats.org/drawingml/2006/table">
            <a:tbl>
              <a:tblPr/>
              <a:tblGrid>
                <a:gridCol w="413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2020 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</a:t>
                      </a:r>
                      <a:r>
                        <a:rPr lang="ru-RU" sz="13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 2022 год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бюджета,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1 706,7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1 704,5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1 609,2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доходы,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поступления, ВСЕГО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1 228,0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1 232,9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1 100,7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нецелевые (дотации)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287,4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255,9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238,1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целевые (субсидии, субвенции, иные межбюджетные трансферты)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977,0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862,6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4031119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Структура доходов бюджета </a:t>
            </a:r>
            <a:r>
              <a:rPr lang="ru-RU" sz="1600" dirty="0" err="1"/>
              <a:t>Балахнинского</a:t>
            </a:r>
            <a:r>
              <a:rPr lang="ru-RU" sz="1600" dirty="0"/>
              <a:t> муниципального района </a:t>
            </a:r>
          </a:p>
          <a:p>
            <a:pPr algn="ctr"/>
            <a:r>
              <a:rPr lang="ru-RU" sz="1600" dirty="0"/>
              <a:t>в 2020-2022 годах, млн.рублей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" y="-1"/>
            <a:ext cx="865634" cy="121272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1480867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870384" y="0"/>
            <a:ext cx="81724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Балахнинский муниципальный район </a:t>
            </a:r>
          </a:p>
          <a:p>
            <a:pPr algn="ctr"/>
            <a:r>
              <a:rPr lang="ru-RU" sz="2000" b="1" dirty="0"/>
              <a:t>Нижегородской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683" y="1272771"/>
            <a:ext cx="89033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Основные налоговые и неналоговые доходы, которые поступят в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районный бюджет в 2020-2022 годах,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млн.рублей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25081"/>
              </p:ext>
            </p:extLst>
          </p:nvPr>
        </p:nvGraphicFramePr>
        <p:xfrm>
          <a:off x="755576" y="2132852"/>
          <a:ext cx="8064895" cy="4131500"/>
        </p:xfrm>
        <a:graphic>
          <a:graphicData uri="http://schemas.openxmlformats.org/drawingml/2006/table">
            <a:tbl>
              <a:tblPr firstRow="1" bandRow="1"/>
              <a:tblGrid>
                <a:gridCol w="294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7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Факт 2018 года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Бюджет 2019 года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 год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 год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 год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382,5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478,6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471,6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508,5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 всего,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311,1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398,0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416,1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451,3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 них: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270,9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300,4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343,4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368,3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405,2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УСН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59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налоговые доходы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6325" marR="6325" marT="63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7"/>
            <a:ext cx="870384" cy="114071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460433" y="6525343"/>
            <a:ext cx="683568" cy="2861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971089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6533</TotalTime>
  <Words>4993</Words>
  <Application>Microsoft Office PowerPoint</Application>
  <PresentationFormat>Экран (4:3)</PresentationFormat>
  <Paragraphs>1068</Paragraphs>
  <Slides>44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Arial</vt:lpstr>
      <vt:lpstr>Arial Black</vt:lpstr>
      <vt:lpstr>Bookman Old Style</vt:lpstr>
      <vt:lpstr>Calibri</vt:lpstr>
      <vt:lpstr>Century Gothic</vt:lpstr>
      <vt:lpstr>Georgia</vt:lpstr>
      <vt:lpstr>Monotype Corsiva</vt:lpstr>
      <vt:lpstr>Times New Roman</vt:lpstr>
      <vt:lpstr>Trebuchet MS</vt:lpstr>
      <vt:lpstr>Wingdings</vt:lpstr>
      <vt:lpstr>Wingdings 3</vt:lpstr>
      <vt:lpstr>Легкий дым</vt:lpstr>
      <vt:lpstr>Презентация PowerPoint</vt:lpstr>
      <vt:lpstr>Презентация PowerPoint</vt:lpstr>
      <vt:lpstr>Как происходит составление проекта бюджета Балахнинского муниципального района</vt:lpstr>
      <vt:lpstr>Презентация PowerPoint</vt:lpstr>
      <vt:lpstr>Презентация PowerPoint</vt:lpstr>
      <vt:lpstr>Презентация PowerPoint</vt:lpstr>
      <vt:lpstr>Основные параметры бюджета  Балахнинского муниципального района (млн.руб.)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fu7</dc:creator>
  <cp:lastModifiedBy>Марина Н. Голубева</cp:lastModifiedBy>
  <cp:revision>949</cp:revision>
  <cp:lastPrinted>2017-12-01T10:00:08Z</cp:lastPrinted>
  <dcterms:created xsi:type="dcterms:W3CDTF">2016-11-11T08:46:48Z</dcterms:created>
  <dcterms:modified xsi:type="dcterms:W3CDTF">2021-08-13T11:19:23Z</dcterms:modified>
</cp:coreProperties>
</file>