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60"/>
  </p:notesMasterIdLst>
  <p:sldIdLst>
    <p:sldId id="417" r:id="rId2"/>
    <p:sldId id="517" r:id="rId3"/>
    <p:sldId id="526" r:id="rId4"/>
    <p:sldId id="527" r:id="rId5"/>
    <p:sldId id="522" r:id="rId6"/>
    <p:sldId id="528" r:id="rId7"/>
    <p:sldId id="521" r:id="rId8"/>
    <p:sldId id="524" r:id="rId9"/>
    <p:sldId id="514" r:id="rId10"/>
    <p:sldId id="516" r:id="rId11"/>
    <p:sldId id="523" r:id="rId12"/>
    <p:sldId id="525" r:id="rId13"/>
    <p:sldId id="437" r:id="rId14"/>
    <p:sldId id="397" r:id="rId15"/>
    <p:sldId id="383" r:id="rId16"/>
    <p:sldId id="370" r:id="rId17"/>
    <p:sldId id="390" r:id="rId18"/>
    <p:sldId id="296" r:id="rId19"/>
    <p:sldId id="419" r:id="rId20"/>
    <p:sldId id="420" r:id="rId21"/>
    <p:sldId id="421" r:id="rId22"/>
    <p:sldId id="466" r:id="rId23"/>
    <p:sldId id="418" r:id="rId24"/>
    <p:sldId id="325" r:id="rId25"/>
    <p:sldId id="324" r:id="rId26"/>
    <p:sldId id="323" r:id="rId27"/>
    <p:sldId id="400" r:id="rId28"/>
    <p:sldId id="357" r:id="rId29"/>
    <p:sldId id="343" r:id="rId30"/>
    <p:sldId id="438" r:id="rId31"/>
    <p:sldId id="429" r:id="rId32"/>
    <p:sldId id="476" r:id="rId33"/>
    <p:sldId id="478" r:id="rId34"/>
    <p:sldId id="479" r:id="rId35"/>
    <p:sldId id="504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3" r:id="rId45"/>
    <p:sldId id="487" r:id="rId46"/>
    <p:sldId id="488" r:id="rId47"/>
    <p:sldId id="490" r:id="rId48"/>
    <p:sldId id="491" r:id="rId49"/>
    <p:sldId id="492" r:id="rId50"/>
    <p:sldId id="493" r:id="rId51"/>
    <p:sldId id="494" r:id="rId52"/>
    <p:sldId id="495" r:id="rId53"/>
    <p:sldId id="496" r:id="rId54"/>
    <p:sldId id="503" r:id="rId55"/>
    <p:sldId id="392" r:id="rId56"/>
    <p:sldId id="396" r:id="rId57"/>
    <p:sldId id="423" r:id="rId58"/>
    <p:sldId id="386" r:id="rId5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66C0"/>
    <a:srgbClr val="CCFF99"/>
    <a:srgbClr val="FFFF66"/>
    <a:srgbClr val="993366"/>
    <a:srgbClr val="CC00FF"/>
    <a:srgbClr val="FFFF00"/>
    <a:srgbClr val="FF33CC"/>
    <a:srgbClr val="FFFF99"/>
    <a:srgbClr val="BE1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5278" autoAdjust="0"/>
  </p:normalViewPr>
  <p:slideViewPr>
    <p:cSldViewPr>
      <p:cViewPr varScale="1">
        <p:scale>
          <a:sx n="110" d="100"/>
          <a:sy n="110" d="100"/>
        </p:scale>
        <p:origin x="15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02584137883022"/>
          <c:y val="5.0830136111636302E-2"/>
          <c:w val="0.82728182873463407"/>
          <c:h val="0.704857529527559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 2021 год </c:v>
                </c:pt>
                <c:pt idx="3">
                  <c:v> 2022 год </c:v>
                </c:pt>
                <c:pt idx="4">
                  <c:v> 2023 год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1924.8</c:v>
                </c:pt>
                <c:pt idx="1">
                  <c:v>1706.7</c:v>
                </c:pt>
                <c:pt idx="2">
                  <c:v>2086.9</c:v>
                </c:pt>
                <c:pt idx="3">
                  <c:v>2001</c:v>
                </c:pt>
                <c:pt idx="4">
                  <c:v>1969.2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9-4376-81B1-2253550CC1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4.1138523682300462E-2"/>
                  <c:y val="5.72266823236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A9-4376-81B1-2253550CC1DB}"/>
                </c:ext>
              </c:extLst>
            </c:dLbl>
            <c:dLbl>
              <c:idx val="1"/>
              <c:layout>
                <c:manualLayout>
                  <c:x val="4.5546222648261192E-2"/>
                  <c:y val="1.14453364647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A9-4376-81B1-2253550CC1DB}"/>
                </c:ext>
              </c:extLst>
            </c:dLbl>
            <c:dLbl>
              <c:idx val="2"/>
              <c:layout>
                <c:manualLayout>
                  <c:x val="3.5261591727686011E-2"/>
                  <c:y val="1.14453364647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A9-4376-81B1-2253550CC1DB}"/>
                </c:ext>
              </c:extLst>
            </c:dLbl>
            <c:dLbl>
              <c:idx val="3"/>
              <c:layout>
                <c:manualLayout>
                  <c:x val="3.2323125750378968E-2"/>
                  <c:y val="-1.716800469709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AA9-4376-81B1-2253550CC1DB}"/>
                </c:ext>
              </c:extLst>
            </c:dLbl>
            <c:dLbl>
              <c:idx val="4"/>
              <c:layout>
                <c:manualLayout>
                  <c:x val="4.7015455636914713E-2"/>
                  <c:y val="-8.5840023485470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A9-4376-81B1-2253550C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 2021 год </c:v>
                </c:pt>
                <c:pt idx="3">
                  <c:v> 2022 год </c:v>
                </c:pt>
                <c:pt idx="4">
                  <c:v> 2023 год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1906.2</c:v>
                </c:pt>
                <c:pt idx="1">
                  <c:v>1706.7</c:v>
                </c:pt>
                <c:pt idx="2">
                  <c:v>2086.9</c:v>
                </c:pt>
                <c:pt idx="3">
                  <c:v>2001</c:v>
                </c:pt>
                <c:pt idx="4">
                  <c:v>1969.2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A9-4376-81B1-2253550CC1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3.6730824716339733E-2"/>
                  <c:y val="-1.87793638781126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-18,9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A9-4376-81B1-2253550CC1DB}"/>
                </c:ext>
              </c:extLst>
            </c:dLbl>
            <c:dLbl>
              <c:idx val="1"/>
              <c:layout>
                <c:manualLayout>
                  <c:x val="2.9384659773071788E-2"/>
                  <c:y val="0.1906249999999999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-5,5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A9-4376-81B1-2253550CC1DB}"/>
                </c:ext>
              </c:extLst>
            </c:dLbl>
            <c:dLbl>
              <c:idx val="2"/>
              <c:layout>
                <c:manualLayout>
                  <c:x val="2.2038494829803846E-2"/>
                  <c:y val="9.442402583401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A9-4376-81B1-2253550CC1DB}"/>
                </c:ext>
              </c:extLst>
            </c:dLbl>
            <c:dLbl>
              <c:idx val="3"/>
              <c:layout>
                <c:manualLayout>
                  <c:x val="1.1753863909228709E-2"/>
                  <c:y val="0.11159203053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A9-4376-81B1-2253550CC1DB}"/>
                </c:ext>
              </c:extLst>
            </c:dLbl>
            <c:dLbl>
              <c:idx val="4"/>
              <c:layout>
                <c:manualLayout>
                  <c:x val="4.4076989659607595E-2"/>
                  <c:y val="8.5840023485470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A9-4376-81B1-2253550C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 2021 год </c:v>
                </c:pt>
                <c:pt idx="3">
                  <c:v> 2022 год </c:v>
                </c:pt>
                <c:pt idx="4">
                  <c:v> 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8AA9-4376-81B1-2253550CC1D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Профицит(+)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 2021 год </c:v>
                </c:pt>
                <c:pt idx="3">
                  <c:v> 2022 год </c:v>
                </c:pt>
                <c:pt idx="4">
                  <c:v> 2023 год</c:v>
                </c:pt>
              </c:strCache>
            </c:strRef>
          </c:cat>
          <c:val>
            <c:numRef>
              <c:f>Лист1!$E$2:$E$6</c:f>
              <c:numCache>
                <c:formatCode>_-* #,##0.0_р_._-;\-* #,##0.0_р_._-;_-* "-"??_р_._-;_-@_-</c:formatCode>
                <c:ptCount val="5"/>
                <c:pt idx="0">
                  <c:v>18.599999999999909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AA9-4376-81B1-2253550CC1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8302976"/>
        <c:axId val="117150464"/>
        <c:axId val="0"/>
      </c:bar3DChart>
      <c:catAx>
        <c:axId val="9830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50464"/>
        <c:crosses val="autoZero"/>
        <c:auto val="1"/>
        <c:lblAlgn val="ctr"/>
        <c:lblOffset val="100"/>
        <c:noMultiLvlLbl val="0"/>
      </c:catAx>
      <c:valAx>
        <c:axId val="117150464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one"/>
        <c:crossAx val="983029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Лист1!$B$24</c:f>
              <c:strCache>
                <c:ptCount val="1"/>
                <c:pt idx="0">
                  <c:v>Налоговые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F8-4596-BFC5-89DFA30F6FB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F8-4596-BFC5-89DFA30F6FB8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F8-4596-BFC5-89DFA30F6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Лист1!$C$24:$E$24</c:f>
              <c:numCache>
                <c:formatCode>General</c:formatCode>
                <c:ptCount val="3"/>
                <c:pt idx="0">
                  <c:v>729.9</c:v>
                </c:pt>
                <c:pt idx="1">
                  <c:v>774</c:v>
                </c:pt>
                <c:pt idx="2">
                  <c:v>881.9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F8-4596-BFC5-89DFA30F6FB8}"/>
            </c:ext>
          </c:extLst>
        </c:ser>
        <c:ser>
          <c:idx val="1"/>
          <c:order val="1"/>
          <c:tx>
            <c:strRef>
              <c:f>Лист1!$B$25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622489663510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F8-4596-BFC5-89DFA30F6FB8}"/>
                </c:ext>
              </c:extLst>
            </c:dLbl>
            <c:dLbl>
              <c:idx val="1"/>
              <c:layout>
                <c:manualLayout>
                  <c:x val="1.0374664252991498E-2"/>
                  <c:y val="-3.7483264423401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F8-4596-BFC5-89DFA30F6FB8}"/>
                </c:ext>
              </c:extLst>
            </c:dLbl>
            <c:dLbl>
              <c:idx val="2"/>
              <c:layout>
                <c:manualLayout>
                  <c:x val="-6.9164428353276769E-3"/>
                  <c:y val="-5.153948858217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F8-4596-BFC5-89DFA30F6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Лист1!$C$25:$E$25</c:f>
              <c:numCache>
                <c:formatCode>General</c:formatCode>
                <c:ptCount val="3"/>
                <c:pt idx="0">
                  <c:v>116.3</c:v>
                </c:pt>
                <c:pt idx="1">
                  <c:v>88.3</c:v>
                </c:pt>
                <c:pt idx="2">
                  <c:v>90.7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F8-4596-BFC5-89DFA30F6FB8}"/>
            </c:ext>
          </c:extLst>
        </c:ser>
        <c:ser>
          <c:idx val="2"/>
          <c:order val="2"/>
          <c:tx>
            <c:strRef>
              <c:f>Лист1!$B$26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Лист1!$C$26:$E$26</c:f>
              <c:numCache>
                <c:formatCode>General</c:formatCode>
                <c:ptCount val="3"/>
                <c:pt idx="0" formatCode="0.0">
                  <c:v>1240.7</c:v>
                </c:pt>
                <c:pt idx="1">
                  <c:v>1138.7</c:v>
                </c:pt>
                <c:pt idx="2">
                  <c:v>996.6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F8-4596-BFC5-89DFA30F6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525504"/>
        <c:axId val="137547776"/>
      </c:barChart>
      <c:catAx>
        <c:axId val="13752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7547776"/>
        <c:crosses val="autoZero"/>
        <c:auto val="1"/>
        <c:lblAlgn val="ctr"/>
        <c:lblOffset val="100"/>
        <c:noMultiLvlLbl val="0"/>
      </c:catAx>
      <c:valAx>
        <c:axId val="13754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7525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  <c:spPr>
        <a:noFill/>
        <a:ln w="9525" cap="rnd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64965681320016E-4"/>
          <c:y val="7.6493821283289574E-3"/>
          <c:w val="0.99974935034318801"/>
          <c:h val="0.98765661163714369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4C-4A5E-8F62-7B05511A6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4C-4A5E-8F62-7B05511A67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C4C-4A5E-8F62-7B05511A67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C4C-4A5E-8F62-7B05511A67A0}"/>
              </c:ext>
            </c:extLst>
          </c:dPt>
          <c:dPt>
            <c:idx val="4"/>
            <c:bubble3D val="0"/>
            <c:explosion val="28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EFA-4E46-9915-FC9274D371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C4C-4A5E-8F62-7B05511A67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C4C-4A5E-8F62-7B05511A67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C4C-4A5E-8F62-7B05511A67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C4C-4A5E-8F62-7B05511A67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Лист1!$C$262:$C$270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Лист1!$D$262:$D$270</c:f>
              <c:numCache>
                <c:formatCode>0.0</c:formatCode>
                <c:ptCount val="9"/>
                <c:pt idx="0">
                  <c:v>8.6</c:v>
                </c:pt>
                <c:pt idx="1">
                  <c:v>1.1000000000000001</c:v>
                </c:pt>
                <c:pt idx="2">
                  <c:v>6</c:v>
                </c:pt>
                <c:pt idx="3">
                  <c:v>8.2000000000000011</c:v>
                </c:pt>
                <c:pt idx="4">
                  <c:v>57.2</c:v>
                </c:pt>
                <c:pt idx="5">
                  <c:v>12.5</c:v>
                </c:pt>
                <c:pt idx="6">
                  <c:v>2.7</c:v>
                </c:pt>
                <c:pt idx="7">
                  <c:v>2.5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A-4E46-9915-FC9274D37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7523159286438"/>
          <c:y val="9.5569242306410548E-2"/>
          <c:w val="0.80189544417817327"/>
          <c:h val="0.75374611154316273"/>
        </c:manualLayout>
      </c:layout>
      <c:pie3DChart>
        <c:varyColors val="1"/>
        <c:ser>
          <c:idx val="0"/>
          <c:order val="0"/>
          <c:explosion val="9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Лист1!$C$284:$C$292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Лист1!$D$284:$D$292</c:f>
              <c:numCache>
                <c:formatCode>0.0</c:formatCode>
                <c:ptCount val="9"/>
                <c:pt idx="0">
                  <c:v>8.9</c:v>
                </c:pt>
                <c:pt idx="1">
                  <c:v>1</c:v>
                </c:pt>
                <c:pt idx="2">
                  <c:v>3.4</c:v>
                </c:pt>
                <c:pt idx="3">
                  <c:v>7.3</c:v>
                </c:pt>
                <c:pt idx="4">
                  <c:v>63.1</c:v>
                </c:pt>
                <c:pt idx="5">
                  <c:v>9.5</c:v>
                </c:pt>
                <c:pt idx="6">
                  <c:v>2.9</c:v>
                </c:pt>
                <c:pt idx="7">
                  <c:v>2.7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B-452D-BFAA-3FA61AFED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0477892106362"/>
          <c:y val="3.6839745726258401E-2"/>
          <c:w val="0.44554923882125724"/>
          <c:h val="0.70919025378946521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Лист1!$C$273:$C$281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Лист1!$D$273:$D$281</c:f>
              <c:numCache>
                <c:formatCode>0.0</c:formatCode>
                <c:ptCount val="9"/>
                <c:pt idx="0">
                  <c:v>8.9</c:v>
                </c:pt>
                <c:pt idx="1">
                  <c:v>1</c:v>
                </c:pt>
                <c:pt idx="2">
                  <c:v>3.4</c:v>
                </c:pt>
                <c:pt idx="3">
                  <c:v>7.3</c:v>
                </c:pt>
                <c:pt idx="4">
                  <c:v>63.1</c:v>
                </c:pt>
                <c:pt idx="5">
                  <c:v>9.5</c:v>
                </c:pt>
                <c:pt idx="6">
                  <c:v>2.9</c:v>
                </c:pt>
                <c:pt idx="7">
                  <c:v>2.7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8-4593-B9E9-0CE3B2FFA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58512828863696"/>
          <c:y val="0.24333478616336099"/>
          <c:w val="0.37416428615998576"/>
          <c:h val="0.7542386672136149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8749999999999999E-2"/>
                  <c:y val="-5.7906003937007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B0-4C5A-A345-48F85433204B}"/>
                </c:ext>
              </c:extLst>
            </c:dLbl>
            <c:dLbl>
              <c:idx val="1"/>
              <c:layout>
                <c:manualLayout>
                  <c:x val="2.916666666666666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B0-4C5A-A345-48F85433204B}"/>
                </c:ext>
              </c:extLst>
            </c:dLbl>
            <c:dLbl>
              <c:idx val="2"/>
              <c:layout>
                <c:manualLayout>
                  <c:x val="2.7083333333333286E-2"/>
                  <c:y val="-2.187500000000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B0-4C5A-A345-48F85433204B}"/>
                </c:ext>
              </c:extLst>
            </c:dLbl>
            <c:dLbl>
              <c:idx val="3"/>
              <c:layout>
                <c:manualLayout>
                  <c:x val="2.5000000000000001E-2"/>
                  <c:y val="-6.250000000000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0-4C5A-A345-48F8543320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14.3</c:v>
                </c:pt>
                <c:pt idx="1">
                  <c:v>14.3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0-4C5A-A345-48F854332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93504"/>
        <c:axId val="155495040"/>
        <c:axId val="0"/>
      </c:bar3DChart>
      <c:catAx>
        <c:axId val="15549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495040"/>
        <c:crosses val="autoZero"/>
        <c:auto val="1"/>
        <c:lblAlgn val="ctr"/>
        <c:lblOffset val="100"/>
        <c:noMultiLvlLbl val="0"/>
      </c:catAx>
      <c:valAx>
        <c:axId val="1554950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549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5F00C-AE9B-4BEC-AEC2-6F588EDDA73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4EB45-6DAB-4409-AC24-28E09910AFB2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Послание Президента Российской Федерации Федеральному Собранию</a:t>
          </a:r>
          <a:endParaRPr lang="ru-RU" sz="1600" dirty="0"/>
        </a:p>
      </dgm:t>
    </dgm:pt>
    <dgm:pt modelId="{BC9E0875-A1DB-4531-9860-7667FA2A2077}" type="parTrans" cxnId="{42D227C1-CFE7-41D7-8A58-51A664F40126}">
      <dgm:prSet/>
      <dgm:spPr/>
      <dgm:t>
        <a:bodyPr/>
        <a:lstStyle/>
        <a:p>
          <a:pPr algn="ctr"/>
          <a:endParaRPr lang="ru-RU" sz="1600"/>
        </a:p>
      </dgm:t>
    </dgm:pt>
    <dgm:pt modelId="{5380F333-FB1D-48C2-8F5D-51C12BB1537F}" type="sibTrans" cxnId="{42D227C1-CFE7-41D7-8A58-51A664F40126}">
      <dgm:prSet/>
      <dgm:spPr/>
      <dgm:t>
        <a:bodyPr/>
        <a:lstStyle/>
        <a:p>
          <a:pPr algn="ctr"/>
          <a:endParaRPr lang="ru-RU" sz="1600"/>
        </a:p>
      </dgm:t>
    </dgm:pt>
    <dgm:pt modelId="{1DF36CFC-D47C-4B6D-9527-A971CA550BE1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+mj-lt"/>
            </a:rPr>
            <a:t>Прогноз социально-экономического развития </a:t>
          </a:r>
          <a:r>
            <a:rPr lang="ru-RU" sz="1600" b="1" dirty="0" err="1" smtClean="0">
              <a:latin typeface="+mj-lt"/>
            </a:rPr>
            <a:t>Балахнинского</a:t>
          </a:r>
          <a:r>
            <a:rPr lang="ru-RU" sz="1600" b="1" dirty="0" smtClean="0">
              <a:latin typeface="+mj-lt"/>
            </a:rPr>
            <a:t> муниципального округа на среднесрочный период (на 2021 год и на плановый период 2022 и 2023 годов)</a:t>
          </a:r>
          <a:endParaRPr lang="ru-RU" sz="1600" dirty="0">
            <a:latin typeface="+mj-lt"/>
          </a:endParaRPr>
        </a:p>
      </dgm:t>
    </dgm:pt>
    <dgm:pt modelId="{66AA2A8F-0AB5-4979-8F81-223EA03DEE4A}" type="parTrans" cxnId="{4B73B5C4-6B8C-4199-8401-6376FA4974A8}">
      <dgm:prSet/>
      <dgm:spPr/>
      <dgm:t>
        <a:bodyPr/>
        <a:lstStyle/>
        <a:p>
          <a:pPr algn="ctr"/>
          <a:endParaRPr lang="ru-RU" sz="1600"/>
        </a:p>
      </dgm:t>
    </dgm:pt>
    <dgm:pt modelId="{422689FC-DFDC-4523-B528-05DEBCD78832}" type="sibTrans" cxnId="{4B73B5C4-6B8C-4199-8401-6376FA4974A8}">
      <dgm:prSet/>
      <dgm:spPr/>
      <dgm:t>
        <a:bodyPr/>
        <a:lstStyle/>
        <a:p>
          <a:pPr algn="ctr"/>
          <a:endParaRPr lang="ru-RU" sz="1600"/>
        </a:p>
      </dgm:t>
    </dgm:pt>
    <dgm:pt modelId="{9EF265F6-7C05-4AE0-9860-EE4440200D19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Основные направления бюджетной  и налоговой политики в </a:t>
          </a:r>
          <a:r>
            <a:rPr lang="ru-RU" sz="1600" b="1" dirty="0" err="1" smtClean="0"/>
            <a:t>Балахнинском</a:t>
          </a:r>
          <a:r>
            <a:rPr lang="ru-RU" sz="1600" b="1" dirty="0" smtClean="0"/>
            <a:t> муниципальном округе на 2021 год и на плановый период 2022 и 2023 годов</a:t>
          </a:r>
          <a:endParaRPr lang="ru-RU" sz="1600" dirty="0"/>
        </a:p>
      </dgm:t>
    </dgm:pt>
    <dgm:pt modelId="{4C2B584B-D7DC-4465-8C75-D52EADDFB167}" type="parTrans" cxnId="{E252A5E3-CF94-4A3D-ACA5-D6E21853DA2F}">
      <dgm:prSet/>
      <dgm:spPr/>
      <dgm:t>
        <a:bodyPr/>
        <a:lstStyle/>
        <a:p>
          <a:pPr algn="ctr"/>
          <a:endParaRPr lang="ru-RU" sz="1600"/>
        </a:p>
      </dgm:t>
    </dgm:pt>
    <dgm:pt modelId="{587090C3-4186-4F9F-9FC1-5313F38D2F97}" type="sibTrans" cxnId="{E252A5E3-CF94-4A3D-ACA5-D6E21853DA2F}">
      <dgm:prSet/>
      <dgm:spPr/>
      <dgm:t>
        <a:bodyPr/>
        <a:lstStyle/>
        <a:p>
          <a:pPr algn="ctr"/>
          <a:endParaRPr lang="ru-RU" sz="1600"/>
        </a:p>
      </dgm:t>
    </dgm:pt>
    <dgm:pt modelId="{994389FA-117A-4AEC-A53D-5E4AB9547F8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Бюджетный прогноз </a:t>
          </a:r>
          <a:r>
            <a:rPr lang="ru-RU" sz="1600" b="1" dirty="0" err="1" smtClean="0"/>
            <a:t>Балахнинского</a:t>
          </a:r>
          <a:r>
            <a:rPr lang="ru-RU" sz="1600" b="1" dirty="0" smtClean="0"/>
            <a:t> муниципального округа на долгосрочный период (2021-2023 годы)</a:t>
          </a:r>
          <a:endParaRPr lang="ru-RU" sz="1600" dirty="0"/>
        </a:p>
      </dgm:t>
    </dgm:pt>
    <dgm:pt modelId="{370F8AD8-48DF-47A4-81A0-236602BA44FC}" type="parTrans" cxnId="{4EB6B395-2CD0-4B40-9318-2D524971D6DE}">
      <dgm:prSet/>
      <dgm:spPr/>
      <dgm:t>
        <a:bodyPr/>
        <a:lstStyle/>
        <a:p>
          <a:pPr algn="ctr"/>
          <a:endParaRPr lang="ru-RU" sz="1600"/>
        </a:p>
      </dgm:t>
    </dgm:pt>
    <dgm:pt modelId="{AD203177-2691-4087-BF8A-5FC2C58EC478}" type="sibTrans" cxnId="{4EB6B395-2CD0-4B40-9318-2D524971D6DE}">
      <dgm:prSet/>
      <dgm:spPr/>
      <dgm:t>
        <a:bodyPr/>
        <a:lstStyle/>
        <a:p>
          <a:pPr algn="ctr"/>
          <a:endParaRPr lang="ru-RU" sz="1600"/>
        </a:p>
      </dgm:t>
    </dgm:pt>
    <dgm:pt modelId="{59FB5FC1-BCA9-43DE-9EE8-FAB45BAB0D2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Муниципальные программы </a:t>
          </a:r>
          <a:r>
            <a:rPr lang="ru-RU" sz="1600" b="1" dirty="0" err="1" smtClean="0"/>
            <a:t>Балахнинского</a:t>
          </a:r>
          <a:r>
            <a:rPr lang="ru-RU" sz="1600" b="1" dirty="0" smtClean="0"/>
            <a:t> муниципального округа (19 программ)</a:t>
          </a:r>
          <a:endParaRPr lang="ru-RU" sz="1600" dirty="0"/>
        </a:p>
      </dgm:t>
    </dgm:pt>
    <dgm:pt modelId="{DAF0E9B5-EC36-4680-87C8-7BEDC9A59DE2}" type="parTrans" cxnId="{F3FCBF57-219D-4B19-AD3E-2B4213744919}">
      <dgm:prSet/>
      <dgm:spPr/>
      <dgm:t>
        <a:bodyPr/>
        <a:lstStyle/>
        <a:p>
          <a:pPr algn="ctr"/>
          <a:endParaRPr lang="ru-RU" sz="1600"/>
        </a:p>
      </dgm:t>
    </dgm:pt>
    <dgm:pt modelId="{AE3C7BAE-3B93-47DA-A2D9-6D94AD8A7164}" type="sibTrans" cxnId="{F3FCBF57-219D-4B19-AD3E-2B4213744919}">
      <dgm:prSet/>
      <dgm:spPr/>
      <dgm:t>
        <a:bodyPr/>
        <a:lstStyle/>
        <a:p>
          <a:pPr algn="ctr"/>
          <a:endParaRPr lang="ru-RU" sz="1600"/>
        </a:p>
      </dgm:t>
    </dgm:pt>
    <dgm:pt modelId="{850A96CD-A047-4516-AC96-EA614B202BCF}" type="pres">
      <dgm:prSet presAssocID="{BB35F00C-AE9B-4BEC-AEC2-6F588EDDA7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6BC3E-7A69-4C92-B7AA-A7B860272F79}" type="pres">
      <dgm:prSet presAssocID="{5EF4EB45-6DAB-4409-AC24-28E09910AFB2}" presName="parentText" presStyleLbl="node1" presStyleIdx="0" presStyleCnt="5" custScaleY="38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07A05-8DBB-4F05-A8AF-400EB9B71F57}" type="pres">
      <dgm:prSet presAssocID="{5380F333-FB1D-48C2-8F5D-51C12BB1537F}" presName="spacer" presStyleCnt="0"/>
      <dgm:spPr/>
    </dgm:pt>
    <dgm:pt modelId="{3FFBE755-2E0A-4F50-A1AD-C930EC2B22B3}" type="pres">
      <dgm:prSet presAssocID="{1DF36CFC-D47C-4B6D-9527-A971CA550BE1}" presName="parentText" presStyleLbl="node1" presStyleIdx="1" presStyleCnt="5" custScaleY="58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4FF30-7E14-4EAA-90A8-74D4255BAF5E}" type="pres">
      <dgm:prSet presAssocID="{422689FC-DFDC-4523-B528-05DEBCD78832}" presName="spacer" presStyleCnt="0"/>
      <dgm:spPr/>
    </dgm:pt>
    <dgm:pt modelId="{7B7A7B18-0097-4653-84CA-9BBD913D0F1C}" type="pres">
      <dgm:prSet presAssocID="{9EF265F6-7C05-4AE0-9860-EE4440200D19}" presName="parentText" presStyleLbl="node1" presStyleIdx="2" presStyleCnt="5" custScaleY="658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7F924-C3E6-49DE-A202-E9B588B6E986}" type="pres">
      <dgm:prSet presAssocID="{587090C3-4186-4F9F-9FC1-5313F38D2F97}" presName="spacer" presStyleCnt="0"/>
      <dgm:spPr/>
    </dgm:pt>
    <dgm:pt modelId="{7FABC87E-386F-4D8E-8183-47A0437FE9BD}" type="pres">
      <dgm:prSet presAssocID="{59FB5FC1-BCA9-43DE-9EE8-FAB45BAB0D20}" presName="parentText" presStyleLbl="node1" presStyleIdx="3" presStyleCnt="5" custScaleY="44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8BB90-D0B9-4B4D-A735-724CF7F3FB70}" type="pres">
      <dgm:prSet presAssocID="{AE3C7BAE-3B93-47DA-A2D9-6D94AD8A7164}" presName="spacer" presStyleCnt="0"/>
      <dgm:spPr/>
    </dgm:pt>
    <dgm:pt modelId="{B933573D-1CA9-4A69-8827-F1CC7A50BFD4}" type="pres">
      <dgm:prSet presAssocID="{994389FA-117A-4AEC-A53D-5E4AB9547F80}" presName="parentText" presStyleLbl="node1" presStyleIdx="4" presStyleCnt="5" custScaleY="44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2A5E3-CF94-4A3D-ACA5-D6E21853DA2F}" srcId="{BB35F00C-AE9B-4BEC-AEC2-6F588EDDA736}" destId="{9EF265F6-7C05-4AE0-9860-EE4440200D19}" srcOrd="2" destOrd="0" parTransId="{4C2B584B-D7DC-4465-8C75-D52EADDFB167}" sibTransId="{587090C3-4186-4F9F-9FC1-5313F38D2F97}"/>
    <dgm:cxn modelId="{F3FCBF57-219D-4B19-AD3E-2B4213744919}" srcId="{BB35F00C-AE9B-4BEC-AEC2-6F588EDDA736}" destId="{59FB5FC1-BCA9-43DE-9EE8-FAB45BAB0D20}" srcOrd="3" destOrd="0" parTransId="{DAF0E9B5-EC36-4680-87C8-7BEDC9A59DE2}" sibTransId="{AE3C7BAE-3B93-47DA-A2D9-6D94AD8A7164}"/>
    <dgm:cxn modelId="{35989F18-AD1A-4DCA-BDF3-8552BCBC6BF6}" type="presOf" srcId="{59FB5FC1-BCA9-43DE-9EE8-FAB45BAB0D20}" destId="{7FABC87E-386F-4D8E-8183-47A0437FE9BD}" srcOrd="0" destOrd="0" presId="urn:microsoft.com/office/officeart/2005/8/layout/vList2"/>
    <dgm:cxn modelId="{48A59716-6F8F-4E43-B255-A367421DD53E}" type="presOf" srcId="{5EF4EB45-6DAB-4409-AC24-28E09910AFB2}" destId="{98F6BC3E-7A69-4C92-B7AA-A7B860272F79}" srcOrd="0" destOrd="0" presId="urn:microsoft.com/office/officeart/2005/8/layout/vList2"/>
    <dgm:cxn modelId="{4EB6B395-2CD0-4B40-9318-2D524971D6DE}" srcId="{BB35F00C-AE9B-4BEC-AEC2-6F588EDDA736}" destId="{994389FA-117A-4AEC-A53D-5E4AB9547F80}" srcOrd="4" destOrd="0" parTransId="{370F8AD8-48DF-47A4-81A0-236602BA44FC}" sibTransId="{AD203177-2691-4087-BF8A-5FC2C58EC478}"/>
    <dgm:cxn modelId="{8D04439F-DB21-4208-A0AB-6A7331CC5015}" type="presOf" srcId="{9EF265F6-7C05-4AE0-9860-EE4440200D19}" destId="{7B7A7B18-0097-4653-84CA-9BBD913D0F1C}" srcOrd="0" destOrd="0" presId="urn:microsoft.com/office/officeart/2005/8/layout/vList2"/>
    <dgm:cxn modelId="{A67F4EC0-0ADF-4E12-B214-EE3BAA572A06}" type="presOf" srcId="{BB35F00C-AE9B-4BEC-AEC2-6F588EDDA736}" destId="{850A96CD-A047-4516-AC96-EA614B202BCF}" srcOrd="0" destOrd="0" presId="urn:microsoft.com/office/officeart/2005/8/layout/vList2"/>
    <dgm:cxn modelId="{4B73B5C4-6B8C-4199-8401-6376FA4974A8}" srcId="{BB35F00C-AE9B-4BEC-AEC2-6F588EDDA736}" destId="{1DF36CFC-D47C-4B6D-9527-A971CA550BE1}" srcOrd="1" destOrd="0" parTransId="{66AA2A8F-0AB5-4979-8F81-223EA03DEE4A}" sibTransId="{422689FC-DFDC-4523-B528-05DEBCD78832}"/>
    <dgm:cxn modelId="{A7A07E7E-3E6E-46E7-B3B8-52E3FB685801}" type="presOf" srcId="{1DF36CFC-D47C-4B6D-9527-A971CA550BE1}" destId="{3FFBE755-2E0A-4F50-A1AD-C930EC2B22B3}" srcOrd="0" destOrd="0" presId="urn:microsoft.com/office/officeart/2005/8/layout/vList2"/>
    <dgm:cxn modelId="{42D227C1-CFE7-41D7-8A58-51A664F40126}" srcId="{BB35F00C-AE9B-4BEC-AEC2-6F588EDDA736}" destId="{5EF4EB45-6DAB-4409-AC24-28E09910AFB2}" srcOrd="0" destOrd="0" parTransId="{BC9E0875-A1DB-4531-9860-7667FA2A2077}" sibTransId="{5380F333-FB1D-48C2-8F5D-51C12BB1537F}"/>
    <dgm:cxn modelId="{909E1D91-262B-4CED-8081-A87890797360}" type="presOf" srcId="{994389FA-117A-4AEC-A53D-5E4AB9547F80}" destId="{B933573D-1CA9-4A69-8827-F1CC7A50BFD4}" srcOrd="0" destOrd="0" presId="urn:microsoft.com/office/officeart/2005/8/layout/vList2"/>
    <dgm:cxn modelId="{154DC012-E4AA-408A-A51E-07C16A817B54}" type="presParOf" srcId="{850A96CD-A047-4516-AC96-EA614B202BCF}" destId="{98F6BC3E-7A69-4C92-B7AA-A7B860272F79}" srcOrd="0" destOrd="0" presId="urn:microsoft.com/office/officeart/2005/8/layout/vList2"/>
    <dgm:cxn modelId="{9E3E4F94-AC88-4DDE-A5BC-5D6D1B088A6B}" type="presParOf" srcId="{850A96CD-A047-4516-AC96-EA614B202BCF}" destId="{E7C07A05-8DBB-4F05-A8AF-400EB9B71F57}" srcOrd="1" destOrd="0" presId="urn:microsoft.com/office/officeart/2005/8/layout/vList2"/>
    <dgm:cxn modelId="{1B93F166-B165-422C-9DFB-DD31AD575BAE}" type="presParOf" srcId="{850A96CD-A047-4516-AC96-EA614B202BCF}" destId="{3FFBE755-2E0A-4F50-A1AD-C930EC2B22B3}" srcOrd="2" destOrd="0" presId="urn:microsoft.com/office/officeart/2005/8/layout/vList2"/>
    <dgm:cxn modelId="{08A50F19-1D41-4FAD-9051-1ABC274354DC}" type="presParOf" srcId="{850A96CD-A047-4516-AC96-EA614B202BCF}" destId="{5814FF30-7E14-4EAA-90A8-74D4255BAF5E}" srcOrd="3" destOrd="0" presId="urn:microsoft.com/office/officeart/2005/8/layout/vList2"/>
    <dgm:cxn modelId="{5CAEDC00-3E8B-41E1-AD12-16FDBCEE1F54}" type="presParOf" srcId="{850A96CD-A047-4516-AC96-EA614B202BCF}" destId="{7B7A7B18-0097-4653-84CA-9BBD913D0F1C}" srcOrd="4" destOrd="0" presId="urn:microsoft.com/office/officeart/2005/8/layout/vList2"/>
    <dgm:cxn modelId="{483E822D-81B7-482E-A2E7-9856856DDC85}" type="presParOf" srcId="{850A96CD-A047-4516-AC96-EA614B202BCF}" destId="{6BF7F924-C3E6-49DE-A202-E9B588B6E986}" srcOrd="5" destOrd="0" presId="urn:microsoft.com/office/officeart/2005/8/layout/vList2"/>
    <dgm:cxn modelId="{98852130-A6D4-432C-BE90-97F194805FBA}" type="presParOf" srcId="{850A96CD-A047-4516-AC96-EA614B202BCF}" destId="{7FABC87E-386F-4D8E-8183-47A0437FE9BD}" srcOrd="6" destOrd="0" presId="urn:microsoft.com/office/officeart/2005/8/layout/vList2"/>
    <dgm:cxn modelId="{C6395D23-9343-467E-8674-D1FF9C45F475}" type="presParOf" srcId="{850A96CD-A047-4516-AC96-EA614B202BCF}" destId="{1978BB90-D0B9-4B4D-A735-724CF7F3FB70}" srcOrd="7" destOrd="0" presId="urn:microsoft.com/office/officeart/2005/8/layout/vList2"/>
    <dgm:cxn modelId="{F4A89429-1173-4889-9E9C-911A17776EAE}" type="presParOf" srcId="{850A96CD-A047-4516-AC96-EA614B202BCF}" destId="{B933573D-1CA9-4A69-8827-F1CC7A50BF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01.01.2021г.</a:t>
          </a:r>
        </a:p>
        <a:p>
          <a:r>
            <a:rPr lang="ru-RU" sz="1200" dirty="0" smtClean="0"/>
            <a:t>233,4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16,5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216,9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CA70F779-983B-4615-BAF0-0B23A8C514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380A5D3-712A-40B4-8F82-DA855FFEBCE0}" type="presOf" srcId="{8CCFABD8-6394-4A51-ABF5-59A7F45C1391}" destId="{4A6C4A14-392A-4F36-B41B-819B0DB4EB78}" srcOrd="0" destOrd="0" presId="urn:microsoft.com/office/officeart/2005/8/layout/hierarchy1"/>
    <dgm:cxn modelId="{35819B56-5076-4EC0-9B21-D90A1E694F70}" type="presOf" srcId="{604725C7-6DC8-4339-980E-09CDCF87D75C}" destId="{4B0FB33F-377F-474F-9F27-D7626347C3A9}" srcOrd="0" destOrd="0" presId="urn:microsoft.com/office/officeart/2005/8/layout/hierarchy1"/>
    <dgm:cxn modelId="{000C39C0-7048-48B9-BAB0-573074229E07}" type="presOf" srcId="{D4D81FD6-6615-42F4-AA69-4223FEDE9025}" destId="{AB7CBD09-0D67-4C22-83F5-ADF67AD72C14}" srcOrd="0" destOrd="0" presId="urn:microsoft.com/office/officeart/2005/8/layout/hierarchy1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  <dgm:cxn modelId="{4CE6F42C-D2BE-41EB-95B1-13069EE919BA}" type="presParOf" srcId="{1E3CA534-0259-4EC2-A248-3989B9EE3587}" destId="{4A6C4A14-392A-4F36-B41B-819B0DB4EB78}" srcOrd="0" destOrd="0" presId="urn:microsoft.com/office/officeart/2005/8/layout/hierarchy1"/>
    <dgm:cxn modelId="{9A2AC0C5-DDC1-4039-8883-3E818EE7CAC1}" type="presParOf" srcId="{1E3CA534-0259-4EC2-A248-3989B9EE3587}" destId="{F207F0AE-1968-4E0A-9C1A-68732305D5BA}" srcOrd="1" destOrd="0" presId="urn:microsoft.com/office/officeart/2005/8/layout/hierarchy1"/>
    <dgm:cxn modelId="{B80A85D1-3569-4927-A6A0-126BBD94437C}" type="presParOf" srcId="{F207F0AE-1968-4E0A-9C1A-68732305D5BA}" destId="{1F6E1A69-1B12-49C8-BA59-8C688C4D8D92}" srcOrd="0" destOrd="0" presId="urn:microsoft.com/office/officeart/2005/8/layout/hierarchy1"/>
    <dgm:cxn modelId="{17C1059C-8142-41A0-ADDC-B27112DA7D39}" type="presParOf" srcId="{1F6E1A69-1B12-49C8-BA59-8C688C4D8D92}" destId="{81EA338B-156B-4039-ACCA-D65E54F5F9CD}" srcOrd="0" destOrd="0" presId="urn:microsoft.com/office/officeart/2005/8/layout/hierarchy1"/>
    <dgm:cxn modelId="{189C7B0C-7A2C-44FD-878D-97D1316B5522}" type="presParOf" srcId="{1F6E1A69-1B12-49C8-BA59-8C688C4D8D92}" destId="{AB7CBD09-0D67-4C22-83F5-ADF67AD72C14}" srcOrd="1" destOrd="0" presId="urn:microsoft.com/office/officeart/2005/8/layout/hierarchy1"/>
    <dgm:cxn modelId="{37006A32-F358-4135-B7C7-072FDD551DE8}" type="presParOf" srcId="{F207F0AE-1968-4E0A-9C1A-68732305D5BA}" destId="{97523248-4841-4BFD-8136-443ED057A844}" srcOrd="1" destOrd="0" presId="urn:microsoft.com/office/officeart/2005/8/layout/hierarchy1"/>
    <dgm:cxn modelId="{079DC6DE-C9BC-44D9-B2EE-14ECE6AA168C}" type="presParOf" srcId="{1E3CA534-0259-4EC2-A248-3989B9EE3587}" destId="{BF3F7BB0-58D3-4009-B70C-3C4739A5EA26}" srcOrd="2" destOrd="0" presId="urn:microsoft.com/office/officeart/2005/8/layout/hierarchy1"/>
    <dgm:cxn modelId="{EFC793E7-7C59-4B0A-8E9A-C09C98C9C131}" type="presParOf" srcId="{1E3CA534-0259-4EC2-A248-3989B9EE3587}" destId="{EDEE11D8-AC70-4573-8A98-CBAB055E1BDD}" srcOrd="3" destOrd="0" presId="urn:microsoft.com/office/officeart/2005/8/layout/hierarchy1"/>
    <dgm:cxn modelId="{95346C49-C393-4B8D-B4DC-59996353C6D5}" type="presParOf" srcId="{EDEE11D8-AC70-4573-8A98-CBAB055E1BDD}" destId="{C07D777F-624F-4A81-9256-383B023D50B7}" srcOrd="0" destOrd="0" presId="urn:microsoft.com/office/officeart/2005/8/layout/hierarchy1"/>
    <dgm:cxn modelId="{558C009D-F989-4CAB-946E-4A51FF383C95}" type="presParOf" srcId="{C07D777F-624F-4A81-9256-383B023D50B7}" destId="{C02414B1-E6D4-46AF-AA94-CDAE12E1F896}" srcOrd="0" destOrd="0" presId="urn:microsoft.com/office/officeart/2005/8/layout/hierarchy1"/>
    <dgm:cxn modelId="{F750CD93-13EF-442F-936E-C22F5E55B13D}" type="presParOf" srcId="{C07D777F-624F-4A81-9256-383B023D50B7}" destId="{4B0FB33F-377F-474F-9F27-D7626347C3A9}" srcOrd="1" destOrd="0" presId="urn:microsoft.com/office/officeart/2005/8/layout/hierarchy1"/>
    <dgm:cxn modelId="{E4577252-DBD4-4A02-809A-AF73E4C25452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01.01.2021г.</a:t>
          </a:r>
        </a:p>
        <a:p>
          <a:r>
            <a:rPr lang="ru-RU" sz="1200" dirty="0" smtClean="0"/>
            <a:t>223,9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76,5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147,4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46148620-AC5C-4725-961E-7802542AEEAC}" type="presOf" srcId="{D4D81FD6-6615-42F4-AA69-4223FEDE9025}" destId="{AB7CBD09-0D67-4C22-83F5-ADF67AD72C14}" srcOrd="0" destOrd="0" presId="urn:microsoft.com/office/officeart/2005/8/layout/hierarchy1"/>
    <dgm:cxn modelId="{A1735EB1-68A4-4D6A-B16A-C98803509447}" type="presOf" srcId="{604725C7-6DC8-4339-980E-09CDCF87D75C}" destId="{4B0FB33F-377F-474F-9F27-D7626347C3A9}" srcOrd="0" destOrd="0" presId="urn:microsoft.com/office/officeart/2005/8/layout/hierarchy1"/>
    <dgm:cxn modelId="{03B4339E-19F6-4A59-963B-4692CE714741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8BF28E98-E567-4199-A50F-7837E0C8FA3B}" type="presOf" srcId="{3E37891B-7E34-473F-B5EE-669928D9B5A6}" destId="{BF3F7BB0-58D3-4009-B70C-3C4739A5EA26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B4D04581-17A3-4B07-B183-0082A76BC6F1}" type="presOf" srcId="{8CCFABD8-6394-4A51-ABF5-59A7F45C1391}" destId="{4A6C4A14-392A-4F36-B41B-819B0DB4EB78}" srcOrd="0" destOrd="0" presId="urn:microsoft.com/office/officeart/2005/8/layout/hierarchy1"/>
    <dgm:cxn modelId="{813FD424-085D-49BA-881F-57C14D708100}" type="presOf" srcId="{BAFB2B4E-080B-4CC8-8B3B-39ECCE942D22}" destId="{8A9D7CB1-B6B2-42BF-B043-ADF1C5BEE41A}" srcOrd="0" destOrd="0" presId="urn:microsoft.com/office/officeart/2005/8/layout/hierarchy1"/>
    <dgm:cxn modelId="{ED795972-E723-4EDE-824B-25E90658AF53}" type="presParOf" srcId="{8A9D7CB1-B6B2-42BF-B043-ADF1C5BEE41A}" destId="{4DC3E8D1-C231-4A4D-917C-38B43682E58B}" srcOrd="0" destOrd="0" presId="urn:microsoft.com/office/officeart/2005/8/layout/hierarchy1"/>
    <dgm:cxn modelId="{474549D8-1136-4581-82BB-83EF808AB40E}" type="presParOf" srcId="{4DC3E8D1-C231-4A4D-917C-38B43682E58B}" destId="{296F9EAE-A02C-4A9A-930F-1CACA7AD5C6D}" srcOrd="0" destOrd="0" presId="urn:microsoft.com/office/officeart/2005/8/layout/hierarchy1"/>
    <dgm:cxn modelId="{2E2D810F-2886-4C59-964D-BE957EA61C5D}" type="presParOf" srcId="{296F9EAE-A02C-4A9A-930F-1CACA7AD5C6D}" destId="{65F8D749-9F3F-4F42-8516-FD61BA029C40}" srcOrd="0" destOrd="0" presId="urn:microsoft.com/office/officeart/2005/8/layout/hierarchy1"/>
    <dgm:cxn modelId="{EC773823-DC62-4939-99A4-875587D2C2D2}" type="presParOf" srcId="{296F9EAE-A02C-4A9A-930F-1CACA7AD5C6D}" destId="{9C7753FC-881D-4807-9196-A6AA45F75C92}" srcOrd="1" destOrd="0" presId="urn:microsoft.com/office/officeart/2005/8/layout/hierarchy1"/>
    <dgm:cxn modelId="{EDF5E380-CABD-41B5-A7CF-17535740D483}" type="presParOf" srcId="{4DC3E8D1-C231-4A4D-917C-38B43682E58B}" destId="{1E3CA534-0259-4EC2-A248-3989B9EE3587}" srcOrd="1" destOrd="0" presId="urn:microsoft.com/office/officeart/2005/8/layout/hierarchy1"/>
    <dgm:cxn modelId="{902DA0D2-6C6B-4BF3-B46A-3BFD6A91F71C}" type="presParOf" srcId="{1E3CA534-0259-4EC2-A248-3989B9EE3587}" destId="{4A6C4A14-392A-4F36-B41B-819B0DB4EB78}" srcOrd="0" destOrd="0" presId="urn:microsoft.com/office/officeart/2005/8/layout/hierarchy1"/>
    <dgm:cxn modelId="{E4CDCCB1-E796-4BEF-A14A-BC4C343D19D8}" type="presParOf" srcId="{1E3CA534-0259-4EC2-A248-3989B9EE3587}" destId="{F207F0AE-1968-4E0A-9C1A-68732305D5BA}" srcOrd="1" destOrd="0" presId="urn:microsoft.com/office/officeart/2005/8/layout/hierarchy1"/>
    <dgm:cxn modelId="{DC787D35-7C99-4459-9B92-774C65D03254}" type="presParOf" srcId="{F207F0AE-1968-4E0A-9C1A-68732305D5BA}" destId="{1F6E1A69-1B12-49C8-BA59-8C688C4D8D92}" srcOrd="0" destOrd="0" presId="urn:microsoft.com/office/officeart/2005/8/layout/hierarchy1"/>
    <dgm:cxn modelId="{26AB0324-F936-4F5B-ABF1-A86677B231C2}" type="presParOf" srcId="{1F6E1A69-1B12-49C8-BA59-8C688C4D8D92}" destId="{81EA338B-156B-4039-ACCA-D65E54F5F9CD}" srcOrd="0" destOrd="0" presId="urn:microsoft.com/office/officeart/2005/8/layout/hierarchy1"/>
    <dgm:cxn modelId="{B18A330B-B009-4C8A-981A-0D45E1B48ED7}" type="presParOf" srcId="{1F6E1A69-1B12-49C8-BA59-8C688C4D8D92}" destId="{AB7CBD09-0D67-4C22-83F5-ADF67AD72C14}" srcOrd="1" destOrd="0" presId="urn:microsoft.com/office/officeart/2005/8/layout/hierarchy1"/>
    <dgm:cxn modelId="{82E6FAA8-20AF-4E17-82EB-94BB4BFC7557}" type="presParOf" srcId="{F207F0AE-1968-4E0A-9C1A-68732305D5BA}" destId="{97523248-4841-4BFD-8136-443ED057A844}" srcOrd="1" destOrd="0" presId="urn:microsoft.com/office/officeart/2005/8/layout/hierarchy1"/>
    <dgm:cxn modelId="{4A19FEEE-27E8-4804-9214-095A56A9E92E}" type="presParOf" srcId="{1E3CA534-0259-4EC2-A248-3989B9EE3587}" destId="{BF3F7BB0-58D3-4009-B70C-3C4739A5EA26}" srcOrd="2" destOrd="0" presId="urn:microsoft.com/office/officeart/2005/8/layout/hierarchy1"/>
    <dgm:cxn modelId="{21E45E1D-6434-43BE-AAF0-1ED7BE0F77DB}" type="presParOf" srcId="{1E3CA534-0259-4EC2-A248-3989B9EE3587}" destId="{EDEE11D8-AC70-4573-8A98-CBAB055E1BDD}" srcOrd="3" destOrd="0" presId="urn:microsoft.com/office/officeart/2005/8/layout/hierarchy1"/>
    <dgm:cxn modelId="{1337750B-33E2-4568-A717-D72B663C1939}" type="presParOf" srcId="{EDEE11D8-AC70-4573-8A98-CBAB055E1BDD}" destId="{C07D777F-624F-4A81-9256-383B023D50B7}" srcOrd="0" destOrd="0" presId="urn:microsoft.com/office/officeart/2005/8/layout/hierarchy1"/>
    <dgm:cxn modelId="{2A2365CC-A380-4CD1-9ED9-46903D0DAD24}" type="presParOf" srcId="{C07D777F-624F-4A81-9256-383B023D50B7}" destId="{C02414B1-E6D4-46AF-AA94-CDAE12E1F896}" srcOrd="0" destOrd="0" presId="urn:microsoft.com/office/officeart/2005/8/layout/hierarchy1"/>
    <dgm:cxn modelId="{84FBDBE8-7A65-4466-A78C-7581A70A49ED}" type="presParOf" srcId="{C07D777F-624F-4A81-9256-383B023D50B7}" destId="{4B0FB33F-377F-474F-9F27-D7626347C3A9}" srcOrd="1" destOrd="0" presId="urn:microsoft.com/office/officeart/2005/8/layout/hierarchy1"/>
    <dgm:cxn modelId="{CA4F215F-2F8E-44A1-AA3A-C9E035BFEFB5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01.01.2022г.</a:t>
          </a:r>
        </a:p>
        <a:p>
          <a:r>
            <a:rPr lang="ru-RU" sz="1200" dirty="0" smtClean="0"/>
            <a:t>233,4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233,4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A297A5DA-E193-4BAB-8F7E-D727C9987AA9}" type="presOf" srcId="{604725C7-6DC8-4339-980E-09CDCF87D75C}" destId="{4B0FB33F-377F-474F-9F27-D7626347C3A9}" srcOrd="0" destOrd="0" presId="urn:microsoft.com/office/officeart/2005/8/layout/hierarchy1"/>
    <dgm:cxn modelId="{3632765F-7522-49BE-B54F-3282D3D24073}" type="presOf" srcId="{3E37891B-7E34-473F-B5EE-669928D9B5A6}" destId="{BF3F7BB0-58D3-4009-B70C-3C4739A5EA26}" srcOrd="0" destOrd="0" presId="urn:microsoft.com/office/officeart/2005/8/layout/hierarchy1"/>
    <dgm:cxn modelId="{CC53C6FD-EE0B-49CE-B19D-FC47C050004F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2F5F15D-1350-4B35-A3B5-5F1886CB1FF4}" type="presOf" srcId="{D4D81FD6-6615-42F4-AA69-4223FEDE9025}" destId="{AB7CBD09-0D67-4C22-83F5-ADF67AD72C14}" srcOrd="0" destOrd="0" presId="urn:microsoft.com/office/officeart/2005/8/layout/hierarchy1"/>
    <dgm:cxn modelId="{C4FCD0BE-C0DD-42FC-9117-76FDEEFF3CF2}" type="presOf" srcId="{B51B600F-A9B8-487E-8F64-62E4935F9890}" destId="{9C7753FC-881D-4807-9196-A6AA45F75C92}" srcOrd="0" destOrd="0" presId="urn:microsoft.com/office/officeart/2005/8/layout/hierarchy1"/>
    <dgm:cxn modelId="{5BF301DB-1306-4E0A-93E5-8B3A318800C3}" type="presOf" srcId="{BAFB2B4E-080B-4CC8-8B3B-39ECCE942D22}" destId="{8A9D7CB1-B6B2-42BF-B043-ADF1C5BEE41A}" srcOrd="0" destOrd="0" presId="urn:microsoft.com/office/officeart/2005/8/layout/hierarchy1"/>
    <dgm:cxn modelId="{D1E54358-D36E-41E3-84D1-9011B3894502}" type="presParOf" srcId="{8A9D7CB1-B6B2-42BF-B043-ADF1C5BEE41A}" destId="{4DC3E8D1-C231-4A4D-917C-38B43682E58B}" srcOrd="0" destOrd="0" presId="urn:microsoft.com/office/officeart/2005/8/layout/hierarchy1"/>
    <dgm:cxn modelId="{EB31F23D-8BA9-4735-8008-12B5BBC148B2}" type="presParOf" srcId="{4DC3E8D1-C231-4A4D-917C-38B43682E58B}" destId="{296F9EAE-A02C-4A9A-930F-1CACA7AD5C6D}" srcOrd="0" destOrd="0" presId="urn:microsoft.com/office/officeart/2005/8/layout/hierarchy1"/>
    <dgm:cxn modelId="{DA5D4D6D-61C2-4E56-9CC9-CB8F178053D2}" type="presParOf" srcId="{296F9EAE-A02C-4A9A-930F-1CACA7AD5C6D}" destId="{65F8D749-9F3F-4F42-8516-FD61BA029C40}" srcOrd="0" destOrd="0" presId="urn:microsoft.com/office/officeart/2005/8/layout/hierarchy1"/>
    <dgm:cxn modelId="{C31CF409-12F8-4590-969E-576F22AC20EA}" type="presParOf" srcId="{296F9EAE-A02C-4A9A-930F-1CACA7AD5C6D}" destId="{9C7753FC-881D-4807-9196-A6AA45F75C92}" srcOrd="1" destOrd="0" presId="urn:microsoft.com/office/officeart/2005/8/layout/hierarchy1"/>
    <dgm:cxn modelId="{CA6E704D-D59E-424B-802A-545F13244ABC}" type="presParOf" srcId="{4DC3E8D1-C231-4A4D-917C-38B43682E58B}" destId="{1E3CA534-0259-4EC2-A248-3989B9EE3587}" srcOrd="1" destOrd="0" presId="urn:microsoft.com/office/officeart/2005/8/layout/hierarchy1"/>
    <dgm:cxn modelId="{46B11702-0110-45AD-8355-32D2E65AE591}" type="presParOf" srcId="{1E3CA534-0259-4EC2-A248-3989B9EE3587}" destId="{4A6C4A14-392A-4F36-B41B-819B0DB4EB78}" srcOrd="0" destOrd="0" presId="urn:microsoft.com/office/officeart/2005/8/layout/hierarchy1"/>
    <dgm:cxn modelId="{AB0E0397-FEB6-45EA-AC5B-E286F664C7E3}" type="presParOf" srcId="{1E3CA534-0259-4EC2-A248-3989B9EE3587}" destId="{F207F0AE-1968-4E0A-9C1A-68732305D5BA}" srcOrd="1" destOrd="0" presId="urn:microsoft.com/office/officeart/2005/8/layout/hierarchy1"/>
    <dgm:cxn modelId="{D31A4941-3A0B-43F9-8861-7E3467761481}" type="presParOf" srcId="{F207F0AE-1968-4E0A-9C1A-68732305D5BA}" destId="{1F6E1A69-1B12-49C8-BA59-8C688C4D8D92}" srcOrd="0" destOrd="0" presId="urn:microsoft.com/office/officeart/2005/8/layout/hierarchy1"/>
    <dgm:cxn modelId="{0E5920C7-54C5-4138-9472-C9425E0DB0C5}" type="presParOf" srcId="{1F6E1A69-1B12-49C8-BA59-8C688C4D8D92}" destId="{81EA338B-156B-4039-ACCA-D65E54F5F9CD}" srcOrd="0" destOrd="0" presId="urn:microsoft.com/office/officeart/2005/8/layout/hierarchy1"/>
    <dgm:cxn modelId="{110A02F2-87C8-463C-BF15-38F494BD8FE1}" type="presParOf" srcId="{1F6E1A69-1B12-49C8-BA59-8C688C4D8D92}" destId="{AB7CBD09-0D67-4C22-83F5-ADF67AD72C14}" srcOrd="1" destOrd="0" presId="urn:microsoft.com/office/officeart/2005/8/layout/hierarchy1"/>
    <dgm:cxn modelId="{8BDD63B6-E5CC-4A99-837C-1AE7B2843829}" type="presParOf" srcId="{F207F0AE-1968-4E0A-9C1A-68732305D5BA}" destId="{97523248-4841-4BFD-8136-443ED057A844}" srcOrd="1" destOrd="0" presId="urn:microsoft.com/office/officeart/2005/8/layout/hierarchy1"/>
    <dgm:cxn modelId="{13ED837C-ACA9-43CD-9A7B-C9BE8307C609}" type="presParOf" srcId="{1E3CA534-0259-4EC2-A248-3989B9EE3587}" destId="{BF3F7BB0-58D3-4009-B70C-3C4739A5EA26}" srcOrd="2" destOrd="0" presId="urn:microsoft.com/office/officeart/2005/8/layout/hierarchy1"/>
    <dgm:cxn modelId="{B91F652D-BB6C-46CA-8CB6-11D98A198A05}" type="presParOf" srcId="{1E3CA534-0259-4EC2-A248-3989B9EE3587}" destId="{EDEE11D8-AC70-4573-8A98-CBAB055E1BDD}" srcOrd="3" destOrd="0" presId="urn:microsoft.com/office/officeart/2005/8/layout/hierarchy1"/>
    <dgm:cxn modelId="{7322E0D0-7A63-4EC0-8137-BB5B3657A042}" type="presParOf" srcId="{EDEE11D8-AC70-4573-8A98-CBAB055E1BDD}" destId="{C07D777F-624F-4A81-9256-383B023D50B7}" srcOrd="0" destOrd="0" presId="urn:microsoft.com/office/officeart/2005/8/layout/hierarchy1"/>
    <dgm:cxn modelId="{07EEE464-E277-4336-AE96-F13D8FBBACFD}" type="presParOf" srcId="{C07D777F-624F-4A81-9256-383B023D50B7}" destId="{C02414B1-E6D4-46AF-AA94-CDAE12E1F896}" srcOrd="0" destOrd="0" presId="urn:microsoft.com/office/officeart/2005/8/layout/hierarchy1"/>
    <dgm:cxn modelId="{B1DA0E5E-5298-4B65-9FBC-6F80C6FFF26C}" type="presParOf" srcId="{C07D777F-624F-4A81-9256-383B023D50B7}" destId="{4B0FB33F-377F-474F-9F27-D7626347C3A9}" srcOrd="1" destOrd="0" presId="urn:microsoft.com/office/officeart/2005/8/layout/hierarchy1"/>
    <dgm:cxn modelId="{018C2B5F-E8C1-42A3-B90C-919F59796BB5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BC3E-7A69-4C92-B7AA-A7B860272F79}">
      <dsp:nvSpPr>
        <dsp:cNvPr id="0" name=""/>
        <dsp:cNvSpPr/>
      </dsp:nvSpPr>
      <dsp:spPr>
        <a:xfrm>
          <a:off x="0" y="330284"/>
          <a:ext cx="7699041" cy="46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Послание Президента Российской Федерации Федеральному Собранию</a:t>
          </a:r>
          <a:endParaRPr lang="ru-RU" sz="1600" kern="1200" dirty="0"/>
        </a:p>
      </dsp:txBody>
      <dsp:txXfrm>
        <a:off x="22731" y="353015"/>
        <a:ext cx="7653579" cy="420183"/>
      </dsp:txXfrm>
    </dsp:sp>
    <dsp:sp modelId="{3FFBE755-2E0A-4F50-A1AD-C930EC2B22B3}">
      <dsp:nvSpPr>
        <dsp:cNvPr id="0" name=""/>
        <dsp:cNvSpPr/>
      </dsp:nvSpPr>
      <dsp:spPr>
        <a:xfrm>
          <a:off x="0" y="980250"/>
          <a:ext cx="7699041" cy="706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Прогноз социально-экономического развития </a:t>
          </a:r>
          <a:r>
            <a:rPr lang="ru-RU" sz="1600" b="1" kern="1200" dirty="0" err="1" smtClean="0">
              <a:latin typeface="+mj-lt"/>
            </a:rPr>
            <a:t>Балахнинского</a:t>
          </a:r>
          <a:r>
            <a:rPr lang="ru-RU" sz="1600" b="1" kern="1200" dirty="0" smtClean="0">
              <a:latin typeface="+mj-lt"/>
            </a:rPr>
            <a:t> муниципального округа на среднесрочный период (на 2021 год и на плановый период 2022 и 2023 годов)</a:t>
          </a:r>
          <a:endParaRPr lang="ru-RU" sz="1600" kern="1200" dirty="0">
            <a:latin typeface="+mj-lt"/>
          </a:endParaRPr>
        </a:p>
      </dsp:txBody>
      <dsp:txXfrm>
        <a:off x="34480" y="1014730"/>
        <a:ext cx="7630081" cy="637356"/>
      </dsp:txXfrm>
    </dsp:sp>
    <dsp:sp modelId="{7B7A7B18-0097-4653-84CA-9BBD913D0F1C}">
      <dsp:nvSpPr>
        <dsp:cNvPr id="0" name=""/>
        <dsp:cNvSpPr/>
      </dsp:nvSpPr>
      <dsp:spPr>
        <a:xfrm>
          <a:off x="0" y="1870886"/>
          <a:ext cx="7699041" cy="78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Основные направления бюджетной  и налоговой политики в </a:t>
          </a:r>
          <a:r>
            <a:rPr lang="ru-RU" sz="1600" b="1" kern="1200" dirty="0" err="1" smtClean="0"/>
            <a:t>Балахнинском</a:t>
          </a:r>
          <a:r>
            <a:rPr lang="ru-RU" sz="1600" b="1" kern="1200" dirty="0" smtClean="0"/>
            <a:t> муниципальном округе на 2021 год и на плановый период 2022 и 2023 годов</a:t>
          </a:r>
          <a:endParaRPr lang="ru-RU" sz="1600" kern="1200" dirty="0"/>
        </a:p>
      </dsp:txBody>
      <dsp:txXfrm>
        <a:off x="38513" y="1909399"/>
        <a:ext cx="7622015" cy="711909"/>
      </dsp:txXfrm>
    </dsp:sp>
    <dsp:sp modelId="{7FABC87E-386F-4D8E-8183-47A0437FE9BD}">
      <dsp:nvSpPr>
        <dsp:cNvPr id="0" name=""/>
        <dsp:cNvSpPr/>
      </dsp:nvSpPr>
      <dsp:spPr>
        <a:xfrm>
          <a:off x="0" y="2844141"/>
          <a:ext cx="7699041" cy="533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Муниципальные программы </a:t>
          </a:r>
          <a:r>
            <a:rPr lang="ru-RU" sz="1600" b="1" kern="1200" dirty="0" err="1" smtClean="0"/>
            <a:t>Балахнинского</a:t>
          </a:r>
          <a:r>
            <a:rPr lang="ru-RU" sz="1600" b="1" kern="1200" dirty="0" smtClean="0"/>
            <a:t> муниципального округа (19 программ)</a:t>
          </a:r>
          <a:endParaRPr lang="ru-RU" sz="1600" kern="1200" dirty="0"/>
        </a:p>
      </dsp:txBody>
      <dsp:txXfrm>
        <a:off x="26048" y="2870189"/>
        <a:ext cx="7646945" cy="481492"/>
      </dsp:txXfrm>
    </dsp:sp>
    <dsp:sp modelId="{B933573D-1CA9-4A69-8827-F1CC7A50BFD4}">
      <dsp:nvSpPr>
        <dsp:cNvPr id="0" name=""/>
        <dsp:cNvSpPr/>
      </dsp:nvSpPr>
      <dsp:spPr>
        <a:xfrm>
          <a:off x="0" y="3562050"/>
          <a:ext cx="7699041" cy="529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Бюджетный прогноз </a:t>
          </a:r>
          <a:r>
            <a:rPr lang="ru-RU" sz="1600" b="1" kern="1200" dirty="0" err="1" smtClean="0"/>
            <a:t>Балахнинского</a:t>
          </a:r>
          <a:r>
            <a:rPr lang="ru-RU" sz="1600" b="1" kern="1200" dirty="0" smtClean="0"/>
            <a:t> муниципального округа на долгосрочный период (2021-2023 годы)</a:t>
          </a:r>
          <a:endParaRPr lang="ru-RU" sz="1600" kern="1200" dirty="0"/>
        </a:p>
      </dsp:txBody>
      <dsp:txXfrm>
        <a:off x="25833" y="3587883"/>
        <a:ext cx="7647375" cy="477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559894" y="833875"/>
          <a:ext cx="852702" cy="361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44"/>
              </a:lnTo>
              <a:lnTo>
                <a:pt x="852702" y="246244"/>
              </a:lnTo>
              <a:lnTo>
                <a:pt x="852702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24023" y="833875"/>
          <a:ext cx="835871" cy="361143"/>
        </a:xfrm>
        <a:custGeom>
          <a:avLst/>
          <a:gdLst/>
          <a:ahLst/>
          <a:cxnLst/>
          <a:rect l="0" t="0" r="0" b="0"/>
          <a:pathLst>
            <a:path>
              <a:moveTo>
                <a:pt x="835871" y="0"/>
              </a:moveTo>
              <a:lnTo>
                <a:pt x="835871" y="246244"/>
              </a:lnTo>
              <a:lnTo>
                <a:pt x="0" y="246244"/>
              </a:lnTo>
              <a:lnTo>
                <a:pt x="0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939748" y="46290"/>
          <a:ext cx="124029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077559" y="177209"/>
          <a:ext cx="124029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01.01.2021г.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233,4</a:t>
          </a:r>
          <a:endParaRPr lang="ru-RU" sz="1200" kern="1200" dirty="0"/>
        </a:p>
      </dsp:txBody>
      <dsp:txXfrm>
        <a:off x="1100627" y="200277"/>
        <a:ext cx="1194156" cy="741449"/>
      </dsp:txXfrm>
    </dsp:sp>
    <dsp:sp modelId="{81EA338B-156B-4039-ACCA-D65E54F5F9CD}">
      <dsp:nvSpPr>
        <dsp:cNvPr id="0" name=""/>
        <dsp:cNvSpPr/>
      </dsp:nvSpPr>
      <dsp:spPr>
        <a:xfrm>
          <a:off x="511" y="1195019"/>
          <a:ext cx="1447023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138321" y="1325939"/>
          <a:ext cx="1447023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16,5</a:t>
          </a:r>
          <a:endParaRPr lang="ru-RU" sz="1100" kern="1200" dirty="0"/>
        </a:p>
      </dsp:txBody>
      <dsp:txXfrm>
        <a:off x="161389" y="1349007"/>
        <a:ext cx="1400887" cy="741449"/>
      </dsp:txXfrm>
    </dsp:sp>
    <dsp:sp modelId="{C02414B1-E6D4-46AF-AA94-CDAE12E1F896}">
      <dsp:nvSpPr>
        <dsp:cNvPr id="0" name=""/>
        <dsp:cNvSpPr/>
      </dsp:nvSpPr>
      <dsp:spPr>
        <a:xfrm>
          <a:off x="1723155" y="1195019"/>
          <a:ext cx="137888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860966" y="1325939"/>
          <a:ext cx="137888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216,9</a:t>
          </a:r>
          <a:endParaRPr lang="ru-RU" sz="1100" kern="1200" dirty="0"/>
        </a:p>
      </dsp:txBody>
      <dsp:txXfrm>
        <a:off x="1884034" y="1349007"/>
        <a:ext cx="1332746" cy="741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809211" y="804056"/>
          <a:ext cx="773278" cy="36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8"/>
              </a:lnTo>
              <a:lnTo>
                <a:pt x="773278" y="250788"/>
              </a:lnTo>
              <a:lnTo>
                <a:pt x="773278" y="3680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035933" y="804056"/>
          <a:ext cx="773278" cy="368010"/>
        </a:xfrm>
        <a:custGeom>
          <a:avLst/>
          <a:gdLst/>
          <a:ahLst/>
          <a:cxnLst/>
          <a:rect l="0" t="0" r="0" b="0"/>
          <a:pathLst>
            <a:path>
              <a:moveTo>
                <a:pt x="773278" y="0"/>
              </a:moveTo>
              <a:lnTo>
                <a:pt x="773278" y="250788"/>
              </a:lnTo>
              <a:lnTo>
                <a:pt x="0" y="250788"/>
              </a:lnTo>
              <a:lnTo>
                <a:pt x="0" y="3680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76529" y="549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317125" y="134115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01.01.2021г.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223,9</a:t>
          </a:r>
          <a:endParaRPr lang="ru-RU" sz="1200" kern="1200" dirty="0"/>
        </a:p>
      </dsp:txBody>
      <dsp:txXfrm>
        <a:off x="1340659" y="157649"/>
        <a:ext cx="1218297" cy="756439"/>
      </dsp:txXfrm>
    </dsp:sp>
    <dsp:sp modelId="{81EA338B-156B-4039-ACCA-D65E54F5F9CD}">
      <dsp:nvSpPr>
        <dsp:cNvPr id="0" name=""/>
        <dsp:cNvSpPr/>
      </dsp:nvSpPr>
      <dsp:spPr>
        <a:xfrm>
          <a:off x="403250" y="1172067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543846" y="1305633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76,5</a:t>
          </a:r>
          <a:endParaRPr lang="ru-RU" sz="1100" kern="1200" dirty="0"/>
        </a:p>
      </dsp:txBody>
      <dsp:txXfrm>
        <a:off x="567380" y="1329167"/>
        <a:ext cx="1218297" cy="756439"/>
      </dsp:txXfrm>
    </dsp:sp>
    <dsp:sp modelId="{C02414B1-E6D4-46AF-AA94-CDAE12E1F896}">
      <dsp:nvSpPr>
        <dsp:cNvPr id="0" name=""/>
        <dsp:cNvSpPr/>
      </dsp:nvSpPr>
      <dsp:spPr>
        <a:xfrm>
          <a:off x="1949808" y="1172067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2090404" y="1305633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147,4</a:t>
          </a:r>
          <a:endParaRPr lang="ru-RU" sz="1100" kern="1200" dirty="0"/>
        </a:p>
      </dsp:txBody>
      <dsp:txXfrm>
        <a:off x="2113938" y="1329167"/>
        <a:ext cx="1218297" cy="756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559894" y="833875"/>
          <a:ext cx="852702" cy="361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44"/>
              </a:lnTo>
              <a:lnTo>
                <a:pt x="852702" y="246244"/>
              </a:lnTo>
              <a:lnTo>
                <a:pt x="852702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24023" y="833875"/>
          <a:ext cx="835871" cy="361143"/>
        </a:xfrm>
        <a:custGeom>
          <a:avLst/>
          <a:gdLst/>
          <a:ahLst/>
          <a:cxnLst/>
          <a:rect l="0" t="0" r="0" b="0"/>
          <a:pathLst>
            <a:path>
              <a:moveTo>
                <a:pt x="835871" y="0"/>
              </a:moveTo>
              <a:lnTo>
                <a:pt x="835871" y="246244"/>
              </a:lnTo>
              <a:lnTo>
                <a:pt x="0" y="246244"/>
              </a:lnTo>
              <a:lnTo>
                <a:pt x="0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939748" y="46290"/>
          <a:ext cx="124029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077559" y="177209"/>
          <a:ext cx="124029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01.01.2022г.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233,4</a:t>
          </a:r>
          <a:endParaRPr lang="ru-RU" sz="1200" kern="1200" dirty="0"/>
        </a:p>
      </dsp:txBody>
      <dsp:txXfrm>
        <a:off x="1100627" y="200277"/>
        <a:ext cx="1194156" cy="741449"/>
      </dsp:txXfrm>
    </dsp:sp>
    <dsp:sp modelId="{81EA338B-156B-4039-ACCA-D65E54F5F9CD}">
      <dsp:nvSpPr>
        <dsp:cNvPr id="0" name=""/>
        <dsp:cNvSpPr/>
      </dsp:nvSpPr>
      <dsp:spPr>
        <a:xfrm>
          <a:off x="511" y="1195019"/>
          <a:ext cx="1447023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138321" y="1325939"/>
          <a:ext cx="1447023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61389" y="1349007"/>
        <a:ext cx="1400887" cy="741449"/>
      </dsp:txXfrm>
    </dsp:sp>
    <dsp:sp modelId="{C02414B1-E6D4-46AF-AA94-CDAE12E1F896}">
      <dsp:nvSpPr>
        <dsp:cNvPr id="0" name=""/>
        <dsp:cNvSpPr/>
      </dsp:nvSpPr>
      <dsp:spPr>
        <a:xfrm>
          <a:off x="1723155" y="1195019"/>
          <a:ext cx="137888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860966" y="1325939"/>
          <a:ext cx="137888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233,4</a:t>
          </a:r>
          <a:endParaRPr lang="ru-RU" sz="1100" kern="1200" dirty="0"/>
        </a:p>
      </dsp:txBody>
      <dsp:txXfrm>
        <a:off x="1884034" y="1349007"/>
        <a:ext cx="1332746" cy="741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0.83029</cdr:y>
    </cdr:from>
    <cdr:to>
      <cdr:x>0.50634</cdr:x>
      <cdr:y>0.94817</cdr:y>
    </cdr:to>
    <cdr:sp macro="" textlink="">
      <cdr:nvSpPr>
        <cdr:cNvPr id="2" name="TextBox 29"/>
        <cdr:cNvSpPr txBox="1"/>
      </cdr:nvSpPr>
      <cdr:spPr>
        <a:xfrm xmlns:a="http://schemas.openxmlformats.org/drawingml/2006/main">
          <a:off x="2432573" y="3685229"/>
          <a:ext cx="1944201" cy="5232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(первоначальный бюджет)</a:t>
          </a:r>
          <a:endParaRPr lang="ru-RU" sz="14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0.18978</cdr:x>
      <cdr:y>0.83029</cdr:y>
    </cdr:from>
    <cdr:to>
      <cdr:x>0.28975</cdr:x>
      <cdr:y>0.89518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0485" y="3685229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(факт)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0.47483</cdr:x>
      <cdr:y>0.83164</cdr:y>
    </cdr:from>
    <cdr:to>
      <cdr:x>0.64144</cdr:x>
      <cdr:y>0.90099</cdr:y>
    </cdr:to>
    <cdr:sp macro="" textlink="">
      <cdr:nvSpPr>
        <cdr:cNvPr id="4" name="TextBox 29"/>
        <cdr:cNvSpPr txBox="1"/>
      </cdr:nvSpPr>
      <cdr:spPr>
        <a:xfrm xmlns:a="http://schemas.openxmlformats.org/drawingml/2006/main">
          <a:off x="4104457" y="3691245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(прогноз)</a:t>
          </a:r>
          <a:endParaRPr lang="ru-RU" sz="14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0.61645</cdr:x>
      <cdr:y>0.83164</cdr:y>
    </cdr:from>
    <cdr:to>
      <cdr:x>0.78306</cdr:x>
      <cdr:y>0.90099</cdr:y>
    </cdr:to>
    <cdr:sp macro="" textlink="">
      <cdr:nvSpPr>
        <cdr:cNvPr id="6" name="TextBox 29"/>
        <cdr:cNvSpPr txBox="1"/>
      </cdr:nvSpPr>
      <cdr:spPr>
        <a:xfrm xmlns:a="http://schemas.openxmlformats.org/drawingml/2006/main">
          <a:off x="5328592" y="3691244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+mn-lt"/>
            </a:rPr>
            <a:t>(прогноз)</a:t>
          </a:r>
          <a:endParaRPr lang="ru-RU" sz="1400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1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29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31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729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22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2756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216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8848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03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957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159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592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06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78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380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7229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647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26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982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2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hart" Target="../charts/chart3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chart" Target="../charts/chart5.xml"/><Relationship Id="rId10" Type="http://schemas.openxmlformats.org/officeDocument/2006/relationships/image" Target="../media/image51.png"/><Relationship Id="rId4" Type="http://schemas.openxmlformats.org/officeDocument/2006/relationships/chart" Target="../charts/chart4.xml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3933056"/>
            <a:ext cx="6197772" cy="279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994432" y="1776549"/>
            <a:ext cx="7610016" cy="202699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решению Совета депутатов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Балахнинского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округа от 17.12.2020 №96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Балахнинского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муниципального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округа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Нижегородской области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gray">
          <a:xfrm>
            <a:off x="1691680" y="1232496"/>
            <a:ext cx="6120680" cy="6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6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73196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79" y="1402201"/>
            <a:ext cx="3358803" cy="24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wr-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125" y="1409490"/>
            <a:ext cx="5600875" cy="302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ЛОГО-ПР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2117" y="1395523"/>
            <a:ext cx="3544640" cy="13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i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79" y="2620734"/>
            <a:ext cx="1388760" cy="11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52" y="4570193"/>
            <a:ext cx="2480282" cy="204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Биаксплен 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22639" y="4535724"/>
            <a:ext cx="3298452" cy="22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итсмлр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64" y="4023494"/>
            <a:ext cx="2561633" cy="8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94869" y="4491106"/>
            <a:ext cx="1809081" cy="9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99" y="4427132"/>
            <a:ext cx="2476143" cy="1857840"/>
          </a:xfrm>
          <a:prstGeom prst="rect">
            <a:avLst/>
          </a:prstGeom>
        </p:spPr>
      </p:pic>
      <p:pic>
        <p:nvPicPr>
          <p:cNvPr id="20" name="Picture 41" descr="78665_content_реал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62900" y="4461739"/>
            <a:ext cx="11811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85865" y="3380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округа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429506"/>
      </p:ext>
    </p:extLst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8536" y="833367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ИТОГИ И ПОКАЗАТЕЛИ ПРОГНОЗА СОЦИАЛЬНО-ЭКОНОМИЧЕСКОГО РАЗВИТИЯ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МУНИЦИПАЛЬНОГО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ОКРУГА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98418"/>
              </p:ext>
            </p:extLst>
          </p:nvPr>
        </p:nvGraphicFramePr>
        <p:xfrm>
          <a:off x="497216" y="1700808"/>
          <a:ext cx="8280923" cy="468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300">
                  <a:extLst>
                    <a:ext uri="{9D8B030D-6E8A-4147-A177-3AD203B41FA5}">
                      <a16:colId xmlns:a16="http://schemas.microsoft.com/office/drawing/2014/main" val="3126099305"/>
                    </a:ext>
                  </a:extLst>
                </a:gridCol>
                <a:gridCol w="864092">
                  <a:extLst>
                    <a:ext uri="{9D8B030D-6E8A-4147-A177-3AD203B41FA5}">
                      <a16:colId xmlns:a16="http://schemas.microsoft.com/office/drawing/2014/main" val="3545405001"/>
                    </a:ext>
                  </a:extLst>
                </a:gridCol>
                <a:gridCol w="906432">
                  <a:extLst>
                    <a:ext uri="{9D8B030D-6E8A-4147-A177-3AD203B41FA5}">
                      <a16:colId xmlns:a16="http://schemas.microsoft.com/office/drawing/2014/main" val="2805373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9415068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700321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09689815"/>
                    </a:ext>
                  </a:extLst>
                </a:gridCol>
                <a:gridCol w="1037787">
                  <a:extLst>
                    <a:ext uri="{9D8B030D-6E8A-4147-A177-3AD203B41FA5}">
                      <a16:colId xmlns:a16="http://schemas.microsoft.com/office/drawing/2014/main" val="3554271760"/>
                    </a:ext>
                  </a:extLst>
                </a:gridCol>
              </a:tblGrid>
              <a:tr h="3702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отчет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прогноз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566697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отгрузки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млн.руб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27 253,86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23 072,73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24 966,77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25 984,58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27 086,75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469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в сопоставимых ценах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100,6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59257"/>
                  </a:ext>
                </a:extLst>
              </a:tr>
              <a:tr h="37026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по обрабатывающим производствам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млн.руб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25 186,83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20 800,89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22 684,55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23 660,00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24 724,7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492790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в сопоставимых ценах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2073"/>
                  </a:ext>
                </a:extLst>
              </a:tr>
              <a:tr h="38973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 прибыльных организаций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млн.руб</a:t>
                      </a:r>
                      <a:r>
                        <a:rPr lang="ru-RU" sz="12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2 683,49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2 622,50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2 756,24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2 957,45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3 170,39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29282"/>
                  </a:ext>
                </a:extLst>
              </a:tr>
              <a:tr h="37026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в действующих ценах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103,55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97,73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107,3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107,2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715959"/>
                  </a:ext>
                </a:extLst>
              </a:tr>
              <a:tr h="37026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Фонд заработной платы, 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млн.руб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7 114,65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7 227,5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7 779,3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8 300,6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8 895,1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537891"/>
                  </a:ext>
                </a:extLst>
              </a:tr>
              <a:tr h="37026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в действующих ценах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101,59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107,63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106,7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107,16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966055"/>
                  </a:ext>
                </a:extLst>
              </a:tr>
              <a:tr h="37026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27 975,63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28 835,72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31 116,78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33 357,8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35 759,55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24395"/>
                  </a:ext>
                </a:extLst>
              </a:tr>
              <a:tr h="37026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реальной заработной платы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101,07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102,6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27408"/>
                  </a:ext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268830"/>
      </p:ext>
    </p:extLst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9253"/>
              </p:ext>
            </p:extLst>
          </p:nvPr>
        </p:nvGraphicFramePr>
        <p:xfrm>
          <a:off x="497216" y="1700808"/>
          <a:ext cx="8280923" cy="370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300">
                  <a:extLst>
                    <a:ext uri="{9D8B030D-6E8A-4147-A177-3AD203B41FA5}">
                      <a16:colId xmlns:a16="http://schemas.microsoft.com/office/drawing/2014/main" val="3126099305"/>
                    </a:ext>
                  </a:extLst>
                </a:gridCol>
                <a:gridCol w="864092">
                  <a:extLst>
                    <a:ext uri="{9D8B030D-6E8A-4147-A177-3AD203B41FA5}">
                      <a16:colId xmlns:a16="http://schemas.microsoft.com/office/drawing/2014/main" val="3545405001"/>
                    </a:ext>
                  </a:extLst>
                </a:gridCol>
                <a:gridCol w="906432">
                  <a:extLst>
                    <a:ext uri="{9D8B030D-6E8A-4147-A177-3AD203B41FA5}">
                      <a16:colId xmlns:a16="http://schemas.microsoft.com/office/drawing/2014/main" val="2805373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9415068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700321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09689815"/>
                    </a:ext>
                  </a:extLst>
                </a:gridCol>
                <a:gridCol w="1037787">
                  <a:extLst>
                    <a:ext uri="{9D8B030D-6E8A-4147-A177-3AD203B41FA5}">
                      <a16:colId xmlns:a16="http://schemas.microsoft.com/office/drawing/2014/main" val="3554271760"/>
                    </a:ext>
                  </a:extLst>
                </a:gridCol>
              </a:tblGrid>
              <a:tr h="3702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отчет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прогноз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566697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Прожиточный минимум на душу населения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9 975,0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10 291,8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469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Численность</a:t>
                      </a:r>
                      <a:r>
                        <a:rPr lang="ru-RU" sz="1100" baseline="0" dirty="0" smtClean="0"/>
                        <a:t> занятых в экономике- 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28 319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27 872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27 872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27 872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59257"/>
                  </a:ext>
                </a:extLst>
              </a:tr>
              <a:tr h="37026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официально зарегистрированной безработицы (на конец отчетного периода)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млн.руб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2,38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492790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розничного товарооборота (во всех каналах реализации без учета объемов сокрытия)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млн.руб</a:t>
                      </a:r>
                      <a:r>
                        <a:rPr lang="ru-RU" sz="12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10 817,28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10 060,07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10 482,59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10 786,59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11 088,61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2073"/>
                  </a:ext>
                </a:extLst>
              </a:tr>
              <a:tr h="38973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сопоставимых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29282"/>
                  </a:ext>
                </a:extLst>
              </a:tr>
              <a:tr h="37026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в действие жилых домов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Тыс.кв.м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21,47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17,74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15,00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715959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789988"/>
      </p:ext>
    </p:extLst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</a:t>
            </a:r>
            <a:r>
              <a:rPr lang="ru-RU" sz="2000" b="1" dirty="0" smtClean="0"/>
              <a:t>округ </a:t>
            </a:r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68760"/>
            <a:ext cx="91440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БАЛАХНИНСКОГО МУНИЦИПАЛЬНОГО ОКРУГА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92423205"/>
              </p:ext>
            </p:extLst>
          </p:nvPr>
        </p:nvGraphicFramePr>
        <p:xfrm>
          <a:off x="870384" y="1895044"/>
          <a:ext cx="7699041" cy="442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77649" y="2292052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83232" y="3032633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65983" y="3990528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83232" y="4869160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73213" y="5589240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09"/>
            <a:ext cx="889481" cy="120546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618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072" y="1209625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</a:t>
            </a:r>
            <a:r>
              <a:rPr lang="ru-RU" sz="18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происходит составление </a:t>
            </a:r>
            <a:r>
              <a:rPr lang="ru-RU" sz="18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проекта бюджета </a:t>
            </a:r>
            <a:r>
              <a:rPr lang="ru-RU" sz="18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Балахнинского</a:t>
            </a:r>
            <a:r>
              <a:rPr lang="ru-RU" sz="18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муниципального округа</a:t>
            </a:r>
            <a:endParaRPr lang="ru-RU" sz="18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51520" y="1844824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217272" y="2006791"/>
            <a:ext cx="1858498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</a:rPr>
              <a:t>юнь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225182" y="2609884"/>
            <a:ext cx="1858498" cy="400642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217272" y="3140968"/>
            <a:ext cx="1858498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217272" y="3717032"/>
            <a:ext cx="1824894" cy="513792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17271" y="4324502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 - ноябрь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217271" y="4941168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Ноябрь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Выноска со стрелкой вправо 23"/>
          <p:cNvSpPr/>
          <p:nvPr/>
        </p:nvSpPr>
        <p:spPr>
          <a:xfrm>
            <a:off x="217270" y="5589240"/>
            <a:ext cx="1858500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Ноябрь-декабрь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217271" y="6197759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Декабрь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5770" y="2006791"/>
            <a:ext cx="6967013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Разработка основных показателей прогноза социально-экономического развития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 на трехлетний период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06320" y="2618783"/>
            <a:ext cx="6975682" cy="418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Утверждение методики планирования бюджетных ассигнований бюджета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75770" y="3131232"/>
            <a:ext cx="6991707" cy="51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Утверждение основных направлений налоговой и бюджетной политики в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Балахнинском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муниципальном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75770" y="3717032"/>
            <a:ext cx="7000377" cy="51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Формирование бюджетных заявок и обоснований ассигнований на 2020 год и на плановый период 2021 и 2022 годов главными распорядителями бюджетных средств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83681" y="4333410"/>
            <a:ext cx="697568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Формирование проекта бюджета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5770" y="4941168"/>
            <a:ext cx="698359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Внесение проекта бюджета в Совет депутатов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 на рассмотрение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5770" y="5589240"/>
            <a:ext cx="696701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Рассмотрение проекта бюджета на заседаниях комиссий Совета депутатов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83680" y="6197759"/>
            <a:ext cx="695909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Принятие проекта бюджета </a:t>
            </a:r>
            <a:r>
              <a:rPr lang="ru-RU" sz="1200" b="1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200" b="1" dirty="0" smtClean="0">
                <a:solidFill>
                  <a:schemeClr val="tx1"/>
                </a:solidFill>
              </a:rPr>
              <a:t> муниципального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884163" cy="1224404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7036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6394" y="3773239"/>
            <a:ext cx="4033006" cy="100811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долгосрочной устойчивости бюджетной системы округа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2215" y="1897172"/>
            <a:ext cx="4033006" cy="17282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налогового потенциала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за счет налогового стимулирования деловой активности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округе, привлечения инвестиций, реализации высокоэффективных инвестиционных проектов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6635" y="2353831"/>
            <a:ext cx="4057746" cy="87805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средств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87858" y="5416335"/>
            <a:ext cx="4071966" cy="642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выполнение всех принятых обязательств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9552" y="1033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в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муниципальном округе на 2021 год и на плановый период 2022 и 2023 годов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7867" y="3419920"/>
            <a:ext cx="4004122" cy="765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системы финансового контроля и контроля в сфере закупок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263" y="4976993"/>
            <a:ext cx="4033006" cy="6429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оказываемых муниципальных услуг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1686" y="6059275"/>
            <a:ext cx="4033006" cy="642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муниципального управления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79203" y="4396319"/>
            <a:ext cx="4004123" cy="78698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принципов открытости и прозрачности управления муниципальными финансами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23386" y="2564904"/>
            <a:ext cx="36364" cy="38158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3"/>
          </p:cNvCxnSpPr>
          <p:nvPr/>
        </p:nvCxnSpPr>
        <p:spPr>
          <a:xfrm>
            <a:off x="4329400" y="4277295"/>
            <a:ext cx="2154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1"/>
          </p:cNvCxnSpPr>
          <p:nvPr/>
        </p:nvCxnSpPr>
        <p:spPr>
          <a:xfrm flipH="1">
            <a:off x="4688296" y="2792860"/>
            <a:ext cx="25833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4362040" y="3154358"/>
            <a:ext cx="215451" cy="87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1"/>
            <a:endCxn id="43" idx="5"/>
          </p:cNvCxnSpPr>
          <p:nvPr/>
        </p:nvCxnSpPr>
        <p:spPr>
          <a:xfrm flipH="1" flipV="1">
            <a:off x="4700256" y="3708033"/>
            <a:ext cx="257611" cy="946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710683" y="4781351"/>
            <a:ext cx="23678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4" idx="3"/>
          </p:cNvCxnSpPr>
          <p:nvPr/>
        </p:nvCxnSpPr>
        <p:spPr>
          <a:xfrm>
            <a:off x="4325269" y="5298464"/>
            <a:ext cx="2002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1"/>
          </p:cNvCxnSpPr>
          <p:nvPr/>
        </p:nvCxnSpPr>
        <p:spPr>
          <a:xfrm flipH="1">
            <a:off x="4779451" y="5737806"/>
            <a:ext cx="20840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7" idx="3"/>
          </p:cNvCxnSpPr>
          <p:nvPr/>
        </p:nvCxnSpPr>
        <p:spPr>
          <a:xfrm>
            <a:off x="4314692" y="6380746"/>
            <a:ext cx="26374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4450771" y="2522571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514675" y="3523645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27312" y="5619934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538364" y="4148954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38465" y="5135163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32857" y="6210415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04"/>
            <a:ext cx="872333" cy="1214156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51520" y="1285858"/>
            <a:ext cx="8766064" cy="4906610"/>
            <a:chOff x="251520" y="1266825"/>
            <a:chExt cx="8766064" cy="4492625"/>
          </a:xfrm>
        </p:grpSpPr>
        <p:sp>
          <p:nvSpPr>
            <p:cNvPr id="103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02148" y="1266825"/>
              <a:ext cx="8715436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параметры </a:t>
              </a:r>
              <a:r>
                <a:rPr lang="ru-RU" sz="2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бюджета округа </a:t>
              </a:r>
              <a:endPara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Диаграмма 35"/>
            <p:cNvGraphicFramePr/>
            <p:nvPr>
              <p:extLst>
                <p:ext uri="{D42A27DB-BD31-4B8C-83A1-F6EECF244321}">
                  <p14:modId xmlns:p14="http://schemas.microsoft.com/office/powerpoint/2010/main" val="1500159135"/>
                </p:ext>
              </p:extLst>
            </p:nvPr>
          </p:nvGraphicFramePr>
          <p:xfrm>
            <a:off x="251520" y="1695450"/>
            <a:ext cx="8643966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96336" y="1759995"/>
            <a:ext cx="112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млн.руб. 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" y="0"/>
            <a:ext cx="865634" cy="1196752"/>
          </a:xfrm>
          <a:prstGeom prst="rect">
            <a:avLst/>
          </a:prstGeom>
        </p:spPr>
      </p:pic>
      <p:sp>
        <p:nvSpPr>
          <p:cNvPr id="12" name="TextBox 29"/>
          <p:cNvSpPr txBox="1"/>
          <p:nvPr/>
        </p:nvSpPr>
        <p:spPr>
          <a:xfrm>
            <a:off x="6948264" y="547879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+mn-lt"/>
              </a:rPr>
              <a:t>(прогноз)</a:t>
            </a:r>
            <a:endParaRPr lang="ru-RU" sz="1400" dirty="0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www.funlib.ru/cimg/2014/101916/3452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082" y="957077"/>
            <a:ext cx="1736702" cy="124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14298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461681" y="1188034"/>
            <a:ext cx="5022654" cy="6810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Основные параметры бюджета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Балахнинского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муниципального округа (млн.руб.) </a:t>
            </a:r>
          </a:p>
        </p:txBody>
      </p:sp>
      <p:pic>
        <p:nvPicPr>
          <p:cNvPr id="9" name="Picture 2" descr="http://kbr.news-r.ru.images.1c-bitrix-cdn.ru/upload/iblock/484/4844579717076c48fe1fbe2a3feb66a0.jpeg?143781466956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61111"/>
            <a:ext cx="1985918" cy="132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Горизонтальный свиток 1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0748"/>
              </p:ext>
            </p:extLst>
          </p:nvPr>
        </p:nvGraphicFramePr>
        <p:xfrm>
          <a:off x="555197" y="2249915"/>
          <a:ext cx="7905234" cy="326101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5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71" marR="8971" marT="89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года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к 20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году 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Доходы, всего, из них: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1 924,8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2 086,9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2 001,0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1 969,2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1 500,6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1 228,0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1 240,7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1 138,7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996,6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Расходы, всего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1 906,2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2 086,9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1 974,7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1 914,4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Дефицит (-), профицит (+)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18,6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"/>
            <a:ext cx="877794" cy="1212073"/>
          </a:xfrm>
          <a:prstGeom prst="rect">
            <a:avLst/>
          </a:prstGeom>
        </p:spPr>
      </p:pic>
      <p:pic>
        <p:nvPicPr>
          <p:cNvPr id="13" name="Picture 8" descr="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5597535"/>
            <a:ext cx="1872207" cy="11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36" y="5586212"/>
            <a:ext cx="2050344" cy="11719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5602991"/>
            <a:ext cx="1872207" cy="113912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k.doski.ru/i/51/49/514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1" y="2913989"/>
            <a:ext cx="9180511" cy="39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82609" y="908720"/>
            <a:ext cx="8912796" cy="70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en-US" altLang="zh-CN" sz="2200" b="1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Из</a:t>
            </a:r>
            <a:r>
              <a:rPr lang="en-US" altLang="zh-CN" sz="2200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ru-RU" altLang="zh-CN" sz="2200" b="1" dirty="0" smtClean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чего складываются доходы бюджета</a:t>
            </a:r>
            <a:r>
              <a:rPr lang="en-US" altLang="zh-CN" dirty="0">
                <a:solidFill>
                  <a:schemeClr val="accent1"/>
                </a:solidFill>
                <a:ea typeface="宋体"/>
                <a:cs typeface="Times New Roman" pitchFamily="18" charset="0"/>
              </a:rPr>
              <a:t>	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18722" y="1801310"/>
            <a:ext cx="2405290" cy="919044"/>
            <a:chOff x="2689973" y="-239826"/>
            <a:chExt cx="2405290" cy="1228717"/>
          </a:xfrm>
          <a:scene3d>
            <a:camera prst="orthographicFront"/>
            <a:lightRig rig="soft" dir="tl">
              <a:rot lat="0" lon="0" rev="0"/>
            </a:lightRig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2689973" y="-239826"/>
              <a:ext cx="2405289" cy="1202644"/>
            </a:xfrm>
            <a:prstGeom prst="rect">
              <a:avLst/>
            </a:prstGeom>
            <a:ln>
              <a:solidFill>
                <a:schemeClr val="tx1"/>
              </a:solidFill>
            </a:ln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689974" y="-213753"/>
              <a:ext cx="2405289" cy="12026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Доходы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бюджета</a:t>
              </a:r>
              <a:r>
                <a:rPr lang="en-US" altLang="zh-CN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05242" y="2901335"/>
            <a:ext cx="2662944" cy="704353"/>
            <a:chOff x="8488719" y="2503738"/>
            <a:chExt cx="2662944" cy="704353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8488719" y="2503738"/>
              <a:ext cx="2662944" cy="70435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488719" y="2538264"/>
              <a:ext cx="2637630" cy="60123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100" b="1" kern="1200" cap="all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БЕЗВОЗМЕЗДНЫЕ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100" b="1" kern="1200" cap="all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ПОСТУПЛЕНИЯ</a:t>
              </a:r>
              <a:endParaRPr lang="ru-RU" sz="2100" b="1" kern="1200" cap="all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98764" y="2894487"/>
            <a:ext cx="2609833" cy="674064"/>
            <a:chOff x="2846717" y="1737676"/>
            <a:chExt cx="2492729" cy="73357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70657" y="1737676"/>
              <a:ext cx="2468789" cy="733577"/>
            </a:xfrm>
            <a:prstGeom prst="rect">
              <a:avLst/>
            </a:prstGeom>
            <a:gradFill flip="none" rotWithShape="0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846717" y="1737677"/>
              <a:ext cx="2446381" cy="629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b="1" kern="1200" cap="all" spc="0" dirty="0" smtClean="0">
                  <a:ln w="0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3053" y="2895764"/>
            <a:ext cx="2557611" cy="641329"/>
            <a:chOff x="4032312" y="-233783"/>
            <a:chExt cx="2106328" cy="73357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32312" y="-233783"/>
              <a:ext cx="2100347" cy="733577"/>
            </a:xfrm>
            <a:prstGeom prst="rect">
              <a:avLst/>
            </a:prstGeom>
            <a:gradFill flip="none" rotWithShape="0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4038293" y="-233782"/>
              <a:ext cx="2100347" cy="733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b="1" kern="1200" cap="all" spc="0" dirty="0" smtClean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  <a:endParaRPr lang="ru-RU" sz="2100" b="1" kern="1200" cap="all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 flipH="1">
            <a:off x="1535023" y="2700852"/>
            <a:ext cx="1683700" cy="16334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0"/>
          </p:cNvCxnSpPr>
          <p:nvPr/>
        </p:nvCxnSpPr>
        <p:spPr>
          <a:xfrm>
            <a:off x="5624012" y="2700431"/>
            <a:ext cx="1812702" cy="2009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8" idx="0"/>
          </p:cNvCxnSpPr>
          <p:nvPr/>
        </p:nvCxnSpPr>
        <p:spPr>
          <a:xfrm flipH="1">
            <a:off x="4416213" y="2720354"/>
            <a:ext cx="5155" cy="17413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" name="Вертикальный свиток 27647"/>
          <p:cNvSpPr/>
          <p:nvPr/>
        </p:nvSpPr>
        <p:spPr>
          <a:xfrm>
            <a:off x="182609" y="3580462"/>
            <a:ext cx="2718055" cy="1309478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законодательством Нижегородской области и решениями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Вертикальный свиток 34"/>
          <p:cNvSpPr/>
          <p:nvPr/>
        </p:nvSpPr>
        <p:spPr>
          <a:xfrm>
            <a:off x="2976692" y="3595549"/>
            <a:ext cx="2879041" cy="1095477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05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Поступления от уплаты пошлин и сборов, установленных законодательством РФ, нормативными правовыми актами </a:t>
            </a:r>
            <a:r>
              <a:rPr lang="ru-RU" altLang="zh-CN" sz="105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Балахнинского</a:t>
            </a:r>
            <a:r>
              <a:rPr lang="ru-RU" altLang="zh-CN" sz="105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муниципального округа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" name="Вертикальный свиток 35"/>
          <p:cNvSpPr/>
          <p:nvPr/>
        </p:nvSpPr>
        <p:spPr>
          <a:xfrm>
            <a:off x="5902377" y="3596690"/>
            <a:ext cx="2975838" cy="108493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212" y="1128166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977900" algn="l"/>
                <a:tab pos="3441700" algn="l"/>
              </a:tabLst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ОХОДЫ БЮДЖЕТА -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tabLst>
                <a:tab pos="977900" algn="l"/>
                <a:tab pos="3441700" algn="l"/>
              </a:tabLst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</a:t>
            </a:r>
            <a:r>
              <a:rPr lang="ru-RU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дств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4941168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3053" y="5316587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Налоги на совокупный доход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3528" y="6381328"/>
            <a:ext cx="2570253" cy="251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Государственная пошлина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75071" y="4748907"/>
            <a:ext cx="2610036" cy="559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Доходы от использования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имущества, находящегося в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муниципальной собственности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75071" y="5308277"/>
            <a:ext cx="261003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Платежи при пользовании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природными ресурсами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75071" y="5596309"/>
            <a:ext cx="261003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Доходы от компенсации затрат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государства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75070" y="5884340"/>
            <a:ext cx="2610037" cy="343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Доходы от продажи материальных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и нематериальных активов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062429" y="6227662"/>
            <a:ext cx="2623094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Штрафные санкции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062429" y="6525344"/>
            <a:ext cx="264616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Прочие неналоговые доходы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914946" y="4740523"/>
            <a:ext cx="2649202" cy="288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Дотации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14945" y="5031444"/>
            <a:ext cx="264920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Субсидии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914946" y="5319476"/>
            <a:ext cx="266107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Субвенции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914947" y="5612083"/>
            <a:ext cx="2649202" cy="416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Безвозмездные поступления от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физических и юридических лиц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914947" y="6038998"/>
            <a:ext cx="26742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 Иные межбюджетные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    трансферты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0" y="4755006"/>
            <a:ext cx="513926" cy="259101"/>
          </a:xfrm>
          <a:prstGeom prst="round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83" y="5048744"/>
            <a:ext cx="511373" cy="247653"/>
          </a:xfrm>
          <a:prstGeom prst="round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/>
          <a:stretch/>
        </p:blipFill>
        <p:spPr>
          <a:xfrm>
            <a:off x="5989083" y="5339903"/>
            <a:ext cx="511373" cy="256406"/>
          </a:xfrm>
          <a:prstGeom prst="round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83" y="6109468"/>
            <a:ext cx="511372" cy="324001"/>
          </a:xfrm>
          <a:prstGeom prst="round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1" y="5636664"/>
            <a:ext cx="513926" cy="367109"/>
          </a:xfrm>
          <a:prstGeom prst="round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6" y="4849344"/>
            <a:ext cx="511372" cy="398799"/>
          </a:xfrm>
          <a:prstGeom prst="round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7" y="5335275"/>
            <a:ext cx="511372" cy="234036"/>
          </a:xfrm>
          <a:prstGeom prst="round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7" y="5646693"/>
            <a:ext cx="511371" cy="214044"/>
          </a:xfrm>
          <a:prstGeom prst="round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7"/>
          <a:stretch/>
        </p:blipFill>
        <p:spPr>
          <a:xfrm>
            <a:off x="3113091" y="5906930"/>
            <a:ext cx="461165" cy="298139"/>
          </a:xfrm>
          <a:prstGeom prst="round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5" y="6271469"/>
            <a:ext cx="511373" cy="201162"/>
          </a:xfrm>
          <a:prstGeom prst="roundRect">
            <a:avLst/>
          </a:prstGeom>
        </p:spPr>
      </p:pic>
      <p:pic>
        <p:nvPicPr>
          <p:cNvPr id="27649" name="Рисунок 276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91" y="6568161"/>
            <a:ext cx="531168" cy="229680"/>
          </a:xfrm>
          <a:prstGeom prst="roundRect">
            <a:avLst/>
          </a:prstGeom>
        </p:spPr>
      </p:pic>
      <p:pic>
        <p:nvPicPr>
          <p:cNvPr id="27651" name="Рисунок 276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2" y="4968663"/>
            <a:ext cx="476411" cy="259101"/>
          </a:xfrm>
          <a:prstGeom prst="roundRect">
            <a:avLst/>
          </a:prstGeom>
        </p:spPr>
      </p:pic>
      <p:pic>
        <p:nvPicPr>
          <p:cNvPr id="27654" name="Рисунок 276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5" y="5348522"/>
            <a:ext cx="468560" cy="247732"/>
          </a:xfrm>
          <a:prstGeom prst="roundRect">
            <a:avLst/>
          </a:prstGeom>
        </p:spPr>
      </p:pic>
      <p:pic>
        <p:nvPicPr>
          <p:cNvPr id="27657" name="Рисунок 276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" y="5881352"/>
            <a:ext cx="468558" cy="178550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8458193" y="6509242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23528" y="5661248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АКЦИЗЫ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23528" y="6021288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  Налоги на имущество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23328" y="908720"/>
            <a:ext cx="936732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Из каких поступлений формируются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доходы бюджета округа в 2021-2023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62" y="4615894"/>
            <a:ext cx="2359022" cy="188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375824"/>
              </p:ext>
            </p:extLst>
          </p:nvPr>
        </p:nvGraphicFramePr>
        <p:xfrm>
          <a:off x="1403648" y="4446617"/>
          <a:ext cx="4968552" cy="242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04705"/>
              </p:ext>
            </p:extLst>
          </p:nvPr>
        </p:nvGraphicFramePr>
        <p:xfrm>
          <a:off x="323528" y="1616607"/>
          <a:ext cx="8496945" cy="2160193"/>
        </p:xfrm>
        <a:graphic>
          <a:graphicData uri="http://schemas.openxmlformats.org/drawingml/2006/table">
            <a:tbl>
              <a:tblPr/>
              <a:tblGrid>
                <a:gridCol w="41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 2021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2022год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 2023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бюджета, ВСЕГО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086,9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2 001,0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1 969,2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доходы,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поступления, ВСЕГО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1 240,7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1 138,7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нецелевые (дотации)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189,7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целевые (субсидии, субвенции, иные межбюджетные трансферты)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1 014,3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03111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Структура доходов бюджета </a:t>
            </a:r>
            <a:r>
              <a:rPr lang="ru-RU" sz="1600" dirty="0" err="1" smtClean="0"/>
              <a:t>Балахнинского</a:t>
            </a:r>
            <a:r>
              <a:rPr lang="ru-RU" sz="1600" dirty="0" smtClean="0"/>
              <a:t> муниципального округа </a:t>
            </a:r>
          </a:p>
          <a:p>
            <a:pPr algn="ctr"/>
            <a:r>
              <a:rPr lang="ru-RU" sz="1600" dirty="0" smtClean="0"/>
              <a:t>в 2021-2023 годах, млн.рублей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" y="-1"/>
            <a:ext cx="865634" cy="121272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808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847775"/>
            <a:ext cx="37444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Содержание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10472"/>
              </p:ext>
            </p:extLst>
          </p:nvPr>
        </p:nvGraphicFramePr>
        <p:xfrm>
          <a:off x="467544" y="1359924"/>
          <a:ext cx="8551197" cy="5323475"/>
        </p:xfrm>
        <a:graphic>
          <a:graphicData uri="http://schemas.openxmlformats.org/drawingml/2006/table">
            <a:tbl>
              <a:tblPr firstRow="1" bandRow="1"/>
              <a:tblGrid>
                <a:gridCol w="635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5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5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Балахнинский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муниципальный округ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основа округа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5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и показатели прогноза социально-экономического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муниципального округа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11-12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0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составления проекта бюджета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Балахнинского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5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происходит составление проекта бюджета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5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 и налоговой политики в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Балахнинском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на 2021 год и на плановый период 2022 и 2023 годов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5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 округа</a:t>
                      </a:r>
                    </a:p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16-17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бюджета</a:t>
                      </a: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18-19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67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налоговые и неналоговые доходы, которые поступят в бюджет округа в 2021-2023 годах</a:t>
                      </a:r>
                    </a:p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20-21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34405"/>
      </p:ext>
    </p:extLst>
  </p:cSld>
  <p:clrMapOvr>
    <a:masterClrMapping/>
  </p:clrMapOvr>
  <p:transition spd="med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0683" y="1272771"/>
            <a:ext cx="89033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Основные налоговые и неналоговые доходы, которые поступят в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бюджет округа в 2021-2023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25081"/>
              </p:ext>
            </p:extLst>
          </p:nvPr>
        </p:nvGraphicFramePr>
        <p:xfrm>
          <a:off x="755576" y="2132852"/>
          <a:ext cx="8064895" cy="4465014"/>
        </p:xfrm>
        <a:graphic>
          <a:graphicData uri="http://schemas.openxmlformats.org/drawingml/2006/table">
            <a:tbl>
              <a:tblPr firstRow="1" bandRow="1"/>
              <a:tblGrid>
                <a:gridCol w="294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7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2019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2020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доходы всего,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 них: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6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налог на вмененный доход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для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отдельных видов деятельности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Патентная система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Местные налоги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4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4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Иные налоговые доходы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7"/>
            <a:ext cx="870384" cy="114071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604448" y="6571826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108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73612"/>
              </p:ext>
            </p:extLst>
          </p:nvPr>
        </p:nvGraphicFramePr>
        <p:xfrm>
          <a:off x="467543" y="1980657"/>
          <a:ext cx="8261297" cy="4488577"/>
        </p:xfrm>
        <a:graphic>
          <a:graphicData uri="http://schemas.openxmlformats.org/drawingml/2006/table">
            <a:tbl>
              <a:tblPr firstRow="1" bandRow="1"/>
              <a:tblGrid>
                <a:gridCol w="301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4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2020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доходы всего,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 них: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2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сдачи в аренду имущества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610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продажи земельных участков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реализации имущества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06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приватизации имущества</a:t>
                      </a:r>
                    </a:p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Штрафы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Прочие неналоговые доходы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20175" cy="11967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0683" y="1272771"/>
            <a:ext cx="89033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Основные налоговые и неналоговые доходы, которые поступят в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бюджет округа в 2021-2023 годах,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29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/>
        </p:blipFill>
        <p:spPr>
          <a:xfrm>
            <a:off x="5868144" y="1557023"/>
            <a:ext cx="3366504" cy="287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755576" y="1137047"/>
            <a:ext cx="7719098" cy="7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Особенности формирования бюджета </a:t>
            </a:r>
            <a:r>
              <a:rPr lang="ru-RU" sz="2000" b="1" dirty="0" err="1" smtClean="0">
                <a:solidFill>
                  <a:schemeClr val="tx2"/>
                </a:solidFill>
              </a:rPr>
              <a:t>Балахнинского</a:t>
            </a:r>
            <a:r>
              <a:rPr lang="ru-RU" sz="2000" b="1" dirty="0" smtClean="0">
                <a:solidFill>
                  <a:schemeClr val="tx2"/>
                </a:solidFill>
              </a:rPr>
              <a:t> муниципального округа по расходам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88615" y="2060848"/>
            <a:ext cx="5976664" cy="1512167"/>
          </a:xfrm>
          <a:prstGeom prst="rightArrow">
            <a:avLst>
              <a:gd name="adj1" fmla="val 50000"/>
              <a:gd name="adj2" fmla="val 283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Фонд оплаты труда рассчитан с учетом сохранения целевых показателей заработной платы по указам Президента РФ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08781" y="4653136"/>
            <a:ext cx="7468666" cy="1511139"/>
          </a:xfrm>
          <a:prstGeom prst="rightArrow">
            <a:avLst>
              <a:gd name="adj1" fmla="val 50000"/>
              <a:gd name="adj2" fmla="val 336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Доведение </a:t>
            </a:r>
            <a:r>
              <a:rPr lang="ru-RU" dirty="0"/>
              <a:t>до установленного уровня МРОТ по низкооплачиваемым категориям работников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9" y="4584"/>
            <a:ext cx="877771" cy="122147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1579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8275" y="113704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распределяются расходы по основным функциям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88854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</a:t>
            </a:r>
            <a:r>
              <a:rPr lang="ru-RU" sz="1400" dirty="0" smtClean="0"/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Формирование расходов осуществляется в соответствии с законодательно закрепленными расходными обязательствами за бюджетом.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Принципы формирования расходов бюджета: по разделам (подразделам), по ведомствам, по муниципальным программам.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45970" y="3179341"/>
            <a:ext cx="705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Формирование расходов по разделам классификации расходов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3" name="Picture 41" descr="original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3319"/>
            <a:ext cx="790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051041" y="3759200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/>
              <a:t>ОБЩЕГОСУДАРСТВЕННЫЕ</a:t>
            </a:r>
          </a:p>
          <a:p>
            <a:pPr eaLnBrk="1" hangingPunct="1"/>
            <a:r>
              <a:rPr lang="ru-RU" sz="1000" b="1"/>
              <a:t>ВОПРОСЫ</a:t>
            </a:r>
          </a:p>
        </p:txBody>
      </p:sp>
      <p:pic>
        <p:nvPicPr>
          <p:cNvPr id="15" name="Picture 43" descr="р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2179" y="5175224"/>
            <a:ext cx="439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730408" y="5214921"/>
            <a:ext cx="182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</a:t>
            </a:r>
          </a:p>
          <a:p>
            <a:pPr eaLnBrk="1" hangingPunct="1"/>
            <a:r>
              <a:rPr lang="ru-RU" sz="1000" b="1" dirty="0"/>
              <a:t>БЕЗОПАСНОСТЬ И</a:t>
            </a:r>
          </a:p>
          <a:p>
            <a:pPr eaLnBrk="1" hangingPunct="1"/>
            <a:r>
              <a:rPr lang="ru-RU" sz="1000" b="1" dirty="0"/>
              <a:t>ПРАВООХРАНИТЕЛЬНАЯ</a:t>
            </a:r>
          </a:p>
          <a:p>
            <a:pPr eaLnBrk="1" hangingPunct="1"/>
            <a:r>
              <a:rPr lang="ru-RU" sz="1000" b="1" dirty="0"/>
              <a:t>ДЕЯТЕЛЬНОСТЬ</a:t>
            </a:r>
          </a:p>
        </p:txBody>
      </p:sp>
      <p:pic>
        <p:nvPicPr>
          <p:cNvPr id="17" name="Picture 44" descr="bs00001165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0" y="5989330"/>
            <a:ext cx="509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854178" y="6140937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 </a:t>
            </a:r>
          </a:p>
          <a:p>
            <a:pPr eaLnBrk="1" hangingPunct="1"/>
            <a:r>
              <a:rPr lang="ru-RU" sz="1000" b="1" dirty="0"/>
              <a:t>ЭКОНОМИКА</a:t>
            </a:r>
          </a:p>
        </p:txBody>
      </p:sp>
      <p:pic>
        <p:nvPicPr>
          <p:cNvPr id="19" name="Picture 45" descr="Jiltsam_kvartir_foto_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76" y="3702844"/>
            <a:ext cx="73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4204903" y="3728034"/>
            <a:ext cx="13604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ЖИЛИЩНО-</a:t>
            </a:r>
          </a:p>
          <a:p>
            <a:pPr eaLnBrk="1" hangingPunct="1"/>
            <a:r>
              <a:rPr lang="ru-RU" sz="1000" b="1" dirty="0"/>
              <a:t>КОММУНАЛЬНОЕ</a:t>
            </a:r>
          </a:p>
          <a:p>
            <a:pPr eaLnBrk="1" hangingPunct="1"/>
            <a:r>
              <a:rPr lang="ru-RU" sz="1000" b="1" dirty="0"/>
              <a:t>ХОЗЯЙСТВО</a:t>
            </a:r>
          </a:p>
        </p:txBody>
      </p:sp>
      <p:pic>
        <p:nvPicPr>
          <p:cNvPr id="21" name="Picture 46" descr="bcfa62248d6b07a6935a93f4e2cda5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878">
            <a:off x="3238398" y="4476301"/>
            <a:ext cx="561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143187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6" y="5267450"/>
            <a:ext cx="7207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4281976" y="5398507"/>
            <a:ext cx="1158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ОБРАЗОВАНИЕ</a:t>
            </a:r>
          </a:p>
        </p:txBody>
      </p:sp>
      <p:pic>
        <p:nvPicPr>
          <p:cNvPr id="25" name="Picture 48" descr="оо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89" y="6035947"/>
            <a:ext cx="7016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4204903" y="6107598"/>
            <a:ext cx="1503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КУЛЬТУРА И</a:t>
            </a:r>
          </a:p>
          <a:p>
            <a:pPr eaLnBrk="1" hangingPunct="1"/>
            <a:r>
              <a:rPr lang="ru-RU" sz="1000" b="1" dirty="0"/>
              <a:t>КИНЕМАТОГРАФИЯ</a:t>
            </a:r>
          </a:p>
        </p:txBody>
      </p:sp>
      <p:pic>
        <p:nvPicPr>
          <p:cNvPr id="29" name="Picture 49" descr="pho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40" y="3693319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2"/>
          <p:cNvSpPr txBox="1">
            <a:spLocks noChangeArrowheads="1"/>
          </p:cNvSpPr>
          <p:nvPr/>
        </p:nvSpPr>
        <p:spPr bwMode="auto">
          <a:xfrm>
            <a:off x="6875897" y="3735387"/>
            <a:ext cx="1125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СОЦИАЛЬНАЯ</a:t>
            </a:r>
          </a:p>
          <a:p>
            <a:pPr eaLnBrk="1" hangingPunct="1"/>
            <a:r>
              <a:rPr lang="ru-RU" sz="1000" b="1" dirty="0"/>
              <a:t>ПОЛИТИКА</a:t>
            </a:r>
          </a:p>
        </p:txBody>
      </p:sp>
      <p:pic>
        <p:nvPicPr>
          <p:cNvPr id="31" name="Picture 50" descr="img11020710541536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7" y="4565919"/>
            <a:ext cx="647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6864696" y="4565920"/>
            <a:ext cx="11033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ФИЗИЧЕСКАЯ</a:t>
            </a:r>
          </a:p>
          <a:p>
            <a:pPr eaLnBrk="1" hangingPunct="1"/>
            <a:r>
              <a:rPr lang="ru-RU" sz="1000" b="1" dirty="0"/>
              <a:t>КУЛЬТУРА И</a:t>
            </a:r>
          </a:p>
          <a:p>
            <a:pPr eaLnBrk="1" hangingPunct="1"/>
            <a:r>
              <a:rPr lang="ru-RU" sz="1000" b="1" dirty="0"/>
              <a:t>СПОРТ</a:t>
            </a:r>
          </a:p>
        </p:txBody>
      </p:sp>
      <p:pic>
        <p:nvPicPr>
          <p:cNvPr id="33" name="Picture 51" descr="дддд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7" y="5291352"/>
            <a:ext cx="6413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6922670" y="5224143"/>
            <a:ext cx="1174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СРЕДСТВА</a:t>
            </a:r>
          </a:p>
          <a:p>
            <a:pPr eaLnBrk="1" hangingPunct="1"/>
            <a:r>
              <a:rPr lang="ru-RU" sz="1000" b="1" dirty="0"/>
              <a:t>МАССОВОЙ</a:t>
            </a:r>
          </a:p>
          <a:p>
            <a:pPr eaLnBrk="1" hangingPunct="1"/>
            <a:r>
              <a:rPr lang="ru-RU" sz="1000" b="1" dirty="0"/>
              <a:t>ИНФОРМАЦИИ</a:t>
            </a:r>
          </a:p>
        </p:txBody>
      </p:sp>
      <p:pic>
        <p:nvPicPr>
          <p:cNvPr id="35" name="Picture 52" descr="оолл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07" y="6034524"/>
            <a:ext cx="7921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853584" y="5991596"/>
            <a:ext cx="1668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ОБСЛУЖИВАНИЕ</a:t>
            </a:r>
          </a:p>
          <a:p>
            <a:pPr eaLnBrk="1" hangingPunct="1"/>
            <a:r>
              <a:rPr lang="ru-RU" sz="1000" b="1" dirty="0"/>
              <a:t>ГОСУДАРСТВЕННОГО</a:t>
            </a:r>
          </a:p>
          <a:p>
            <a:pPr eaLnBrk="1" hangingPunct="1"/>
            <a:r>
              <a:rPr lang="ru-RU" sz="1000" b="1" dirty="0"/>
              <a:t>И МУНИЦИПАЛЬНОГО</a:t>
            </a:r>
          </a:p>
          <a:p>
            <a:pPr eaLnBrk="1" hangingPunct="1"/>
            <a:r>
              <a:rPr lang="ru-RU" sz="1000" b="1" dirty="0"/>
              <a:t>ДОЛГА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9609" y="4541019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00" b="1" dirty="0">
                <a:solidFill>
                  <a:prstClr val="black"/>
                </a:solidFill>
              </a:rPr>
              <a:t>ОХРАНА ОКРУЖАЮЩЕЙ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СРЕДЫ</a:t>
            </a:r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1051041" y="4481974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 </a:t>
            </a:r>
          </a:p>
          <a:p>
            <a:pPr eaLnBrk="1" hangingPunct="1"/>
            <a:r>
              <a:rPr lang="ru-RU" sz="1000" b="1" dirty="0" smtClean="0"/>
              <a:t>ОБОРОНА</a:t>
            </a:r>
            <a:endParaRPr lang="ru-RU" sz="1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0" y="4424767"/>
            <a:ext cx="830610" cy="571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65"/>
            <a:ext cx="870384" cy="124614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9562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184499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Распределение расходов бюджета </a:t>
            </a:r>
            <a:r>
              <a:rPr lang="ru-RU" sz="1400" b="1" dirty="0" err="1" smtClean="0"/>
              <a:t>Балахнинского</a:t>
            </a:r>
            <a:r>
              <a:rPr lang="ru-RU" sz="1400" b="1" dirty="0" smtClean="0"/>
              <a:t> муниципального округа на 2021-2023 годы</a:t>
            </a:r>
          </a:p>
          <a:p>
            <a:r>
              <a:rPr lang="ru-RU" sz="1400" b="1" dirty="0" smtClean="0"/>
              <a:t>по основным отраслям, (%)</a:t>
            </a:r>
            <a:endParaRPr lang="ru-RU" sz="1400" b="1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706806"/>
              </p:ext>
            </p:extLst>
          </p:nvPr>
        </p:nvGraphicFramePr>
        <p:xfrm>
          <a:off x="179512" y="2338388"/>
          <a:ext cx="3384376" cy="274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156685"/>
              </p:ext>
            </p:extLst>
          </p:nvPr>
        </p:nvGraphicFramePr>
        <p:xfrm>
          <a:off x="3621201" y="4656359"/>
          <a:ext cx="3577281" cy="224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2199" y="4550231"/>
            <a:ext cx="311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2021 год: 2 086,9млн.рублей</a:t>
            </a:r>
            <a:endParaRPr lang="ru-RU" sz="16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2936" y="6437232"/>
            <a:ext cx="333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2023 год: 1 969,2 млн.рублей</a:t>
            </a:r>
            <a:endParaRPr lang="ru-RU" sz="16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0590"/>
              </p:ext>
            </p:extLst>
          </p:nvPr>
        </p:nvGraphicFramePr>
        <p:xfrm>
          <a:off x="3621201" y="2010756"/>
          <a:ext cx="5596504" cy="415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51920" y="4277977"/>
            <a:ext cx="340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2022 год: 2 000,1 </a:t>
            </a:r>
            <a:r>
              <a:rPr lang="ru-RU" sz="1600" b="1" dirty="0" err="1" smtClean="0">
                <a:latin typeface="+mn-lt"/>
              </a:rPr>
              <a:t>млн.рублей</a:t>
            </a:r>
            <a:endParaRPr lang="ru-RU" sz="16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7"/>
            <a:ext cx="904013" cy="109519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697" y="938193"/>
            <a:ext cx="1939520" cy="1298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5096" y="933561"/>
            <a:ext cx="2171507" cy="1299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74255" y="977484"/>
            <a:ext cx="1910398" cy="1270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1775" y="977484"/>
            <a:ext cx="1605103" cy="122190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8" name="WordArt 83"/>
          <p:cNvSpPr>
            <a:spLocks noChangeArrowheads="1" noChangeShapeType="1" noTextEdit="1"/>
          </p:cNvSpPr>
          <p:nvPr/>
        </p:nvSpPr>
        <p:spPr bwMode="auto">
          <a:xfrm>
            <a:off x="2556197" y="2502257"/>
            <a:ext cx="230440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4301" name="WordArt 88"/>
          <p:cNvSpPr>
            <a:spLocks noChangeArrowheads="1" noChangeShapeType="1" noTextEdit="1"/>
          </p:cNvSpPr>
          <p:nvPr/>
        </p:nvSpPr>
        <p:spPr bwMode="auto">
          <a:xfrm>
            <a:off x="275711" y="2414271"/>
            <a:ext cx="159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994600" y="816366"/>
            <a:ext cx="7719098" cy="7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Что включают в себя отрасли социальной сферы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9091" y="1370316"/>
            <a:ext cx="4965312" cy="23647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45" y="1712522"/>
            <a:ext cx="1351402" cy="722218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83" y="1576890"/>
            <a:ext cx="1558756" cy="899002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19" y="2748043"/>
            <a:ext cx="1406645" cy="978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4" y="2780810"/>
            <a:ext cx="1158255" cy="945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033" y="1423001"/>
            <a:ext cx="169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Образование</a:t>
            </a:r>
            <a:endParaRPr lang="ru-RU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9665" y="1400988"/>
            <a:ext cx="20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Социальная политика</a:t>
            </a:r>
            <a:endParaRPr lang="ru-RU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3879" y="2473033"/>
            <a:ext cx="234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Культура и кинематография</a:t>
            </a:r>
            <a:endParaRPr lang="ru-RU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0694" y="2475892"/>
            <a:ext cx="248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Физическая культура и спорт</a:t>
            </a:r>
            <a:endParaRPr lang="ru-RU" sz="1400" dirty="0">
              <a:latin typeface="+mn-lt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06748" y="3777301"/>
            <a:ext cx="7719098" cy="3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Как изменяются расходы по отраслям социальной сферы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30739"/>
              </p:ext>
            </p:extLst>
          </p:nvPr>
        </p:nvGraphicFramePr>
        <p:xfrm>
          <a:off x="581289" y="4221087"/>
          <a:ext cx="8311192" cy="2160241"/>
        </p:xfrm>
        <a:graphic>
          <a:graphicData uri="http://schemas.openxmlformats.org/drawingml/2006/table">
            <a:tbl>
              <a:tblPr/>
              <a:tblGrid>
                <a:gridCol w="28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2022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1 146,9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6"/>
            <a:ext cx="870384" cy="120767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740352" y="1412351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742" y="911230"/>
            <a:ext cx="5954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Сведения о расходах по разделам и подразделам</a:t>
            </a:r>
          </a:p>
          <a:p>
            <a:pPr algn="ctr"/>
            <a:r>
              <a:rPr lang="ru-RU" b="1" dirty="0" smtClean="0"/>
              <a:t> бюджетной классификации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73700"/>
              </p:ext>
            </p:extLst>
          </p:nvPr>
        </p:nvGraphicFramePr>
        <p:xfrm>
          <a:off x="395534" y="1649333"/>
          <a:ext cx="8686906" cy="4390418"/>
        </p:xfrm>
        <a:graphic>
          <a:graphicData uri="http://schemas.openxmlformats.org/drawingml/2006/table">
            <a:tbl>
              <a:tblPr/>
              <a:tblGrid>
                <a:gridCol w="49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7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66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40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раздел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 года</a:t>
                      </a:r>
                      <a:r>
                        <a:rPr lang="ru-RU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(факт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к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Отклонения 2021</a:t>
                      </a:r>
                      <a:r>
                        <a:rPr lang="ru-RU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к 2020 году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78" marR="7078" marT="70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1 563,8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2 086,9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1 974,7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Общегосударственные  вопросы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4 раза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198,8%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1 129,9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105,7%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1 247,0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1 146,9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 и кинематография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915152" y="1264561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Млн. </a:t>
            </a:r>
            <a:r>
              <a:rPr lang="ru-RU" sz="1400" dirty="0"/>
              <a:t>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2254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Сведения о расходах по разделам и подразделам</a:t>
            </a:r>
          </a:p>
          <a:p>
            <a:pPr algn="ctr"/>
            <a:r>
              <a:rPr lang="ru-RU" b="1" dirty="0"/>
              <a:t> бюджетной классификации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25151"/>
              </p:ext>
            </p:extLst>
          </p:nvPr>
        </p:nvGraphicFramePr>
        <p:xfrm>
          <a:off x="251520" y="1572332"/>
          <a:ext cx="8791263" cy="2951137"/>
        </p:xfrm>
        <a:graphic>
          <a:graphicData uri="http://schemas.openxmlformats.org/drawingml/2006/table">
            <a:tbl>
              <a:tblPr/>
              <a:tblGrid>
                <a:gridCol w="48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4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8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47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раздел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 года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2020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Отклонения 2021 к 2020 году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91,9%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26 раз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Средства массовой информации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105,1%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2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160,7%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" y="0"/>
            <a:ext cx="865634" cy="121272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3613" y="4879618"/>
            <a:ext cx="4444752" cy="19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45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71546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ОБЩЕЕ КОЛИЧЕСТВО УЧРЕЖДЕНИЙ, ОКАЗЫВАЮЩИХ  УСЛУГИ ЗА СЧЕТ СРЕДСТВ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БАЛАХНИНСКОГО МУНИЦИПАЛЬНОГО ОКРУГА (КАЗЕННЫХ, БЮДЖЕТНЫХ, АВТОНОМНЫХ)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7211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 rot="5400000">
            <a:off x="6054682" y="1772088"/>
            <a:ext cx="2673087" cy="2346128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 rot="5400000">
            <a:off x="-388172" y="2564907"/>
            <a:ext cx="3808046" cy="2672679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gray">
          <a:xfrm>
            <a:off x="275556" y="2864818"/>
            <a:ext cx="2483011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школ,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садов,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ЦКС,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централизованная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библиотечная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краеведческий музей,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ИДЦ, БУМЦ, БОРХ, 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 инкубатор,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редакция газеты «Рабочая Балахна», МФЦ</a:t>
            </a:r>
          </a:p>
          <a:p>
            <a:pPr marL="342900" indent="-342900" eaLnBrk="0" hangingPunct="0">
              <a:buFont typeface="Wingdings" pitchFamily="2" charset="2"/>
              <a:buNone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gray">
          <a:xfrm>
            <a:off x="6234576" y="2532254"/>
            <a:ext cx="232766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централизованная бухгалтерия учреждений культуры;</a:t>
            </a: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Централизованная бухгалтерия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чреждений образования;</a:t>
            </a: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Департамент ЖКХ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6105" y="1997224"/>
            <a:ext cx="2160587" cy="5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4" y="2482227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486" y="2115874"/>
            <a:ext cx="423664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15283" y="1690808"/>
            <a:ext cx="2361006" cy="52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Казенные учреждения - 3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5"/>
          <p:cNvSpPr txBox="1">
            <a:spLocks/>
          </p:cNvSpPr>
          <p:nvPr/>
        </p:nvSpPr>
        <p:spPr>
          <a:xfrm>
            <a:off x="7929586" y="6357958"/>
            <a:ext cx="71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"/>
            <a:ext cx="901297" cy="1157959"/>
          </a:xfrm>
          <a:prstGeom prst="rect">
            <a:avLst/>
          </a:prstGeom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 rot="5400000">
            <a:off x="6458830" y="4270970"/>
            <a:ext cx="1925965" cy="2248016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184815" y="4525665"/>
            <a:ext cx="236100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Автономные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учреждения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980" y="4987200"/>
            <a:ext cx="423664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gray">
          <a:xfrm>
            <a:off x="6367431" y="5426488"/>
            <a:ext cx="2108761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 Москвы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348880"/>
            <a:ext cx="2376265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AutoShape 2" descr="http://schoolup.ru/uploads/3835/3828/ybGe6ct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://schoolup.ru/uploads/3835/3828/ybGe6ctl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4183129"/>
            <a:ext cx="3156479" cy="231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1879261"/>
            <a:ext cx="3156479" cy="2175131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179512" y="1454352"/>
            <a:ext cx="8675688" cy="36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latin typeface="Calibri" pitchFamily="34" charset="0"/>
              </a:rPr>
              <a:t>            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latin typeface="Calibri" pitchFamily="34" charset="0"/>
              </a:rPr>
              <a:t>            </a:t>
            </a:r>
            <a:r>
              <a:rPr lang="ru-RU" sz="1600" b="1" u="sng" dirty="0" smtClean="0">
                <a:latin typeface="Calibri" pitchFamily="34" charset="0"/>
              </a:rPr>
              <a:t>Программный </a:t>
            </a:r>
            <a:r>
              <a:rPr lang="ru-RU" sz="1600" b="1" u="sng" dirty="0">
                <a:latin typeface="Calibri" pitchFamily="34" charset="0"/>
              </a:rPr>
              <a:t>бюджет </a:t>
            </a:r>
            <a:r>
              <a:rPr lang="ru-RU" sz="1600" b="1" dirty="0">
                <a:latin typeface="Calibri" pitchFamily="34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</a:t>
            </a:r>
            <a:r>
              <a:rPr lang="ru-RU" sz="1600" b="1" dirty="0" smtClean="0">
                <a:latin typeface="Calibri" pitchFamily="34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           </a:t>
            </a:r>
            <a:r>
              <a:rPr lang="ru-RU" sz="1600" b="1" u="sng" dirty="0" smtClean="0">
                <a:latin typeface="Calibri" pitchFamily="34" charset="0"/>
              </a:rPr>
              <a:t>Программное бюджетирование</a:t>
            </a:r>
            <a:r>
              <a:rPr lang="ru-RU" sz="1600" b="1" dirty="0" smtClean="0">
                <a:latin typeface="Calibri" pitchFamily="34" charset="0"/>
              </a:rPr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</a:t>
            </a:r>
            <a:r>
              <a:rPr lang="ru-RU" sz="1600" b="1" dirty="0" err="1" smtClean="0">
                <a:latin typeface="Calibri" pitchFamily="34" charset="0"/>
              </a:rPr>
              <a:t>Балахнинского</a:t>
            </a:r>
            <a:r>
              <a:rPr lang="ru-RU" sz="1600" b="1" dirty="0" smtClean="0">
                <a:latin typeface="Calibri" pitchFamily="34" charset="0"/>
              </a:rPr>
              <a:t> муниципального округа, с 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бюджетных средств.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600" b="1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            Бюджет </a:t>
            </a:r>
            <a:r>
              <a:rPr lang="ru-RU" sz="1600" b="1" dirty="0" err="1" smtClean="0">
                <a:latin typeface="Calibri" pitchFamily="34" charset="0"/>
              </a:rPr>
              <a:t>Балахнинского</a:t>
            </a:r>
            <a:r>
              <a:rPr lang="ru-RU" sz="1600" b="1" dirty="0" smtClean="0">
                <a:latin typeface="Calibri" pitchFamily="34" charset="0"/>
              </a:rPr>
              <a:t> муниципального 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округа</a:t>
            </a:r>
            <a:r>
              <a:rPr lang="ru-RU" sz="1600" b="1" dirty="0" smtClean="0">
                <a:latin typeface="Calibri" pitchFamily="34" charset="0"/>
              </a:rPr>
              <a:t> на 2021 </a:t>
            </a:r>
            <a:r>
              <a:rPr lang="ru-RU" sz="1600" b="1" dirty="0">
                <a:latin typeface="Calibri" pitchFamily="34" charset="0"/>
              </a:rPr>
              <a:t>год сформирован на основе </a:t>
            </a:r>
            <a:r>
              <a:rPr lang="ru-RU" sz="1600" b="1" dirty="0" smtClean="0">
                <a:latin typeface="Calibri" pitchFamily="34" charset="0"/>
              </a:rPr>
              <a:t>19 </a:t>
            </a:r>
            <a:r>
              <a:rPr lang="ru-RU" sz="1600" b="1" dirty="0">
                <a:latin typeface="Calibri" pitchFamily="34" charset="0"/>
              </a:rPr>
              <a:t>муниципальных </a:t>
            </a:r>
            <a:r>
              <a:rPr lang="ru-RU" sz="1600" b="1" dirty="0" smtClean="0">
                <a:latin typeface="Calibri" pitchFamily="34" charset="0"/>
              </a:rPr>
              <a:t>программ, на плановый период 2022 -2023 годы – 19 муниципальных программ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26570" y="781571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программный бюджет?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847775"/>
            <a:ext cx="37444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Содержание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53988"/>
              </p:ext>
            </p:extLst>
          </p:nvPr>
        </p:nvGraphicFramePr>
        <p:xfrm>
          <a:off x="317500" y="1484313"/>
          <a:ext cx="8721725" cy="5085819"/>
        </p:xfrm>
        <a:graphic>
          <a:graphicData uri="http://schemas.openxmlformats.org/drawingml/2006/table">
            <a:tbl>
              <a:tblPr firstRow="1" bandRow="1"/>
              <a:tblGrid>
                <a:gridCol w="6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по расходам 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распределяются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по основным функциям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23-24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включают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себя отрасли социальной сферы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расходах по разделам и подразделам бюджетной классификации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26-27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учреждений, оказывающих услуги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такое программный бюджет?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программного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Программные и непрограммные расходы бюджета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муниципальные программы будут реализовываться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2021 году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32-35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3799225139"/>
                  </a:ext>
                </a:extLst>
              </a:tr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94461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737389"/>
      </p:ext>
    </p:extLst>
  </p:cSld>
  <p:clrMapOvr>
    <a:masterClrMapping/>
  </p:clrMapOvr>
  <p:transition spd="med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</a:t>
            </a:r>
            <a:r>
              <a:rPr lang="ru-RU" sz="2000" b="1" dirty="0" smtClean="0"/>
              <a:t>округ </a:t>
            </a:r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203" y="90872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Особенности программного бюджета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3351244" y="2985187"/>
            <a:ext cx="2444891" cy="1368152"/>
          </a:xfrm>
          <a:prstGeom prst="can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1921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 программ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3549" y="4758545"/>
            <a:ext cx="252028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Повышение качества бюджетного планирования и исполнения бюджета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79512" y="4725144"/>
            <a:ext cx="2592288" cy="1440160"/>
          </a:xfrm>
          <a:prstGeom prst="wedgeRectCallout">
            <a:avLst>
              <a:gd name="adj1" fmla="val 71552"/>
              <a:gd name="adj2" fmla="val -969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410737" y="4725144"/>
            <a:ext cx="2520281" cy="1440160"/>
          </a:xfrm>
          <a:prstGeom prst="wedgeRectCallout">
            <a:avLst>
              <a:gd name="adj1" fmla="val -74391"/>
              <a:gd name="adj2" fmla="val -896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84505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Исполнение бюджета в программной классификации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43" y="4783504"/>
            <a:ext cx="2733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Мониторинг показателей исполнения целевых программ, оценка эффективности бюджетных расходов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79512" y="1644672"/>
            <a:ext cx="2592288" cy="1440160"/>
          </a:xfrm>
          <a:prstGeom prst="wedgeRectCallout">
            <a:avLst>
              <a:gd name="adj1" fmla="val 71132"/>
              <a:gd name="adj2" fmla="val 813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7504" y="166174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Осуществление бюджетных расходов посредством финансирования муниципальных программ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410736" y="1644672"/>
            <a:ext cx="2520282" cy="1415160"/>
          </a:xfrm>
          <a:prstGeom prst="wedgeRectCallout">
            <a:avLst>
              <a:gd name="adj1" fmla="val -74459"/>
              <a:gd name="adj2" fmla="val 775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393239" y="1661748"/>
            <a:ext cx="2555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Взаимосвязь бюджетных расходов с результатами реализации муниципальных программ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stCxn id="5" idx="3"/>
            <a:endCxn id="7" idx="0"/>
          </p:cNvCxnSpPr>
          <p:nvPr/>
        </p:nvCxnSpPr>
        <p:spPr>
          <a:xfrm flipH="1">
            <a:off x="4573689" y="4353339"/>
            <a:ext cx="1" cy="4052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"/>
            <a:ext cx="891451" cy="126633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361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Горизонтальный свиток 16"/>
          <p:cNvSpPr/>
          <p:nvPr/>
        </p:nvSpPr>
        <p:spPr>
          <a:xfrm>
            <a:off x="843453" y="19797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9124" y="989856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Программные и непрограммные расходы бюджета </a:t>
            </a:r>
            <a:r>
              <a:rPr lang="ru-RU" sz="36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Балахнинского</a:t>
            </a:r>
            <a:r>
              <a:rPr lang="ru-RU" sz="36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округа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96603" y="2554034"/>
            <a:ext cx="2577345" cy="2747174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определены исходя из необходимости достижения запланированных индикаторов и конечных результатов по муниципальным программам </a:t>
            </a:r>
            <a:r>
              <a:rPr lang="ru-RU" sz="1400" dirty="0" err="1" smtClean="0">
                <a:solidFill>
                  <a:schemeClr val="tx1"/>
                </a:solidFill>
              </a:rPr>
              <a:t>Балахнинского</a:t>
            </a:r>
            <a:r>
              <a:rPr lang="ru-RU" sz="1400" dirty="0" smtClean="0">
                <a:solidFill>
                  <a:schemeClr val="tx1"/>
                </a:solidFill>
              </a:rPr>
              <a:t> муниципального округа(в 2021году по 19 муниципальным программам)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09564" y="2844127"/>
            <a:ext cx="2621260" cy="1939440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не вошедшие в мероприятия муниципальных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03" y="1716771"/>
            <a:ext cx="2592288" cy="8006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24127" y="1779714"/>
            <a:ext cx="2510073" cy="73224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2740" y="1863805"/>
            <a:ext cx="25412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Млн.рублей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487690" y="1740068"/>
            <a:ext cx="2900734" cy="7463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Млн.рублей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1085" y="5637934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31085" y="6092517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2068" y="5629174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72068" y="6104489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32959" y="5636190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32959" y="6114419"/>
            <a:ext cx="1080120" cy="41417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06368" y="5117131"/>
            <a:ext cx="864096" cy="7280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53157" y="5330894"/>
            <a:ext cx="848227" cy="7594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01434" y="54697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2021 год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48698" y="5219554"/>
            <a:ext cx="7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</a:t>
            </a:r>
            <a:r>
              <a:rPr lang="en-US" sz="1400" b="1" dirty="0" smtClean="0"/>
              <a:t>2</a:t>
            </a:r>
            <a:r>
              <a:rPr lang="ru-RU" sz="1400" b="1" dirty="0" smtClean="0"/>
              <a:t>2 год</a:t>
            </a:r>
            <a:endParaRPr lang="ru-RU" sz="1400" b="1" dirty="0"/>
          </a:p>
        </p:txBody>
      </p:sp>
      <p:sp>
        <p:nvSpPr>
          <p:cNvPr id="31" name="Овал 30"/>
          <p:cNvSpPr/>
          <p:nvPr/>
        </p:nvSpPr>
        <p:spPr>
          <a:xfrm>
            <a:off x="6328124" y="5003271"/>
            <a:ext cx="864096" cy="7280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427568" y="5145618"/>
            <a:ext cx="7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2023 год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1683" y="5676993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1812,9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71683" y="6085384"/>
            <a:ext cx="8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274,0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48282" y="5676993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ru-RU" b="1" dirty="0" smtClean="0"/>
              <a:t>717,0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02873" y="6114419"/>
            <a:ext cx="8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257,7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48228" y="5677491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1627,5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00038" y="6115252"/>
            <a:ext cx="94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286,9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454" cy="120178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736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</a:t>
            </a:r>
            <a:r>
              <a:rPr lang="ru-RU" sz="2000" b="1" dirty="0" smtClean="0"/>
              <a:t>округ </a:t>
            </a:r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558266" y="1928646"/>
            <a:ext cx="7374339" cy="58627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499761" y="1284913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2021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558267" y="2649263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585854" y="3375819"/>
            <a:ext cx="7374339" cy="58627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ятиугольник 18"/>
          <p:cNvSpPr/>
          <p:nvPr/>
        </p:nvSpPr>
        <p:spPr>
          <a:xfrm rot="10800000">
            <a:off x="1585854" y="4077384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ятиугольник 21"/>
          <p:cNvSpPr/>
          <p:nvPr/>
        </p:nvSpPr>
        <p:spPr>
          <a:xfrm rot="10800000">
            <a:off x="1561981" y="4806663"/>
            <a:ext cx="7320929" cy="77743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546756" y="5760738"/>
            <a:ext cx="7336154" cy="79586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866117" y="2019926"/>
            <a:ext cx="722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образования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</a:t>
            </a:r>
            <a:r>
              <a:rPr lang="ru-RU" dirty="0" smtClean="0"/>
              <a:t>округа "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21315" y="188277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1149,9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858898" y="2659349"/>
            <a:ext cx="715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"Развитие культуры </a:t>
            </a:r>
            <a:r>
              <a:rPr lang="ru-RU" dirty="0" err="1"/>
              <a:t>Балахнинского</a:t>
            </a:r>
            <a:r>
              <a:rPr lang="ru-RU" dirty="0"/>
              <a:t> </a:t>
            </a:r>
            <a:r>
              <a:rPr lang="ru-RU" dirty="0" smtClean="0"/>
              <a:t>округа Нижегородской области"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822894" y="3296714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физической </a:t>
            </a:r>
            <a:r>
              <a:rPr lang="ru-RU" dirty="0" smtClean="0"/>
              <a:t>культуры и спорта </a:t>
            </a:r>
            <a:r>
              <a:rPr lang="ru-RU" dirty="0" err="1" smtClean="0"/>
              <a:t>Балахнинского</a:t>
            </a:r>
            <a:r>
              <a:rPr lang="ru-RU" dirty="0" smtClean="0"/>
              <a:t> </a:t>
            </a:r>
            <a:r>
              <a:rPr lang="ru-RU" dirty="0"/>
              <a:t>муниципального </a:t>
            </a:r>
            <a:r>
              <a:rPr lang="ru-RU" dirty="0" smtClean="0"/>
              <a:t>округа Нижегородской области"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245970" y="2644504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318,4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21315" y="335329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62,8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866117" y="406121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Противодействие коррупции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</a:t>
            </a:r>
            <a:r>
              <a:rPr lang="ru-RU" dirty="0" smtClean="0"/>
              <a:t>области"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276814" y="406905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0,05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808168" y="475053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Обеспечение общественного порядка и противодействия преступности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275718" y="4924417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0,4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777356" y="5820633"/>
            <a:ext cx="710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Профилактика терроризма и экстремизма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221315" y="599824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0,9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205807"/>
      </p:ext>
    </p:extLst>
  </p:cSld>
  <p:clrMapOvr>
    <a:masterClrMapping/>
  </p:clrMapOvr>
  <p:transition spd="med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</a:t>
            </a:r>
            <a:r>
              <a:rPr lang="ru-RU" sz="2000" b="1" dirty="0" smtClean="0"/>
              <a:t>округ </a:t>
            </a:r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397811" y="1418673"/>
            <a:ext cx="7361753" cy="104821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007000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2021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420560" y="2589597"/>
            <a:ext cx="7376188" cy="7801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385226" y="3646026"/>
            <a:ext cx="7374339" cy="58627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ятиугольник 18"/>
          <p:cNvSpPr/>
          <p:nvPr/>
        </p:nvSpPr>
        <p:spPr>
          <a:xfrm rot="10800000">
            <a:off x="1451462" y="4370024"/>
            <a:ext cx="7411591" cy="69509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619514" y="5098773"/>
            <a:ext cx="7225496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Пятиугольник 30"/>
          <p:cNvSpPr/>
          <p:nvPr/>
        </p:nvSpPr>
        <p:spPr>
          <a:xfrm rot="10800000">
            <a:off x="1508086" y="5871978"/>
            <a:ext cx="7298344" cy="9860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860092" y="1446432"/>
            <a:ext cx="7139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Управление муниципальным имуществом и земельными ресурсами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</a:t>
            </a:r>
          </a:p>
          <a:p>
            <a:r>
              <a:rPr lang="ru-RU" dirty="0"/>
              <a:t>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21315" y="1705070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5,3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40715" y="2538142"/>
            <a:ext cx="704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"Развитие эффективности градостроительной деятельности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области" </a:t>
            </a:r>
            <a:endParaRPr lang="ru-RU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906702" y="3585975"/>
            <a:ext cx="686544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"Развитие предпринимательства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области"</a:t>
            </a:r>
          </a:p>
        </p:txBody>
      </p:sp>
      <p:sp>
        <p:nvSpPr>
          <p:cNvPr id="39" name="Овал 38"/>
          <p:cNvSpPr/>
          <p:nvPr/>
        </p:nvSpPr>
        <p:spPr>
          <a:xfrm>
            <a:off x="173991" y="271392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3,1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153324" y="3704994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2,5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906702" y="4394404"/>
            <a:ext cx="694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Повышение эффективности бюджетных расходов в 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73991" y="445098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31,9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033766" y="5202835"/>
            <a:ext cx="710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Развитие агропромышленного комплекса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178515" y="520283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15,6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686445" y="5934670"/>
            <a:ext cx="694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Государственная поддержка  граждан по обеспечению жильем на территории 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09948" y="602393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29,3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186002"/>
      </p:ext>
    </p:extLst>
  </p:cSld>
  <p:clrMapOvr>
    <a:masterClrMapping/>
  </p:clrMapOvr>
  <p:transition spd="med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472308" y="1598769"/>
            <a:ext cx="7410092" cy="78735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119232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2021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489260" y="2511504"/>
            <a:ext cx="7376188" cy="7801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493248" y="3372622"/>
            <a:ext cx="7376189" cy="99119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487852" y="4414979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676994" y="1568262"/>
            <a:ext cx="7467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Переселение граждан из аварийного жилищного фонда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74170" y="174203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10,3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98969" y="2542270"/>
            <a:ext cx="704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dirty="0"/>
              <a:t>Благоустройство и озеленение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853907" y="3378646"/>
            <a:ext cx="722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dirty="0" smtClean="0"/>
              <a:t>"</a:t>
            </a:r>
            <a:r>
              <a:rPr lang="ru-RU" dirty="0"/>
              <a:t>Обеспечение первичных мер пожарной безопасности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</a:t>
            </a:r>
            <a:r>
              <a:rPr lang="ru-RU" dirty="0" smtClean="0"/>
              <a:t>области</a:t>
            </a:r>
            <a:r>
              <a:rPr lang="ru-RU" dirty="0"/>
              <a:t> "</a:t>
            </a:r>
          </a:p>
        </p:txBody>
      </p:sp>
      <p:sp>
        <p:nvSpPr>
          <p:cNvPr id="39" name="Овал 38"/>
          <p:cNvSpPr/>
          <p:nvPr/>
        </p:nvSpPr>
        <p:spPr>
          <a:xfrm>
            <a:off x="149352" y="254284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33,5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09923" y="3580910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13,1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209923" y="449144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100,9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76994" y="4385753"/>
            <a:ext cx="732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b="1" dirty="0"/>
              <a:t> </a:t>
            </a:r>
            <a:r>
              <a:rPr lang="ru-RU" dirty="0"/>
              <a:t>Обеспечение безопасности дорожного движения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 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1472308" y="5244947"/>
            <a:ext cx="7374342" cy="110385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926173" y="5344813"/>
            <a:ext cx="707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"Формирование </a:t>
            </a:r>
            <a:r>
              <a:rPr lang="ru-RU" dirty="0"/>
              <a:t>комфортной городской среды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области на 2021-2024 </a:t>
            </a:r>
            <a:r>
              <a:rPr lang="ru-RU" dirty="0" smtClean="0"/>
              <a:t>годы"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89714" y="5273312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28,8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300395"/>
      </p:ext>
    </p:extLst>
  </p:cSld>
  <p:clrMapOvr>
    <a:masterClrMapping/>
  </p:clrMapOvr>
  <p:transition spd="med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447490" y="1598769"/>
            <a:ext cx="7228886" cy="15087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119232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2021 году,  млн.руб</a:t>
            </a:r>
            <a:r>
              <a:rPr lang="ru-RU" sz="1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382998" y="3184982"/>
            <a:ext cx="7293378" cy="11801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902411" y="1725459"/>
            <a:ext cx="6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"Защита </a:t>
            </a:r>
            <a:r>
              <a:rPr lang="ru-RU" dirty="0"/>
              <a:t>населения и территорий от чрезвычайных ситуаций, обеспечение пожарной безопасности и безопасности людей на водных объектах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округа Нижегородской </a:t>
            </a:r>
            <a:r>
              <a:rPr lang="ru-RU" dirty="0" smtClean="0"/>
              <a:t>области"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49352" y="1992040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931079" y="3449833"/>
            <a:ext cx="687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b="1" dirty="0"/>
              <a:t> </a:t>
            </a:r>
            <a:r>
              <a:rPr lang="ru-RU" dirty="0"/>
              <a:t>Развитие услуг в сфере похоронного дела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округе Нижегородской области 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134078" y="356299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4,0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175146"/>
      </p:ext>
    </p:extLst>
  </p:cSld>
  <p:clrMapOvr>
    <a:masterClrMapping/>
  </p:clrMapOvr>
  <p:transition spd="med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9728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Балахнинского муниципального округа Нижегородской области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39" y="1038548"/>
            <a:ext cx="8392963" cy="263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услуг в рамках муниципальной программы осуществляют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683568" y="1412776"/>
            <a:ext cx="230425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учреждений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419872" y="1412776"/>
            <a:ext cx="228940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6156176" y="1412776"/>
            <a:ext cx="2808312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1" y="2504305"/>
            <a:ext cx="1451474" cy="142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475656" y="2420888"/>
            <a:ext cx="748446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10.11.2020 года № 1573 «Об утверждении муниципальной программы «Развитие образования Балахнинского муниципального округа Нижегородской области".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по социальным вопросам 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стабильного функционирования и развития системы общего и дополнительного образования Балахнинского муниципального округа.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возраста, учащиеся общеобразовательных учреждений, работники образовательных учреждений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4" y="5445224"/>
            <a:ext cx="3024336" cy="11680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1 149,9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1 098,6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2023 год – 1 102,5 млн.рублей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030890"/>
      </p:ext>
    </p:extLst>
  </p:cSld>
  <p:clrMapOvr>
    <a:masterClrMapping/>
  </p:clrMapOvr>
  <p:transition spd="med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9728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 муниципального округа Нижегородской области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870384" cy="121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39" y="1038548"/>
            <a:ext cx="8392963" cy="263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услуг в рамках муниципальной программы осуществляют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827585" y="1412776"/>
            <a:ext cx="1440160" cy="914185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ЦКС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483768" y="1412776"/>
            <a:ext cx="1440160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МБУК «БМИХК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084168" y="1386217"/>
            <a:ext cx="2880321" cy="909681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4139952" y="1412776"/>
            <a:ext cx="1656184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«ЦБС»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2056830" cy="1875432"/>
          </a:xfrm>
          <a:prstGeom prst="rect">
            <a:avLst/>
          </a:prstGeom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483768" y="2564904"/>
            <a:ext cx="651643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№1568 «Об утверждении муниципальной программы «Развитие культуры Балахнинского муниципального округа Нижегородской области».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Балахнинского муниципального округа по социальным вопросам.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для формирования гармонично развитой личности, укрепления единства общества и гражданской идентичности, приобщение граждан к культурному наследию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5445224"/>
            <a:ext cx="2952328" cy="119617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318,4 млн.рублей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244,1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231,8 млн.рублей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2056830" cy="19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7230"/>
      </p:ext>
    </p:extLst>
  </p:cSld>
  <p:clrMapOvr>
    <a:masterClrMapping/>
  </p:clrMapOvr>
  <p:transition spd="med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 муниципального округа Нижегородской области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2160241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580112" y="5373216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62,8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62,8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63,8 млн.рублей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"/>
            <a:ext cx="870384" cy="1119005"/>
          </a:xfrm>
          <a:prstGeom prst="rect">
            <a:avLst/>
          </a:prstGeom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539552" y="1173333"/>
            <a:ext cx="619268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№1571 «Об утверждении муниципальной программы «Развитие физической культуры и спорта Балахнинского муниципального округа Нижегородской области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по социальным вопросам.</a:t>
            </a:r>
          </a:p>
          <a:p>
            <a:pPr eaLnBrk="1" hangingPunct="1"/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для всех категорий и групп населения условий для занятия физической культурой и спортом, массовым спортом, в том числе повышение уровня обеспеченности населения Балахнинского муниципального округа объектами спорта.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Балахнинского муниципального округа Нижегородской области.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 в рамках программы будут направлены на: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физкультурных и спортивных мероприятий районного значения, участие в областных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молодежных мероприятий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88840"/>
            <a:ext cx="2088232" cy="166809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4072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08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Противодействие коррупции в Балахнинском муниципальном округе Нижегородской области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4249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№1514 «Об утверждении муниципальной программы «Противодействие коррупции в Балахнинском муниципальном округе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кадровой и организационной работы администрации Балахнинского муниципального округа Нижегородской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в обществе, в том числе у муниципальных служащих, лиц, замещающих муниципальные должности, работников учреждений и предприятий, органов и организаций, нетерпимого отношения к коррупции путем развития системы предупреждения коррупции на территории Балахнинского муниципального округа 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37112"/>
            <a:ext cx="3312368" cy="202802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619672" y="4797152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0,05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0,05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0,05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756981422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847775"/>
            <a:ext cx="37444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Содержание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20519"/>
              </p:ext>
            </p:extLst>
          </p:nvPr>
        </p:nvGraphicFramePr>
        <p:xfrm>
          <a:off x="317500" y="1484313"/>
          <a:ext cx="8721725" cy="5181788"/>
        </p:xfrm>
        <a:graphic>
          <a:graphicData uri="http://schemas.openxmlformats.org/drawingml/2006/table">
            <a:tbl>
              <a:tblPr firstRow="1" bandRow="1"/>
              <a:tblGrid>
                <a:gridCol w="6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 спорта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«Противодействие коррупции в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Балахнинском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общественного порядка и противодействия преступности в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Балахнинском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«Профилактика терроризма и экстремизма в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Балахнинском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 имуществом и земельными ресурсами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эффективности градостроительной деятельности на территории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предпринимательства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2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эффективности  бюджетных расходов в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Балахнинском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Нижегородской области»</a:t>
                      </a:r>
                    </a:p>
                  </a:txBody>
                  <a:tcPr marL="91425" marR="9142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1" marB="45721"/>
                </a:tc>
                <a:extLst>
                  <a:ext uri="{0D108BD9-81ED-4DB2-BD59-A6C34878D82A}">
                    <a16:rowId xmlns:a16="http://schemas.microsoft.com/office/drawing/2014/main" val="379922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621625"/>
      </p:ext>
    </p:extLst>
  </p:cSld>
  <p:clrMapOvr>
    <a:masterClrMapping/>
  </p:clrMapOvr>
  <p:transition spd="med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99592" y="0"/>
            <a:ext cx="8064896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противодействия преступности в Балахнинском муниципальном округе Нижегородской области»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42493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№1614 "Об утверждении муниципальной программы «Обеспечение общественного порядка и противодействия преступности в Балахнинском муниципальном округе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Советник главы администрации Балахнинского муниципального округа Нижегородской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реализации государственной политики в области обеспечения общественного порядка, противодействия преступности, профилактики различных видов правонарушений, в т.ч. несовершеннолетних, безнадзорности, пресечения нелегальной миграции и противодействия незаконному обороту наркотических средств и психотропных 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09120"/>
            <a:ext cx="3275856" cy="189587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75656" y="4797152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0,4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0,3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0,3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747248732"/>
      </p:ext>
    </p:extLst>
  </p:cSld>
  <p:clrMapOvr>
    <a:masterClrMapping/>
  </p:clrMapOvr>
  <p:transition spd="med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 в Балахнинском муниципальном округе Нижегородской 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268760"/>
            <a:ext cx="84249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№1613 «Об утверждении муниципальной программы «Профилактика терроризма и экстремизма в Балахнинском муниципальном округе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Советник главы администрации Балахнинского муниципального округа Нижегородской области 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реализации государственной политики в области укрепления межнационального согласия, созданию условий безопасности личности и общества от проявлений терроризма и экстремизма в Балахнинском муниципальном округе Нижегородской области; обеспечение выполнения требований к антитеррористической защищенности объектов, находящихся в муниципальной собственности в Балахнинском муниципальном округе Нижегородской области. </a:t>
            </a:r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57949"/>
            <a:ext cx="3481192" cy="195137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75656" y="4797152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0,9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0,9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0,9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066131066"/>
      </p:ext>
    </p:extLst>
  </p:cSld>
  <p:clrMapOvr>
    <a:masterClrMapping/>
  </p:clrMapOvr>
  <p:transition spd="med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99592" y="5738"/>
            <a:ext cx="8157106" cy="12630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Балахнинского муниципального округа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3" y="1253309"/>
            <a:ext cx="849694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№1533 «Управление муниципальным имуществом и земельными ресурсами Балахнинского муниципального округа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Балахнинского муниципального округа по экономике, инвестициям и имущественно–земельным отношениям.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Эффективное управление муниципальным имуществом и земельными ресурсами Балахнинского муниципального округа Нижегородской области.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 в рамках программы будут направлены 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муниципальной имущественной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казны; техническую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инвентаризацию объектов муниципальной собственности; формирование границ земельных участков под объектами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недвижимости;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на капитальный ремонт общего имущества в многоквартирных домах в доле собственности Балахнинского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389394" cy="194421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11760" y="5085184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5,3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5,3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5,3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1900130491"/>
      </p:ext>
    </p:extLst>
  </p:cSld>
  <p:clrMapOvr>
    <a:masterClrMapping/>
  </p:clrMapOvr>
  <p:transition spd="med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2630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эффективности градостроительной деятельности на территории Балахнинского муниципального округа Нижегородской 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196752"/>
            <a:ext cx="84249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№1551 «Об утверждении муниципальной программы «Развитие эффективности градостроительной деятельности на территории Балахнинского муниципального округа Нижегородской области».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Балахнинского муниципального округа по экономике, инвестициям и имущественно–земельным отношениям.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Устойчивое и сбалансированное пространственное развитие территории Балахнинского муниципального округа.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4725144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3,1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3,1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3,1 млн.рублей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509120"/>
            <a:ext cx="3744417" cy="15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024"/>
      </p:ext>
    </p:extLst>
  </p:cSld>
  <p:clrMapOvr>
    <a:masterClrMapping/>
  </p:clrMapOvr>
  <p:transition spd="med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предпринимательства Балахнинского  муниципального округа Нижегородской 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35292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02.11.2020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№1552 «Об утверждении муниципальной программы «Развитие предпринимательства Балахнинского муниципального округа Нижегородской области».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Балахнинского муниципального округа по экономике, инвестициям и имущественно–земельным отношениям.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экономических условий развития малого и среднего предпринимательства, включая торговлю, обеспечивающих увеличение количества субъектов предпринимательства и численности, занятых в секторе предпринимательства.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437112"/>
            <a:ext cx="3960440" cy="200460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75656" y="4797152"/>
            <a:ext cx="2952328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год – 2,5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 – 2,5 млн.рублей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 – 2,5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2695154659"/>
      </p:ext>
    </p:extLst>
  </p:cSld>
  <p:clrMapOvr>
    <a:masterClrMapping/>
  </p:clrMapOvr>
  <p:transition spd="med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2475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в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муниципальном округе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253309"/>
            <a:ext cx="84249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1489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«Повышение эффективности бюджетных расходов в Балахнинском муниципальном округе 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администрации Балахнинского муниципального района 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 на основе дальнейшего совершенствования бюджетных правоотношений и механизмов использования бюджетных средств, повышение качества бюджетного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653136"/>
            <a:ext cx="3218444" cy="15955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31,9 млн.рублей,  </a:t>
            </a:r>
          </a:p>
          <a:p>
            <a:pPr algn="ctr"/>
            <a:r>
              <a:rPr lang="ru-RU" sz="1400" b="1" dirty="0" smtClean="0"/>
              <a:t>2022 год – 31,9 млн.рублей, </a:t>
            </a:r>
          </a:p>
          <a:p>
            <a:pPr algn="ctr"/>
            <a:r>
              <a:rPr lang="ru-RU" sz="1400" b="1" dirty="0" smtClean="0"/>
              <a:t>2023 год – 31,9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149080"/>
            <a:ext cx="4464496" cy="23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0491"/>
      </p:ext>
    </p:extLst>
  </p:cSld>
  <p:clrMapOvr>
    <a:masterClrMapping/>
  </p:clrMapOvr>
  <p:transition spd="med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Балахнинского муниципального округа Нижегородской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03731" y="1216577"/>
            <a:ext cx="865296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№1551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муниципальной программы "Развитие агропромышленного комплекса Балахнинского муниципального округа 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Балахнинского муниципального округа по экономике, инвестициям и имущественно–земельным отношениям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производственно-финансовой деятельности организаций агропромышленного комплекса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условий для комплексного развития сельских территорий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создания условий для реализации муниципальной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797152"/>
            <a:ext cx="2952328" cy="16720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15,6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    2022 год – 15,5 млн.рублей, </a:t>
            </a:r>
          </a:p>
          <a:p>
            <a:pPr algn="ctr"/>
            <a:r>
              <a:rPr lang="ru-RU" sz="1400" b="1" dirty="0" smtClean="0"/>
              <a:t>2023 год – 15,5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50" y="4350730"/>
            <a:ext cx="2939819" cy="2204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29" y="4673228"/>
            <a:ext cx="2589908" cy="18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9394"/>
      </p:ext>
    </p:extLst>
  </p:cSld>
  <p:clrMapOvr>
    <a:masterClrMapping/>
  </p:clrMapOvr>
  <p:transition spd="med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1910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«Государственная поддержка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граждан по обеспечению жильем на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Балахнинского муниципального округа Нижегородской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0688" y="1212330"/>
            <a:ext cx="8433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граждан по обеспечению жильем на территории Балахнинского муниципального округа Нижегородской области».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граждан, проживающих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4509120"/>
            <a:ext cx="3240360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29,3 млн.рублей,  </a:t>
            </a:r>
          </a:p>
          <a:p>
            <a:pPr algn="ctr"/>
            <a:r>
              <a:rPr lang="ru-RU" sz="1400" b="1" dirty="0" smtClean="0"/>
              <a:t>2022 год – 27,5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2023 год – 26,6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82" y="4164702"/>
            <a:ext cx="3832874" cy="23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2940"/>
      </p:ext>
    </p:extLst>
  </p:cSld>
  <p:clrMapOvr>
    <a:masterClrMapping/>
  </p:clrMapOvr>
  <p:transition spd="med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-116492"/>
            <a:ext cx="8172400" cy="13132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«Переселение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аварийного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жилищного фонда на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территории Балахнинского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Нижегородской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4" y="1268760"/>
            <a:ext cx="849694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№1610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муниципальной программы "Переселение граждан из аварийного жилищного фонда на территории Балахнинского муниципального округа Нижегородской области".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и благоприятных условий проживания граждан на территории Балахнинского муниципального округа Нижегородской области.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365104"/>
            <a:ext cx="3255654" cy="16443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10,3 млн.рублей,  </a:t>
            </a:r>
          </a:p>
          <a:p>
            <a:pPr algn="ctr"/>
            <a:r>
              <a:rPr lang="ru-RU" sz="1400" b="1" dirty="0" smtClean="0"/>
              <a:t>2022 год –  2,3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2023 год – 12,7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4320480" cy="22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8732"/>
      </p:ext>
    </p:extLst>
  </p:cSld>
  <p:clrMapOvr>
    <a:masterClrMapping/>
  </p:clrMapOvr>
  <p:transition spd="med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«Благоустройство и озеленение территории Балахнинского муниципального округа Нижегородской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4" y="1268760"/>
            <a:ext cx="849694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27.10.2020г № 1497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"Благоустройство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озеленение территории Балахнинского муниципального округа Нижегородской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экологии.</a:t>
            </a:r>
          </a:p>
          <a:p>
            <a:pPr eaLnBrk="1" hangingPunct="1"/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безопасных и комфортных условий для проживания на территории Балахнинского муниципального округа.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509120"/>
            <a:ext cx="3342732" cy="1560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33,5 млн.рублей,  </a:t>
            </a:r>
          </a:p>
          <a:p>
            <a:pPr algn="ctr"/>
            <a:r>
              <a:rPr lang="ru-RU" sz="1400" b="1" dirty="0" smtClean="0"/>
              <a:t>2022 год – 33,5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2023 год – 33,5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34456"/>
            <a:ext cx="4536504" cy="25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79668"/>
      </p:ext>
    </p:extLst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847775"/>
            <a:ext cx="37444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Содержание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52867"/>
              </p:ext>
            </p:extLst>
          </p:nvPr>
        </p:nvGraphicFramePr>
        <p:xfrm>
          <a:off x="321059" y="1309440"/>
          <a:ext cx="8721725" cy="5399544"/>
        </p:xfrm>
        <a:graphic>
          <a:graphicData uri="http://schemas.openxmlformats.org/drawingml/2006/table">
            <a:tbl>
              <a:tblPr firstRow="1" bandRow="1"/>
              <a:tblGrid>
                <a:gridCol w="6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агропромышленного комплекса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2458487301"/>
                  </a:ext>
                </a:extLst>
              </a:tr>
              <a:tr h="517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«Государственная поддержка граждан по обеспечению на территории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18645895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«Переселение граждан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аварийного жилищного фонда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«Благоустройство и озеленение территории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первичных мер пожарной безопасности на территории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8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безопасности дорожного движения на территории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комфортной городской среды на территории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 на 2021-2024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годы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«Защита населения и территорий от чрезвычайных ситуаций, обеспечение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пожарной безопасности и безопасности людей на водных объектах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услуг в сфере похоронного дела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Балахнинского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Нижегородской области»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486930"/>
      </p:ext>
    </p:extLst>
  </p:cSld>
  <p:clrMapOvr>
    <a:masterClrMapping/>
  </p:clrMapOvr>
  <p:transition spd="med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08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 пожарной безопасности на территории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Нижегородской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4" y="1268760"/>
            <a:ext cx="84969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№1494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мер пожарной безопасности на территории Балахнинского муниципального округа 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противопожарной защиты населенных пунктов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365104"/>
            <a:ext cx="3312368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</a:t>
            </a:r>
          </a:p>
          <a:p>
            <a:pPr algn="ctr"/>
            <a:r>
              <a:rPr lang="ru-RU" sz="1400" b="1" dirty="0" smtClean="0"/>
              <a:t>2021 год – 13,2 млн.рублей,  </a:t>
            </a:r>
          </a:p>
          <a:p>
            <a:pPr algn="ctr"/>
            <a:r>
              <a:rPr lang="ru-RU" sz="1400" b="1" dirty="0" smtClean="0"/>
              <a:t>2022 год – 11,2 млн.рублей, </a:t>
            </a:r>
          </a:p>
          <a:p>
            <a:pPr algn="ctr"/>
            <a:r>
              <a:rPr lang="ru-RU" sz="1400" b="1" dirty="0" smtClean="0"/>
              <a:t>2023 год – 13,7 </a:t>
            </a:r>
            <a:r>
              <a:rPr lang="ru-RU" sz="1400" b="1" dirty="0" err="1" smtClean="0"/>
              <a:t>млн.рублей</a:t>
            </a:r>
            <a:endParaRPr lang="ru-RU" sz="14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672408" cy="23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54659"/>
      </p:ext>
    </p:extLst>
  </p:cSld>
  <p:clrMapOvr>
    <a:masterClrMapping/>
  </p:clrMapOvr>
  <p:transition spd="med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дорожного движения на территории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Нижегородской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4249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27.11.2016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№1496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дорожного движения на территории Балахнинского муниципального округа Нижегородской области».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экологии.  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движения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округа, повышение комфортности движения автотранспортных средств.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509120"/>
            <a:ext cx="3312368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Всего расходы </a:t>
            </a:r>
          </a:p>
          <a:p>
            <a:pPr algn="ctr"/>
            <a:r>
              <a:rPr lang="ru-RU" sz="1400" b="1" dirty="0" smtClean="0"/>
              <a:t>по муниципальной программе:  </a:t>
            </a:r>
          </a:p>
          <a:p>
            <a:pPr algn="ctr"/>
            <a:r>
              <a:rPr lang="ru-RU" sz="1400" b="1" dirty="0" smtClean="0"/>
              <a:t>2021 год – 100,9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2022 год – 42,2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2023 год – 52,2 </a:t>
            </a:r>
            <a:r>
              <a:rPr lang="ru-RU" sz="1400" b="1" dirty="0" err="1" smtClean="0"/>
              <a:t>млн.рублей</a:t>
            </a:r>
            <a:r>
              <a:rPr lang="ru-RU" sz="1400" b="1" dirty="0" smtClean="0"/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77072"/>
            <a:ext cx="4248472" cy="22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02399"/>
      </p:ext>
    </p:extLst>
  </p:cSld>
  <p:clrMapOvr>
    <a:masterClrMapping/>
  </p:clrMapOvr>
  <p:transition spd="med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комфортной городской среды на территории Балахнинском муниципальном округа Нижегородской области на 2021-2024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67544" y="1268760"/>
            <a:ext cx="849694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13.11.2020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№1615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комфортной городской среды на территории Балахнинском муниципальном округа Нижегородской области на 2021-2024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годы".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2021-2024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комфорта городской среды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509120"/>
            <a:ext cx="3672408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2021 год – 28,9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</a:t>
            </a:r>
          </a:p>
          <a:p>
            <a:pPr algn="ctr"/>
            <a:r>
              <a:rPr lang="ru-RU" sz="1600" b="1" dirty="0" smtClean="0"/>
              <a:t>2022 год – 25,0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</a:t>
            </a:r>
          </a:p>
          <a:p>
            <a:pPr algn="ctr"/>
            <a:r>
              <a:rPr lang="ru-RU" sz="1600" b="1" dirty="0" smtClean="0"/>
              <a:t>2023 год – 25,0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4360819" cy="23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9862"/>
      </p:ext>
    </p:extLst>
  </p:cSld>
  <p:clrMapOvr>
    <a:masterClrMapping/>
  </p:clrMapOvr>
  <p:transition spd="med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37340" cy="15567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территорий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чрезвычайных ситуаций, обеспечение пожарной безопасности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безопасности людей на водных объектах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Нижегородской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412776"/>
            <a:ext cx="842493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Балахнинского муниципального округа Нижегородской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области".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снижение рисков чрезвычайных ситуаций, повышение безопасности населения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характера, создание системы информирования и оповещения населения района, а также обеспечение необходимых условий для безопасной жизнедеятельности и устойчивого социально-экономического развития района. Обеспечение средствами индивидуальной защиты органов управления и нештатных формирований.</a:t>
            </a:r>
          </a:p>
          <a:p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5013176"/>
            <a:ext cx="3615694" cy="16128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2021 год – 2,1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2022 год - </a:t>
            </a:r>
            <a:r>
              <a:rPr lang="ru-RU" sz="1600" b="1" dirty="0"/>
              <a:t>2</a:t>
            </a:r>
            <a:r>
              <a:rPr lang="ru-RU" sz="1600" b="1" dirty="0" smtClean="0"/>
              <a:t>,1 </a:t>
            </a:r>
            <a:r>
              <a:rPr lang="ru-RU" sz="1600" b="1" dirty="0" err="1" smtClean="0"/>
              <a:t>млн.рублей</a:t>
            </a:r>
            <a:r>
              <a:rPr lang="ru-RU" sz="1600" b="1" dirty="0" smtClean="0"/>
              <a:t>, </a:t>
            </a:r>
          </a:p>
          <a:p>
            <a:pPr algn="ctr"/>
            <a:r>
              <a:rPr lang="ru-RU" sz="1600" b="1" dirty="0" smtClean="0"/>
              <a:t>2023 год – </a:t>
            </a:r>
            <a:r>
              <a:rPr lang="ru-RU" sz="1600" b="1" dirty="0"/>
              <a:t>2</a:t>
            </a:r>
            <a:r>
              <a:rPr lang="ru-RU" sz="1600" b="1" dirty="0" smtClean="0"/>
              <a:t>,1 млн рублей.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04" y="4869161"/>
            <a:ext cx="3776444" cy="17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1066"/>
      </p:ext>
    </p:extLst>
  </p:cSld>
  <p:clrMapOvr>
    <a:masterClrMapping/>
  </p:clrMapOvr>
  <p:transition spd="med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08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услуг в сфере похоронного дела в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539552" y="1340768"/>
            <a:ext cx="84249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Балахнинского муниципального района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27.10.2020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№1495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муниципальной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похоронного дела в Балахнинском муниципальном округе Нижегородской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2021-2026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по ЖКХ, строительству и экологии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содержания мест погребения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округе, создание общей электронной базы захоронений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округа.</a:t>
            </a:r>
            <a:endParaRPr lang="ru-RU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437112"/>
            <a:ext cx="3649271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Всего расходы </a:t>
            </a:r>
          </a:p>
          <a:p>
            <a:pPr algn="ctr"/>
            <a:r>
              <a:rPr lang="ru-RU" sz="1600" b="1" dirty="0" smtClean="0"/>
              <a:t>по муниципальной программе:</a:t>
            </a:r>
          </a:p>
          <a:p>
            <a:pPr algn="ctr"/>
            <a:r>
              <a:rPr lang="ru-RU" sz="1600" b="1" dirty="0" smtClean="0"/>
              <a:t>2021 год – 4,1 млн.рублей,</a:t>
            </a:r>
          </a:p>
          <a:p>
            <a:pPr algn="ctr"/>
            <a:r>
              <a:rPr lang="ru-RU" sz="1600" b="1" dirty="0" smtClean="0"/>
              <a:t>2022 год – 4,1 млн.рублей,</a:t>
            </a:r>
          </a:p>
          <a:p>
            <a:pPr algn="ctr"/>
            <a:r>
              <a:rPr lang="ru-RU" sz="1600" b="1" dirty="0" smtClean="0"/>
              <a:t>2023 год – 4,1 млн.рублей.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90441"/>
            <a:ext cx="3456384" cy="28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1422"/>
      </p:ext>
    </p:extLst>
  </p:cSld>
  <p:clrMapOvr>
    <a:masterClrMapping/>
  </p:clrMapOvr>
  <p:transition spd="med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91680" y="1033272"/>
            <a:ext cx="576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долга, млн.руб.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171240219"/>
              </p:ext>
            </p:extLst>
          </p:nvPr>
        </p:nvGraphicFramePr>
        <p:xfrm>
          <a:off x="611560" y="4173140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295" y="1443581"/>
            <a:ext cx="852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7567898"/>
              </p:ext>
            </p:extLst>
          </p:nvPr>
        </p:nvGraphicFramePr>
        <p:xfrm>
          <a:off x="2695346" y="1751358"/>
          <a:ext cx="3759020" cy="21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36787626"/>
              </p:ext>
            </p:extLst>
          </p:nvPr>
        </p:nvGraphicFramePr>
        <p:xfrm>
          <a:off x="5220072" y="4077072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" y="-13311"/>
            <a:ext cx="865634" cy="121680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35919"/>
              </p:ext>
            </p:extLst>
          </p:nvPr>
        </p:nvGraphicFramePr>
        <p:xfrm>
          <a:off x="415702" y="1547569"/>
          <a:ext cx="8299901" cy="24799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1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9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1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1123360"/>
            <a:ext cx="852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Муниципальные внутренние заимствования, млн.рублей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4063087"/>
            <a:ext cx="2933244" cy="246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" y="-14877"/>
            <a:ext cx="847953" cy="1211629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048" y="4063087"/>
            <a:ext cx="5587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верхний предел муниципального внутреннего долга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Балахнинского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 января 2022 года в размере 233 369,4 тыс. рублей, в том числе установить верхний предел долга по муниципальным гарантиям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Балахнинского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муниципального округа на 1 января 2022 года в размере 0,0 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643438" y="457200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03900" y="2644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1123360"/>
            <a:ext cx="852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 на обслуживание муниципального долга, млн.рублей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02309049"/>
              </p:ext>
            </p:extLst>
          </p:nvPr>
        </p:nvGraphicFramePr>
        <p:xfrm>
          <a:off x="749211" y="1859779"/>
          <a:ext cx="4534219" cy="392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84421" cy="11993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8219" y="2607608"/>
            <a:ext cx="3796412" cy="2125991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0861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813" y="1510454"/>
            <a:ext cx="8496374" cy="507209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71678"/>
            <a:ext cx="8184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округа Нижегородской области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606403, Нижегородская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г.Балахна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Лесопильная, д.24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Телефон: 8-831-44-6-56-77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official@balfin.nnov.ru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Понедельник-пятница – с 8-00 до 17-00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Обеденный перерыв – с 12-00 до 13-00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Суббота, воскресенье – выходные дни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Часы приема граждан: пятница с 9-00 до 12-00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634" cy="1279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160757" cy="246898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847775"/>
            <a:ext cx="37444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Содержание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71516"/>
              </p:ext>
            </p:extLst>
          </p:nvPr>
        </p:nvGraphicFramePr>
        <p:xfrm>
          <a:off x="321059" y="1309440"/>
          <a:ext cx="8721725" cy="4443731"/>
        </p:xfrm>
        <a:graphic>
          <a:graphicData uri="http://schemas.openxmlformats.org/drawingml/2006/table">
            <a:tbl>
              <a:tblPr firstRow="1" bandRow="1"/>
              <a:tblGrid>
                <a:gridCol w="6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2458487301"/>
                  </a:ext>
                </a:extLst>
              </a:tr>
              <a:tr h="517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внутренние заимствования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18645895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286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816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18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129868"/>
      </p:ext>
    </p:extLst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03915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УВАЖАЕМЫЕ ЖИТЕЛИ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Балахнинского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муниципального округа!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62374"/>
            <a:ext cx="84249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Представляем Вашему вниманию решение Совета депутатов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округа от 17.12.2020 №96 «О бюджете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округа на 2021 год и на плановый период 2022 и 2023 годов», в формате «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Бюджетдляграждан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», в котором кратко и доступно отражены основные параметры бюджета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округа на 2021 год и на плановый период 2022 и 2023 годов.</a:t>
            </a:r>
          </a:p>
          <a:p>
            <a:pPr algn="just"/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Одной из ключевых задач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округа является обеспечение открытости и прозрачности муниципальных финансов, расширение практики общественного участия. Жители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округа, 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На официальном сайте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округа в разделе «Муниципальные финансы» можно ознакомиться с показателями бюджета округа, итогами его исполнения, а также получить другую важную информацию.</a:t>
            </a:r>
          </a:p>
          <a:p>
            <a:pPr algn="just"/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2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декабря 2020 года в 17 час. в администрации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района Нижегородской области состоялись публичные слушания по двум альтернативным проектам решений Совета депутатов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округа Нижегородской области «О бюджете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Балахнинского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округа на 2021 год и на плановый период 2022 и 2023 годов».</a:t>
            </a:r>
          </a:p>
          <a:p>
            <a:pPr algn="just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376772"/>
      </p:ext>
    </p:extLst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329488" y="5589588"/>
            <a:ext cx="1692275" cy="1152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0000"/>
                </a:solidFill>
              </a:rPr>
              <a:t>Муниципальная программа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782886"/>
            <a:ext cx="3152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Глоссарий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73025" y="1460500"/>
            <a:ext cx="7200900" cy="6731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5368" name="Прямоугольник 5"/>
          <p:cNvSpPr>
            <a:spLocks noChangeArrowheads="1"/>
          </p:cNvSpPr>
          <p:nvPr/>
        </p:nvSpPr>
        <p:spPr bwMode="auto">
          <a:xfrm>
            <a:off x="114300" y="1208088"/>
            <a:ext cx="698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i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96838" y="2189163"/>
            <a:ext cx="7177087" cy="53816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92075" y="2789238"/>
            <a:ext cx="7200900" cy="67151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96838" y="3603625"/>
            <a:ext cx="7177087" cy="33178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92075" y="4076700"/>
            <a:ext cx="7181850" cy="431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3025" y="4603750"/>
            <a:ext cx="7200900" cy="812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92075" y="5516563"/>
            <a:ext cx="7200900" cy="122555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5375" name="Прямоугольник 6"/>
          <p:cNvSpPr>
            <a:spLocks noChangeArrowheads="1"/>
          </p:cNvSpPr>
          <p:nvPr/>
        </p:nvSpPr>
        <p:spPr bwMode="auto">
          <a:xfrm>
            <a:off x="84138" y="2014538"/>
            <a:ext cx="69119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 </a:t>
            </a:r>
            <a:endParaRPr lang="ru-RU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76" name="Прямоугольник 7"/>
          <p:cNvSpPr>
            <a:spLocks noChangeArrowheads="1"/>
          </p:cNvSpPr>
          <p:nvPr/>
        </p:nvSpPr>
        <p:spPr bwMode="auto">
          <a:xfrm>
            <a:off x="84138" y="2636838"/>
            <a:ext cx="73675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prstClr val="black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prstClr val="black"/>
                </a:solidFill>
                <a:latin typeface="Arial" charset="0"/>
                <a:ea typeface="MingLiU_HKSCS-ExtB" pitchFamily="18" charset="-120"/>
                <a:cs typeface="Arial" charset="0"/>
              </a:rPr>
              <a:t>Выплачиваемые из бюджета денежные средства, за исключением средств, </a:t>
            </a:r>
            <a:endParaRPr lang="ru-RU" sz="1400" smtClean="0">
              <a:solidFill>
                <a:prstClr val="black"/>
              </a:solidFill>
              <a:latin typeface="Arial" charset="0"/>
              <a:ea typeface="MingLiU_HKSCS-ExtB" pitchFamily="18" charset="-12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prstClr val="black"/>
                </a:solidFill>
                <a:latin typeface="Arial" charset="0"/>
                <a:ea typeface="MingLiU_HKSCS-ExtB" pitchFamily="18" charset="-120"/>
                <a:cs typeface="Arial" charset="0"/>
              </a:rPr>
              <a:t>являющихся источниками финансирования дефицита бюджета </a:t>
            </a:r>
            <a:endParaRPr lang="ru-RU" sz="1400" smtClean="0">
              <a:solidFill>
                <a:prstClr val="black"/>
              </a:solidFill>
              <a:latin typeface="Arial" charset="0"/>
              <a:ea typeface="MingLiU_HKSCS-ExtB" pitchFamily="18" charset="-120"/>
              <a:cs typeface="Arial" charset="0"/>
            </a:endParaRPr>
          </a:p>
        </p:txBody>
      </p:sp>
      <p:sp>
        <p:nvSpPr>
          <p:cNvPr id="15377" name="Прямоугольник 8"/>
          <p:cNvSpPr>
            <a:spLocks noChangeArrowheads="1"/>
          </p:cNvSpPr>
          <p:nvPr/>
        </p:nvSpPr>
        <p:spPr bwMode="auto">
          <a:xfrm>
            <a:off x="133350" y="3375025"/>
            <a:ext cx="566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prstClr val="black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prstClr val="black"/>
                </a:solidFill>
                <a:latin typeface="Arial" charset="0"/>
                <a:cs typeface="Arial" charset="0"/>
              </a:rPr>
              <a:t>Превышение расходов бюджета над его доходам </a:t>
            </a:r>
            <a:endParaRPr lang="ru-RU" sz="1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78" name="Прямоугольник 15"/>
          <p:cNvSpPr>
            <a:spLocks noChangeArrowheads="1"/>
          </p:cNvSpPr>
          <p:nvPr/>
        </p:nvSpPr>
        <p:spPr bwMode="auto">
          <a:xfrm>
            <a:off x="84138" y="3898900"/>
            <a:ext cx="580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prstClr val="black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prstClr val="black"/>
                </a:solidFill>
                <a:latin typeface="Arial" charset="0"/>
                <a:cs typeface="Arial" charset="0"/>
              </a:rPr>
              <a:t>Превышение доходов бюджета над его расходами </a:t>
            </a:r>
            <a:endParaRPr lang="ru-RU" sz="1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79" name="Прямоугольник 16"/>
          <p:cNvSpPr>
            <a:spLocks noChangeArrowheads="1"/>
          </p:cNvSpPr>
          <p:nvPr/>
        </p:nvSpPr>
        <p:spPr bwMode="auto">
          <a:xfrm>
            <a:off x="92075" y="4462463"/>
            <a:ext cx="715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prstClr val="black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prstClr val="black"/>
                </a:solidFill>
                <a:latin typeface="Arial" charset="0"/>
                <a:cs typeface="Arial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  <a:endParaRPr lang="ru-RU" sz="1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80" name="Прямоугольник 17"/>
          <p:cNvSpPr>
            <a:spLocks noChangeArrowheads="1"/>
          </p:cNvSpPr>
          <p:nvPr/>
        </p:nvSpPr>
        <p:spPr bwMode="auto">
          <a:xfrm>
            <a:off x="163513" y="5357813"/>
            <a:ext cx="6753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prstClr val="black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prstClr val="black"/>
                </a:solidFill>
                <a:latin typeface="Arial" charset="0"/>
                <a:cs typeface="Arial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субъекта Российской Федерации </a:t>
            </a:r>
            <a:endParaRPr lang="ru-RU" sz="1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6313" y="1460500"/>
            <a:ext cx="1692275" cy="57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0000"/>
                </a:solidFill>
              </a:rPr>
              <a:t>Бюджет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29488" y="2189163"/>
            <a:ext cx="1692275" cy="576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0000"/>
                </a:solidFill>
              </a:rPr>
              <a:t>Доходы бюджета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29488" y="2836863"/>
            <a:ext cx="1692275" cy="576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48538" y="3541713"/>
            <a:ext cx="1692275" cy="454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0000"/>
                </a:solidFill>
              </a:rPr>
              <a:t>Дефицит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29488" y="4089400"/>
            <a:ext cx="1692275" cy="474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0000"/>
                </a:solidFill>
              </a:rPr>
              <a:t>Профицит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18375" y="4721225"/>
            <a:ext cx="1692275" cy="57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0000"/>
                </a:solidFill>
              </a:rPr>
              <a:t>Межбюджетные траснферты</a:t>
            </a:r>
          </a:p>
        </p:txBody>
      </p:sp>
      <p:sp>
        <p:nvSpPr>
          <p:cNvPr id="15387" name="Прямоугольник 19"/>
          <p:cNvSpPr>
            <a:spLocks noChangeArrowheads="1"/>
          </p:cNvSpPr>
          <p:nvPr/>
        </p:nvSpPr>
        <p:spPr bwMode="auto">
          <a:xfrm>
            <a:off x="7329488" y="2962275"/>
            <a:ext cx="1766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CC0000"/>
                </a:solidFill>
                <a:cs typeface="Times New Roman" pitchFamily="18" charset="0"/>
              </a:rPr>
              <a:t>Расходы бюджета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  <p:sp>
        <p:nvSpPr>
          <p:cNvPr id="30" name="Горизонтальный свиток 29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Балахнинский муниципальный округ </a:t>
            </a:r>
          </a:p>
          <a:p>
            <a:pPr algn="ctr"/>
            <a:r>
              <a:rPr lang="ru-RU" sz="2000" b="1" dirty="0" smtClean="0"/>
              <a:t>Нижегородской области</a:t>
            </a:r>
            <a:endParaRPr lang="ru-RU" sz="2000" b="1" dirty="0"/>
          </a:p>
        </p:txBody>
      </p:sp>
      <p:sp>
        <p:nvSpPr>
          <p:cNvPr id="31" name="Овал 30"/>
          <p:cNvSpPr/>
          <p:nvPr/>
        </p:nvSpPr>
        <p:spPr>
          <a:xfrm>
            <a:off x="8357245" y="6455939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3307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09"/>
            <a:ext cx="889481" cy="1205461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округ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Нижегородской </a:t>
            </a:r>
            <a:r>
              <a:rPr lang="ru-RU" sz="2000" b="1" dirty="0"/>
              <a:t>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3671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Показатели, </a:t>
            </a: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характеризующие </a:t>
            </a:r>
            <a:r>
              <a:rPr lang="ru-RU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Балахнинский</a:t>
            </a: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ru-RU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муниципальный </a:t>
            </a: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  <a:cs typeface="Arial" pitchFamily="34" charset="0"/>
              </a:rPr>
              <a:t>округ</a:t>
            </a:r>
            <a:endParaRPr lang="ru-RU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5" name="Picture 4" descr="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3043"/>
            <a:ext cx="4511002" cy="477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807593" y="1932814"/>
            <a:ext cx="5364088" cy="44914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flatTx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itchFamily="18" charset="0"/>
              </a:rPr>
              <a:t>Площадь </a:t>
            </a:r>
            <a:r>
              <a:rPr lang="ru-RU" sz="18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itchFamily="18" charset="0"/>
              </a:rPr>
              <a:t>Балахнинского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itchFamily="18" charset="0"/>
              </a:rPr>
              <a:t> района - 896,59 кв. км.</a:t>
            </a:r>
            <a:endParaRPr lang="ru-RU" altLang="ru-RU" sz="1800" i="1" dirty="0" smtClean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alt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Численность населения  –  75,7 тыс. чел. </a:t>
            </a:r>
            <a:r>
              <a:rPr lang="ru-RU" alt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О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тгружено товаров собственного производства, выполнено работ и услуг – 31,7 </a:t>
            </a:r>
            <a:r>
              <a:rPr lang="ru-RU" sz="18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млрд.руб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. («АО НПО «ПРЗ» – 3,37 </a:t>
            </a:r>
            <a:r>
              <a:rPr lang="ru-RU" sz="18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млрд.руб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., АО «Волга» – 9,3 </a:t>
            </a:r>
            <a:r>
              <a:rPr lang="ru-RU" sz="18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млрд.руб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.)</a:t>
            </a:r>
          </a:p>
          <a:p>
            <a:pPr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Объем инвестиций в основной капитал – 2,43 </a:t>
            </a:r>
            <a:r>
              <a:rPr lang="ru-RU" sz="18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млрд.руб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alt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Численность формирующих ФОТ – 21,19 </a:t>
            </a:r>
            <a:r>
              <a:rPr lang="ru-RU" altLang="ru-RU" sz="18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тыс.чел</a:t>
            </a:r>
            <a:r>
              <a:rPr lang="ru-RU" alt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. (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«АО НПО «ПРЗ» – 3,0 </a:t>
            </a:r>
            <a:r>
              <a:rPr lang="ru-RU" sz="18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тыс.чел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. , АО «Волга» – 1,6 </a:t>
            </a:r>
            <a:r>
              <a:rPr lang="ru-RU" sz="1800" i="1" dirty="0" err="1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тыс.чел</a:t>
            </a:r>
            <a:r>
              <a:rPr 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.)</a:t>
            </a:r>
            <a:endParaRPr lang="ru-RU" altLang="ru-RU" sz="1800" i="1" dirty="0" smtClean="0">
              <a:solidFill>
                <a:schemeClr val="tx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altLang="ru-RU" sz="1800" i="1" dirty="0" smtClean="0">
                <a:solidFill>
                  <a:schemeClr val="tx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Средняя заработная плата  - 27,975тыс.руб</a:t>
            </a:r>
            <a:r>
              <a:rPr lang="ru-RU" altLang="ru-RU" sz="1800" i="1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  <a:endParaRPr lang="ru-RU" sz="1800" i="1" dirty="0">
              <a:latin typeface="Franklin Gothic Medium" panose="020B0603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73697"/>
      </p:ext>
    </p:extLst>
  </p:cSld>
  <p:clrMapOvr>
    <a:masterClrMapping/>
  </p:clrMapOvr>
  <p:transition spd="med">
    <p:cover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8010</TotalTime>
  <Words>5707</Words>
  <Application>Microsoft Office PowerPoint</Application>
  <PresentationFormat>Экран (4:3)</PresentationFormat>
  <Paragraphs>1452</Paragraphs>
  <Slides>58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74" baseType="lpstr">
      <vt:lpstr>MingLiU_HKSCS-ExtB</vt:lpstr>
      <vt:lpstr>宋体</vt:lpstr>
      <vt:lpstr>Arial</vt:lpstr>
      <vt:lpstr>Arial Black</vt:lpstr>
      <vt:lpstr>Bookman Old Style</vt:lpstr>
      <vt:lpstr>Calibri</vt:lpstr>
      <vt:lpstr>Century Gothic</vt:lpstr>
      <vt:lpstr>Franklin Gothic Medium</vt:lpstr>
      <vt:lpstr>Georgia</vt:lpstr>
      <vt:lpstr>Monotype Corsiva</vt:lpstr>
      <vt:lpstr>Times New Roman</vt:lpstr>
      <vt:lpstr>Trebuchet MS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происходит составление проекта бюджета Балахнинского муниципального округа</vt:lpstr>
      <vt:lpstr>Презентация PowerPoint</vt:lpstr>
      <vt:lpstr>Презентация PowerPoint</vt:lpstr>
      <vt:lpstr>Основные параметры бюджета  Балахнинского муниципального округа (млн.руб.)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fu7</dc:creator>
  <cp:lastModifiedBy>Наталья Ю. Голованова</cp:lastModifiedBy>
  <cp:revision>1088</cp:revision>
  <cp:lastPrinted>2017-12-01T10:00:08Z</cp:lastPrinted>
  <dcterms:created xsi:type="dcterms:W3CDTF">2016-11-11T08:46:48Z</dcterms:created>
  <dcterms:modified xsi:type="dcterms:W3CDTF">2021-01-18T09:28:10Z</dcterms:modified>
</cp:coreProperties>
</file>