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rawings/drawing2.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6.xml" ContentType="application/vnd.openxmlformats-officedocument.drawingml.chart+xml"/>
  <Override PartName="/ppt/drawings/drawing3.xml" ContentType="application/vnd.openxmlformats-officedocument.drawingml.chartshapes+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4.xml" ContentType="application/vnd.openxmlformats-officedocument.drawingml.chartshapes+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0.xml" ContentType="application/vnd.openxmlformats-officedocument.drawingml.chart+xml"/>
  <Override PartName="/ppt/charts/style29.xml" ContentType="application/vnd.ms-office.chartstyle+xml"/>
  <Override PartName="/ppt/charts/colors29.xml" ContentType="application/vnd.ms-office.chartcolorstyl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75"/>
  </p:notesMasterIdLst>
  <p:sldIdLst>
    <p:sldId id="257" r:id="rId2"/>
    <p:sldId id="261" r:id="rId3"/>
    <p:sldId id="262" r:id="rId4"/>
    <p:sldId id="263" r:id="rId5"/>
    <p:sldId id="264" r:id="rId6"/>
    <p:sldId id="265" r:id="rId7"/>
    <p:sldId id="266" r:id="rId8"/>
    <p:sldId id="348" r:id="rId9"/>
    <p:sldId id="267" r:id="rId10"/>
    <p:sldId id="359" r:id="rId11"/>
    <p:sldId id="360" r:id="rId12"/>
    <p:sldId id="361" r:id="rId13"/>
    <p:sldId id="362" r:id="rId14"/>
    <p:sldId id="363" r:id="rId15"/>
    <p:sldId id="269" r:id="rId16"/>
    <p:sldId id="270" r:id="rId17"/>
    <p:sldId id="271" r:id="rId18"/>
    <p:sldId id="273" r:id="rId19"/>
    <p:sldId id="274" r:id="rId20"/>
    <p:sldId id="365" r:id="rId21"/>
    <p:sldId id="276" r:id="rId22"/>
    <p:sldId id="277" r:id="rId23"/>
    <p:sldId id="278" r:id="rId24"/>
    <p:sldId id="281" r:id="rId25"/>
    <p:sldId id="283" r:id="rId26"/>
    <p:sldId id="351" r:id="rId27"/>
    <p:sldId id="284"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2" r:id="rId42"/>
    <p:sldId id="303" r:id="rId43"/>
    <p:sldId id="304" r:id="rId44"/>
    <p:sldId id="305" r:id="rId45"/>
    <p:sldId id="306" r:id="rId46"/>
    <p:sldId id="309" r:id="rId47"/>
    <p:sldId id="310" r:id="rId48"/>
    <p:sldId id="311" r:id="rId49"/>
    <p:sldId id="312" r:id="rId50"/>
    <p:sldId id="356" r:id="rId51"/>
    <p:sldId id="313" r:id="rId52"/>
    <p:sldId id="314" r:id="rId53"/>
    <p:sldId id="316" r:id="rId54"/>
    <p:sldId id="317" r:id="rId55"/>
    <p:sldId id="318" r:id="rId56"/>
    <p:sldId id="321" r:id="rId57"/>
    <p:sldId id="322" r:id="rId58"/>
    <p:sldId id="325" r:id="rId59"/>
    <p:sldId id="327" r:id="rId60"/>
    <p:sldId id="336" r:id="rId61"/>
    <p:sldId id="337" r:id="rId62"/>
    <p:sldId id="338" r:id="rId63"/>
    <p:sldId id="339" r:id="rId64"/>
    <p:sldId id="340" r:id="rId65"/>
    <p:sldId id="352" r:id="rId66"/>
    <p:sldId id="354" r:id="rId67"/>
    <p:sldId id="355" r:id="rId68"/>
    <p:sldId id="358" r:id="rId69"/>
    <p:sldId id="346" r:id="rId70"/>
    <p:sldId id="364" r:id="rId71"/>
    <p:sldId id="258" r:id="rId72"/>
    <p:sldId id="259" r:id="rId73"/>
    <p:sldId id="260" r:id="rId7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91762" autoAdjust="0"/>
  </p:normalViewPr>
  <p:slideViewPr>
    <p:cSldViewPr>
      <p:cViewPr>
        <p:scale>
          <a:sx n="60" d="100"/>
          <a:sy n="60" d="100"/>
        </p:scale>
        <p:origin x="1278"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atacenter\obmen\&#1041;&#1102;&#1076;&#1078;&#1077;&#1090;%20&#1076;&#1083;&#1103;%20&#1075;&#1088;&#1072;&#1078;&#1076;&#1072;&#1085;\&#1082;%202019\&#1055;&#1088;&#1080;&#1083;&#1086;&#1078;&#1077;&#1085;&#1080;&#1077;%204%20&#1055;&#1088;&#1086;&#1075;&#1085;&#1086;&#1079;%20&#1087;&#1086;%20&#1086;&#1089;&#1085;.&#1057;&#1069;&#1055;.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atacenter\obmen\&#1041;&#1102;&#1076;&#1078;&#1077;&#1090;%20&#1076;&#1083;&#1103;%20&#1075;&#1088;&#1072;&#1078;&#1076;&#1072;&#1085;\&#1082;%202019\&#1055;&#1088;&#1080;&#1083;&#1086;&#1078;&#1077;&#1085;&#1080;&#1077;%204%20&#1055;&#1088;&#1086;&#1075;&#1085;&#1086;&#1079;%20&#1087;&#1086;%20&#1086;&#1089;&#1085;.&#1057;&#1069;&#1055;.xls"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oleObject" Target="file:///\\datacenter\obmen\&#1041;&#1102;&#1076;&#1078;&#1077;&#1090;%20&#1076;&#1083;&#1103;%20&#1075;&#1088;&#1072;&#1078;&#1076;&#1072;&#1085;\&#1082;%202019\&#1055;&#1088;&#1080;&#1083;&#1086;&#1078;&#1077;&#1085;&#1080;&#1077;%204%20&#1055;&#1088;&#1086;&#1075;&#1085;&#1086;&#1079;%20&#1087;&#1086;%20&#1086;&#1089;&#1085;.&#1057;&#1069;&#1055;.xls"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5.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0.xml"/><Relationship Id="rId1" Type="http://schemas.microsoft.com/office/2011/relationships/chartStyle" Target="style2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1.xml"/><Relationship Id="rId1" Type="http://schemas.microsoft.com/office/2011/relationships/chartStyle" Target="style2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3.xml"/><Relationship Id="rId1" Type="http://schemas.microsoft.com/office/2011/relationships/chartStyle" Target="style2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4.xml"/><Relationship Id="rId1" Type="http://schemas.microsoft.com/office/2011/relationships/chartStyle" Target="style2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5.xml"/><Relationship Id="rId1" Type="http://schemas.microsoft.com/office/2011/relationships/chartStyle" Target="style25.xm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0.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9.xml"/><Relationship Id="rId1" Type="http://schemas.microsoft.com/office/2011/relationships/chartStyle" Target="style2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Отгружено товаров собственного производства,</a:t>
            </a:r>
            <a:r>
              <a:rPr lang="ru-RU" sz="1600" b="1" baseline="0" dirty="0">
                <a:solidFill>
                  <a:schemeClr val="tx1"/>
                </a:solidFill>
                <a:latin typeface="Arial" panose="020B0604020202020204" pitchFamily="34" charset="0"/>
                <a:cs typeface="Arial" panose="020B0604020202020204" pitchFamily="34" charset="0"/>
              </a:rPr>
              <a:t> выполнено работ и услуг собственными силами, </a:t>
            </a:r>
            <a:r>
              <a:rPr lang="ru-RU" sz="1600" b="1" baseline="0" dirty="0" err="1">
                <a:solidFill>
                  <a:schemeClr val="tx1"/>
                </a:solidFill>
                <a:latin typeface="Arial" panose="020B0604020202020204" pitchFamily="34" charset="0"/>
                <a:cs typeface="Arial" panose="020B0604020202020204" pitchFamily="34" charset="0"/>
              </a:rPr>
              <a:t>млн.руб</a:t>
            </a:r>
            <a:r>
              <a:rPr lang="ru-RU" sz="1600" b="1" baseline="0" dirty="0">
                <a:solidFill>
                  <a:schemeClr val="tx1"/>
                </a:solidFill>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c:rich>
      </c:tx>
      <c:layout>
        <c:manualLayout>
          <c:xMode val="edge"/>
          <c:yMode val="edge"/>
          <c:x val="0.1144185670191235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1.8476783002946761E-2"/>
          <c:y val="0.23851847149258548"/>
          <c:w val="0.9630464339941065"/>
          <c:h val="0.37650909158241674"/>
        </c:manualLayout>
      </c:layout>
      <c:lineChart>
        <c:grouping val="stacked"/>
        <c:varyColors val="0"/>
        <c:ser>
          <c:idx val="0"/>
          <c:order val="0"/>
          <c:tx>
            <c:strRef>
              <c:f>Лист1!$B$1</c:f>
              <c:strCache>
                <c:ptCount val="1"/>
                <c:pt idx="0">
                  <c:v>в том числе обрабатывающие производства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#,##0.00</c:formatCode>
                <c:ptCount val="3"/>
                <c:pt idx="0">
                  <c:v>25186.83</c:v>
                </c:pt>
                <c:pt idx="1">
                  <c:v>26093.1</c:v>
                </c:pt>
                <c:pt idx="2">
                  <c:v>20058.150000000001</c:v>
                </c:pt>
              </c:numCache>
            </c:numRef>
          </c:val>
          <c:smooth val="0"/>
          <c:extLst>
            <c:ext xmlns:c16="http://schemas.microsoft.com/office/drawing/2014/chart" uri="{C3380CC4-5D6E-409C-BE32-E72D297353CC}">
              <c16:uniqueId val="{00000000-4984-4867-8C8E-57962356F2F7}"/>
            </c:ext>
          </c:extLst>
        </c:ser>
        <c:ser>
          <c:idx val="1"/>
          <c:order val="1"/>
          <c:tx>
            <c:strRef>
              <c:f>Лист1!$C$1</c:f>
              <c:strCache>
                <c:ptCount val="1"/>
                <c:pt idx="0">
                  <c:v>по крупным и средним предприятиям</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Лист1!$C$2:$C$4</c:f>
              <c:numCache>
                <c:formatCode>#,##0.00</c:formatCode>
                <c:ptCount val="3"/>
                <c:pt idx="0">
                  <c:v>28358.84</c:v>
                </c:pt>
                <c:pt idx="1">
                  <c:v>29959.7</c:v>
                </c:pt>
                <c:pt idx="2">
                  <c:v>22936.09</c:v>
                </c:pt>
              </c:numCache>
            </c:numRef>
          </c:val>
          <c:smooth val="0"/>
          <c:extLst>
            <c:ext xmlns:c16="http://schemas.microsoft.com/office/drawing/2014/chart" uri="{C3380CC4-5D6E-409C-BE32-E72D297353CC}">
              <c16:uniqueId val="{00000001-4984-4867-8C8E-57962356F2F7}"/>
            </c:ext>
          </c:extLst>
        </c:ser>
        <c:ser>
          <c:idx val="2"/>
          <c:order val="2"/>
          <c:tx>
            <c:strRef>
              <c:f>Лист1!$D$1</c:f>
              <c:strCache>
                <c:ptCount val="1"/>
                <c:pt idx="0">
                  <c:v>по полному кругу предприятий</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Лист1!$D$2:$D$4</c:f>
              <c:numCache>
                <c:formatCode>#,##0.00</c:formatCode>
                <c:ptCount val="3"/>
                <c:pt idx="0">
                  <c:v>31696.76</c:v>
                </c:pt>
                <c:pt idx="1">
                  <c:v>33532.800000000003</c:v>
                </c:pt>
                <c:pt idx="2">
                  <c:v>26132.48</c:v>
                </c:pt>
              </c:numCache>
            </c:numRef>
          </c:val>
          <c:smooth val="0"/>
          <c:extLst>
            <c:ext xmlns:c16="http://schemas.microsoft.com/office/drawing/2014/chart" uri="{C3380CC4-5D6E-409C-BE32-E72D297353CC}">
              <c16:uniqueId val="{00000002-4984-4867-8C8E-57962356F2F7}"/>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0.00" sourceLinked="1"/>
        <c:majorTickMark val="none"/>
        <c:minorTickMark val="none"/>
        <c:tickLblPos val="nextTo"/>
        <c:crossAx val="478780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Прибыль прибыльных организаций</a:t>
            </a:r>
            <a:r>
              <a:rPr lang="ru-RU" sz="1600" b="1" baseline="0" dirty="0">
                <a:solidFill>
                  <a:schemeClr val="tx1"/>
                </a:solidFill>
                <a:latin typeface="Arial" panose="020B0604020202020204" pitchFamily="34" charset="0"/>
                <a:cs typeface="Arial" panose="020B0604020202020204" pitchFamily="34" charset="0"/>
              </a:rPr>
              <a:t>, </a:t>
            </a:r>
            <a:r>
              <a:rPr lang="ru-RU" sz="1600" b="1" baseline="0" dirty="0" err="1">
                <a:solidFill>
                  <a:schemeClr val="tx1"/>
                </a:solidFill>
                <a:latin typeface="Arial" panose="020B0604020202020204" pitchFamily="34" charset="0"/>
                <a:cs typeface="Arial" panose="020B0604020202020204" pitchFamily="34" charset="0"/>
              </a:rPr>
              <a:t>млн.руб</a:t>
            </a:r>
            <a:r>
              <a:rPr lang="ru-RU" sz="1600" b="1" baseline="0" dirty="0">
                <a:solidFill>
                  <a:schemeClr val="tx1"/>
                </a:solidFill>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c:rich>
      </c:tx>
      <c:layout>
        <c:manualLayout>
          <c:xMode val="edge"/>
          <c:yMode val="edge"/>
          <c:x val="0.2149194166672022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1.8048274807140555E-2"/>
          <c:y val="0.45670364111589939"/>
          <c:w val="0.9639034503857189"/>
          <c:h val="0.29401594267303632"/>
        </c:manualLayout>
      </c:layout>
      <c:lineChart>
        <c:grouping val="stacked"/>
        <c:varyColors val="0"/>
        <c:ser>
          <c:idx val="0"/>
          <c:order val="0"/>
          <c:tx>
            <c:strRef>
              <c:f>Лист1!$B$1</c:f>
              <c:strCache>
                <c:ptCount val="1"/>
                <c:pt idx="0">
                  <c:v>Показатель</c:v>
                </c:pt>
              </c:strCache>
            </c:strRef>
          </c:tx>
          <c:spPr>
            <a:ln w="28575" cap="rnd">
              <a:solidFill>
                <a:srgbClr val="7030A0"/>
              </a:solidFill>
              <a:round/>
            </a:ln>
            <a:effectLst/>
          </c:spPr>
          <c:marker>
            <c:symbol val="circle"/>
            <c:size val="5"/>
            <c:spPr>
              <a:solidFill>
                <a:schemeClr val="accent3"/>
              </a:solidFill>
              <a:ln w="9525">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#,##0.00</c:formatCode>
                <c:ptCount val="3"/>
                <c:pt idx="0">
                  <c:v>2683.49</c:v>
                </c:pt>
                <c:pt idx="1">
                  <c:v>2910.4</c:v>
                </c:pt>
                <c:pt idx="2">
                  <c:v>3290.12</c:v>
                </c:pt>
              </c:numCache>
            </c:numRef>
          </c:val>
          <c:smooth val="0"/>
          <c:extLst>
            <c:ext xmlns:c16="http://schemas.microsoft.com/office/drawing/2014/chart" uri="{C3380CC4-5D6E-409C-BE32-E72D297353CC}">
              <c16:uniqueId val="{00000000-7A6F-43CF-B662-F670C2CCA2DC}"/>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0.00" sourceLinked="1"/>
        <c:majorTickMark val="none"/>
        <c:minorTickMark val="none"/>
        <c:tickLblPos val="nextTo"/>
        <c:crossAx val="478780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53700065487885E-2"/>
          <c:y val="0"/>
          <c:w val="0.79322865584827462"/>
          <c:h val="0.8220454545454553"/>
        </c:manualLayout>
      </c:layout>
      <c:barChart>
        <c:barDir val="col"/>
        <c:grouping val="clustered"/>
        <c:varyColors val="0"/>
        <c:ser>
          <c:idx val="0"/>
          <c:order val="0"/>
          <c:tx>
            <c:strRef>
              <c:f>Лист3!$A$3</c:f>
              <c:strCache>
                <c:ptCount val="1"/>
                <c:pt idx="0">
                  <c:v>2019 год</c:v>
                </c:pt>
              </c:strCache>
            </c:strRef>
          </c:tx>
          <c:spPr>
            <a:solidFill>
              <a:schemeClr val="accent1"/>
            </a:solidFill>
            <a:ln>
              <a:noFill/>
            </a:ln>
            <a:effectLst/>
          </c:spPr>
          <c:invertIfNegative val="0"/>
          <c:dLbls>
            <c:dLbl>
              <c:idx val="0"/>
              <c:layout>
                <c:manualLayout>
                  <c:x val="-3.143418467583498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B1-4E98-8560-4AC75418E6E2}"/>
                </c:ext>
              </c:extLst>
            </c:dLbl>
            <c:dLbl>
              <c:idx val="2"/>
              <c:layout>
                <c:manualLayout>
                  <c:x val="-3.9292730844793788E-3"/>
                  <c:y val="0.10227332378907199"/>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manualLayout>
                      <c:w val="8.8225278323510153E-2"/>
                      <c:h val="4.5397876401813413E-2"/>
                    </c:manualLayout>
                  </c15:layout>
                </c:ext>
                <c:ext xmlns:c16="http://schemas.microsoft.com/office/drawing/2014/chart" uri="{C3380CC4-5D6E-409C-BE32-E72D297353CC}">
                  <c16:uniqueId val="{00000000-25B1-4E98-8560-4AC75418E6E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Лист3!$B$2:$D$2</c:f>
              <c:strCache>
                <c:ptCount val="3"/>
                <c:pt idx="0">
                  <c:v>доходы</c:v>
                </c:pt>
                <c:pt idx="1">
                  <c:v>расходы</c:v>
                </c:pt>
                <c:pt idx="2">
                  <c:v>дефицит (-), профицит (+)</c:v>
                </c:pt>
              </c:strCache>
            </c:strRef>
          </c:cat>
          <c:val>
            <c:numRef>
              <c:f>Лист3!$B$3:$D$3</c:f>
              <c:numCache>
                <c:formatCode>General</c:formatCode>
                <c:ptCount val="3"/>
                <c:pt idx="0">
                  <c:v>1924.8</c:v>
                </c:pt>
                <c:pt idx="1">
                  <c:v>1870</c:v>
                </c:pt>
                <c:pt idx="2">
                  <c:v>54.800000000000004</c:v>
                </c:pt>
              </c:numCache>
            </c:numRef>
          </c:val>
          <c:extLst>
            <c:ext xmlns:c16="http://schemas.microsoft.com/office/drawing/2014/chart" uri="{C3380CC4-5D6E-409C-BE32-E72D297353CC}">
              <c16:uniqueId val="{00000001-25B1-4E98-8560-4AC75418E6E2}"/>
            </c:ext>
          </c:extLst>
        </c:ser>
        <c:ser>
          <c:idx val="1"/>
          <c:order val="1"/>
          <c:tx>
            <c:strRef>
              <c:f>Лист3!$A$4</c:f>
              <c:strCache>
                <c:ptCount val="1"/>
                <c:pt idx="0">
                  <c:v>2020 год</c:v>
                </c:pt>
              </c:strCache>
            </c:strRef>
          </c:tx>
          <c:spPr>
            <a:solidFill>
              <a:schemeClr val="accent3"/>
            </a:solidFill>
            <a:ln>
              <a:noFill/>
            </a:ln>
            <a:effectLst/>
          </c:spPr>
          <c:invertIfNegative val="0"/>
          <c:dLbls>
            <c:dLbl>
              <c:idx val="2"/>
              <c:layout>
                <c:manualLayout>
                  <c:x val="2.61951538965292E-3"/>
                  <c:y val="7.95457528036269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B1-4E98-8560-4AC75418E6E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Лист3!$B$2:$D$2</c:f>
              <c:strCache>
                <c:ptCount val="3"/>
                <c:pt idx="0">
                  <c:v>доходы</c:v>
                </c:pt>
                <c:pt idx="1">
                  <c:v>расходы</c:v>
                </c:pt>
                <c:pt idx="2">
                  <c:v>дефицит (-), профицит (+)</c:v>
                </c:pt>
              </c:strCache>
            </c:strRef>
          </c:cat>
          <c:val>
            <c:numRef>
              <c:f>Лист3!$B$4:$D$4</c:f>
              <c:numCache>
                <c:formatCode>General</c:formatCode>
                <c:ptCount val="3"/>
                <c:pt idx="0">
                  <c:v>1984.6</c:v>
                </c:pt>
                <c:pt idx="1">
                  <c:v>1964.9</c:v>
                </c:pt>
                <c:pt idx="2">
                  <c:v>19.699999999999818</c:v>
                </c:pt>
              </c:numCache>
            </c:numRef>
          </c:val>
          <c:extLst>
            <c:ext xmlns:c16="http://schemas.microsoft.com/office/drawing/2014/chart" uri="{C3380CC4-5D6E-409C-BE32-E72D297353CC}">
              <c16:uniqueId val="{00000003-25B1-4E98-8560-4AC75418E6E2}"/>
            </c:ext>
          </c:extLst>
        </c:ser>
        <c:dLbls>
          <c:showLegendKey val="0"/>
          <c:showVal val="1"/>
          <c:showCatName val="0"/>
          <c:showSerName val="0"/>
          <c:showPercent val="0"/>
          <c:showBubbleSize val="0"/>
        </c:dLbls>
        <c:gapWidth val="219"/>
        <c:overlap val="-27"/>
        <c:axId val="66052096"/>
        <c:axId val="66053632"/>
      </c:barChart>
      <c:catAx>
        <c:axId val="66052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1" i="1" u="none" strike="noStrike" kern="1200" baseline="0">
                <a:solidFill>
                  <a:schemeClr val="tx1">
                    <a:lumMod val="65000"/>
                    <a:lumOff val="35000"/>
                  </a:schemeClr>
                </a:solidFill>
                <a:latin typeface="+mn-lt"/>
                <a:ea typeface="+mn-ea"/>
                <a:cs typeface="+mn-cs"/>
              </a:defRPr>
            </a:pPr>
            <a:endParaRPr lang="ru-RU"/>
          </a:p>
        </c:txPr>
        <c:crossAx val="66053632"/>
        <c:crosses val="autoZero"/>
        <c:auto val="1"/>
        <c:lblAlgn val="ctr"/>
        <c:lblOffset val="500"/>
        <c:tickLblSkip val="1"/>
        <c:noMultiLvlLbl val="0"/>
      </c:catAx>
      <c:valAx>
        <c:axId val="66053632"/>
        <c:scaling>
          <c:orientation val="minMax"/>
        </c:scaling>
        <c:delete val="1"/>
        <c:axPos val="l"/>
        <c:numFmt formatCode="General" sourceLinked="1"/>
        <c:majorTickMark val="out"/>
        <c:minorTickMark val="none"/>
        <c:tickLblPos val="none"/>
        <c:crossAx val="660520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701430568306187E-2"/>
          <c:y val="3.3366890318039362E-2"/>
          <c:w val="0.94029850746268662"/>
          <c:h val="0.69184437354806405"/>
        </c:manualLayout>
      </c:layout>
      <c:pie3DChart>
        <c:varyColors val="1"/>
        <c:ser>
          <c:idx val="0"/>
          <c:order val="0"/>
          <c:tx>
            <c:strRef>
              <c:f>Лист1!$B$1</c:f>
              <c:strCache>
                <c:ptCount val="1"/>
                <c:pt idx="0">
                  <c:v>2016 год</c:v>
                </c:pt>
              </c:strCache>
            </c:strRef>
          </c:tx>
          <c:spPr>
            <a:ln w="12700"/>
          </c:spPr>
          <c:explosion val="8"/>
          <c:dPt>
            <c:idx val="0"/>
            <c:bubble3D val="0"/>
            <c:spPr>
              <a:solidFill>
                <a:schemeClr val="accent1"/>
              </a:solidFill>
              <a:ln w="12700">
                <a:solidFill>
                  <a:schemeClr val="lt1"/>
                </a:solidFill>
              </a:ln>
              <a:effectLst/>
              <a:sp3d contourW="12700">
                <a:contourClr>
                  <a:schemeClr val="lt1"/>
                </a:contourClr>
              </a:sp3d>
            </c:spPr>
            <c:extLst>
              <c:ext xmlns:c16="http://schemas.microsoft.com/office/drawing/2014/chart" uri="{C3380CC4-5D6E-409C-BE32-E72D297353CC}">
                <c16:uniqueId val="{00000000-7AA5-43E6-95AF-F31769185C74}"/>
              </c:ext>
            </c:extLst>
          </c:dPt>
          <c:dPt>
            <c:idx val="1"/>
            <c:bubble3D val="0"/>
            <c:spPr>
              <a:solidFill>
                <a:schemeClr val="accent2"/>
              </a:solidFill>
              <a:ln w="12700">
                <a:solidFill>
                  <a:schemeClr val="lt1"/>
                </a:solidFill>
              </a:ln>
              <a:effectLst/>
              <a:sp3d contourW="12700">
                <a:contourClr>
                  <a:schemeClr val="lt1"/>
                </a:contourClr>
              </a:sp3d>
            </c:spPr>
            <c:extLst>
              <c:ext xmlns:c16="http://schemas.microsoft.com/office/drawing/2014/chart" uri="{C3380CC4-5D6E-409C-BE32-E72D297353CC}">
                <c16:uniqueId val="{00000001-7AA5-43E6-95AF-F31769185C74}"/>
              </c:ext>
            </c:extLst>
          </c:dPt>
          <c:dPt>
            <c:idx val="2"/>
            <c:bubble3D val="0"/>
            <c:spPr>
              <a:solidFill>
                <a:schemeClr val="accent3"/>
              </a:solidFill>
              <a:ln w="12700">
                <a:solidFill>
                  <a:schemeClr val="lt1"/>
                </a:solidFill>
              </a:ln>
              <a:effectLst/>
              <a:sp3d contourW="12700">
                <a:contourClr>
                  <a:schemeClr val="lt1"/>
                </a:contourClr>
              </a:sp3d>
            </c:spPr>
            <c:extLst>
              <c:ext xmlns:c16="http://schemas.microsoft.com/office/drawing/2014/chart" uri="{C3380CC4-5D6E-409C-BE32-E72D297353CC}">
                <c16:uniqueId val="{00000002-7AA5-43E6-95AF-F31769185C74}"/>
              </c:ext>
            </c:extLst>
          </c:dPt>
          <c:dLbls>
            <c:dLbl>
              <c:idx val="0"/>
              <c:layout>
                <c:manualLayout>
                  <c:x val="-0.11004387663889133"/>
                  <c:y val="1.9098319777950401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ru-RU" b="1" dirty="0">
                        <a:solidFill>
                          <a:schemeClr val="tx1"/>
                        </a:solidFill>
                      </a:rPr>
                      <a:t>Налоговые доходы 367,3 млн.руб.</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2374854106021674"/>
                      <c:h val="0.23516918844300352"/>
                    </c:manualLayout>
                  </c15:layout>
                  <c15:showDataLabelsRange val="0"/>
                </c:ext>
                <c:ext xmlns:c16="http://schemas.microsoft.com/office/drawing/2014/chart" uri="{C3380CC4-5D6E-409C-BE32-E72D297353CC}">
                  <c16:uniqueId val="{00000000-7AA5-43E6-95AF-F31769185C74}"/>
                </c:ext>
              </c:extLst>
            </c:dLbl>
            <c:dLbl>
              <c:idx val="1"/>
              <c:layout>
                <c:manualLayout>
                  <c:x val="-9.4144865223949397E-4"/>
                  <c:y val="5.0246158515966276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ru-RU" dirty="0"/>
                      <a:t>Неналоговые доходы 56,9 млн.руб.</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0328140353467089"/>
                      <c:h val="0.26929177657002756"/>
                    </c:manualLayout>
                  </c15:layout>
                  <c15:showDataLabelsRange val="0"/>
                </c:ext>
                <c:ext xmlns:c16="http://schemas.microsoft.com/office/drawing/2014/chart" uri="{C3380CC4-5D6E-409C-BE32-E72D297353CC}">
                  <c16:uniqueId val="{00000001-7AA5-43E6-95AF-F31769185C74}"/>
                </c:ext>
              </c:extLst>
            </c:dLbl>
            <c:dLbl>
              <c:idx val="2"/>
              <c:layout>
                <c:manualLayout>
                  <c:x val="0.18333533240760852"/>
                  <c:y val="-0.20076533162474336"/>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ru-RU" b="1" dirty="0">
                        <a:solidFill>
                          <a:schemeClr val="tx1"/>
                        </a:solidFill>
                      </a:rPr>
                      <a:t>Безвозмездные поступления 1500,6 млн.руб.
</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30895039374074468"/>
                      <c:h val="0.29941802554703972"/>
                    </c:manualLayout>
                  </c15:layout>
                  <c15:showDataLabelsRange val="0"/>
                </c:ext>
                <c:ext xmlns:c16="http://schemas.microsoft.com/office/drawing/2014/chart" uri="{C3380CC4-5D6E-409C-BE32-E72D297353CC}">
                  <c16:uniqueId val="{00000002-7AA5-43E6-95AF-F31769185C7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360.1</c:v>
                </c:pt>
                <c:pt idx="1">
                  <c:v>52.2</c:v>
                </c:pt>
                <c:pt idx="2">
                  <c:v>1119.5999999999999</c:v>
                </c:pt>
              </c:numCache>
            </c:numRef>
          </c:val>
          <c:extLst>
            <c:ext xmlns:c16="http://schemas.microsoft.com/office/drawing/2014/chart" uri="{C3380CC4-5D6E-409C-BE32-E72D297353CC}">
              <c16:uniqueId val="{00000003-7AA5-43E6-95AF-F31769185C74}"/>
            </c:ext>
          </c:extLst>
        </c:ser>
        <c:dLbls>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329082079392309E-2"/>
          <c:y val="5.6999157074473367E-2"/>
          <c:w val="0.94029850746268662"/>
          <c:h val="0.69184437354806405"/>
        </c:manualLayout>
      </c:layout>
      <c:pie3DChart>
        <c:varyColors val="1"/>
        <c:ser>
          <c:idx val="0"/>
          <c:order val="0"/>
          <c:tx>
            <c:strRef>
              <c:f>Лист1!$B$1</c:f>
              <c:strCache>
                <c:ptCount val="1"/>
                <c:pt idx="0">
                  <c:v>2016 год</c:v>
                </c:pt>
              </c:strCache>
            </c:strRef>
          </c:tx>
          <c:dPt>
            <c:idx val="0"/>
            <c:bubble3D val="0"/>
            <c:explosion val="12"/>
            <c:spPr>
              <a:solidFill>
                <a:schemeClr val="tx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CC97-4641-87B0-654D5F59A177}"/>
              </c:ext>
            </c:extLst>
          </c:dPt>
          <c:dPt>
            <c:idx val="1"/>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3-CC97-4641-87B0-654D5F59A177}"/>
              </c:ext>
            </c:extLst>
          </c:dPt>
          <c:dPt>
            <c:idx val="2"/>
            <c:bubble3D val="0"/>
            <c:spPr>
              <a:solidFill>
                <a:schemeClr val="accent1">
                  <a:tint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CC97-4641-87B0-654D5F59A177}"/>
              </c:ext>
            </c:extLst>
          </c:dPt>
          <c:dLbls>
            <c:dLbl>
              <c:idx val="0"/>
              <c:layout>
                <c:manualLayout>
                  <c:x val="-8.9062692222666717E-2"/>
                  <c:y val="1.2800775960882639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ru-RU" b="1" dirty="0">
                        <a:solidFill>
                          <a:schemeClr val="tx1"/>
                        </a:solidFill>
                      </a:rPr>
                      <a:t>Налоговые доходы 384,8 млн.руб.
</a:t>
                    </a:r>
                  </a:p>
                  <a:p>
                    <a:pPr>
                      <a:defRPr b="1">
                        <a:solidFill>
                          <a:schemeClr val="tx1"/>
                        </a:solidFill>
                      </a:defRPr>
                    </a:pPr>
                    <a:endParaRPr lang="ru-RU"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2374852612267374"/>
                      <c:h val="0.25406247605805132"/>
                    </c:manualLayout>
                  </c15:layout>
                  <c15:showDataLabelsRange val="0"/>
                </c:ext>
                <c:ext xmlns:c16="http://schemas.microsoft.com/office/drawing/2014/chart" uri="{C3380CC4-5D6E-409C-BE32-E72D297353CC}">
                  <c16:uniqueId val="{00000001-CC97-4641-87B0-654D5F59A177}"/>
                </c:ext>
              </c:extLst>
            </c:dLbl>
            <c:dLbl>
              <c:idx val="1"/>
              <c:layout>
                <c:manualLayout>
                  <c:x val="-3.9823575921110674E-3"/>
                  <c:y val="6.1619912560593963E-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ru-RU" dirty="0"/>
                      <a:t>Неналоговые доходы
60,2 млн. руб.</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0328140353467089"/>
                      <c:h val="0.26929177657002756"/>
                    </c:manualLayout>
                  </c15:layout>
                  <c15:showDataLabelsRange val="0"/>
                </c:ext>
                <c:ext xmlns:c16="http://schemas.microsoft.com/office/drawing/2014/chart" uri="{C3380CC4-5D6E-409C-BE32-E72D297353CC}">
                  <c16:uniqueId val="{00000003-CC97-4641-87B0-654D5F59A177}"/>
                </c:ext>
              </c:extLst>
            </c:dLbl>
            <c:dLbl>
              <c:idx val="2"/>
              <c:layout>
                <c:manualLayout>
                  <c:x val="0.20724980651867306"/>
                  <c:y val="-0.28982654808672736"/>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ru-RU" b="1" dirty="0">
                        <a:solidFill>
                          <a:schemeClr val="tx1"/>
                        </a:solidFill>
                      </a:rPr>
                      <a:t>Безвозмездные поступления 1539,6 млн.руб.
</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30895039374074468"/>
                      <c:h val="0.29941802554703972"/>
                    </c:manualLayout>
                  </c15:layout>
                  <c15:showDataLabelsRange val="0"/>
                </c:ext>
                <c:ext xmlns:c16="http://schemas.microsoft.com/office/drawing/2014/chart" uri="{C3380CC4-5D6E-409C-BE32-E72D297353CC}">
                  <c16:uniqueId val="{00000005-CC97-4641-87B0-654D5F59A1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360.1</c:v>
                </c:pt>
                <c:pt idx="1">
                  <c:v>52.2</c:v>
                </c:pt>
                <c:pt idx="2">
                  <c:v>1119.5999999999999</c:v>
                </c:pt>
              </c:numCache>
            </c:numRef>
          </c:val>
          <c:extLst>
            <c:ext xmlns:c16="http://schemas.microsoft.com/office/drawing/2014/chart" uri="{C3380CC4-5D6E-409C-BE32-E72D297353CC}">
              <c16:uniqueId val="{00000006-CC97-4641-87B0-654D5F59A177}"/>
            </c:ext>
          </c:extLst>
        </c:ser>
        <c:dLbls>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51876978208098E-2"/>
          <c:y val="3.6604947458668165E-2"/>
          <c:w val="0.87109736034057739"/>
          <c:h val="0.81388493521684169"/>
        </c:manualLayout>
      </c:layout>
      <c:barChart>
        <c:barDir val="col"/>
        <c:grouping val="stacked"/>
        <c:varyColors val="0"/>
        <c:ser>
          <c:idx val="0"/>
          <c:order val="0"/>
          <c:tx>
            <c:strRef>
              <c:f>Лист3!$A$25</c:f>
              <c:strCache>
                <c:ptCount val="1"/>
                <c:pt idx="0">
                  <c:v>Налоговые доходы (без доп.норматива)</c:v>
                </c:pt>
              </c:strCache>
            </c:strRef>
          </c:tx>
          <c:spPr>
            <a:solidFill>
              <a:schemeClr val="accent1">
                <a:lumMod val="60000"/>
                <a:lumOff val="40000"/>
              </a:schemeClr>
            </a:solidFill>
            <a:ln>
              <a:noFill/>
            </a:ln>
            <a:effectLst/>
          </c:spPr>
          <c:invertIfNegative val="0"/>
          <c:dLbls>
            <c:spPr>
              <a:noFill/>
              <a:ln w="2540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Лист3!$B$24:$E$24</c:f>
              <c:strCache>
                <c:ptCount val="4"/>
                <c:pt idx="0">
                  <c:v>2017 год</c:v>
                </c:pt>
                <c:pt idx="1">
                  <c:v>2018 год</c:v>
                </c:pt>
                <c:pt idx="2">
                  <c:v>2019 год</c:v>
                </c:pt>
                <c:pt idx="3">
                  <c:v>2020 год</c:v>
                </c:pt>
              </c:strCache>
            </c:strRef>
          </c:cat>
          <c:val>
            <c:numRef>
              <c:f>Лист3!$B$25:$E$25</c:f>
              <c:numCache>
                <c:formatCode>General</c:formatCode>
                <c:ptCount val="4"/>
                <c:pt idx="0">
                  <c:v>116.3</c:v>
                </c:pt>
                <c:pt idx="1">
                  <c:v>119.6</c:v>
                </c:pt>
                <c:pt idx="2">
                  <c:v>127.8</c:v>
                </c:pt>
                <c:pt idx="3">
                  <c:v>139.19999999999999</c:v>
                </c:pt>
              </c:numCache>
            </c:numRef>
          </c:val>
          <c:extLst>
            <c:ext xmlns:c16="http://schemas.microsoft.com/office/drawing/2014/chart" uri="{C3380CC4-5D6E-409C-BE32-E72D297353CC}">
              <c16:uniqueId val="{00000000-9E1C-4F8A-BC97-FEBF53B79A7C}"/>
            </c:ext>
          </c:extLst>
        </c:ser>
        <c:ser>
          <c:idx val="1"/>
          <c:order val="1"/>
          <c:tx>
            <c:strRef>
              <c:f>Лист3!$A$26</c:f>
              <c:strCache>
                <c:ptCount val="1"/>
                <c:pt idx="0">
                  <c:v>Неналоговые доходы</c:v>
                </c:pt>
              </c:strCache>
            </c:strRef>
          </c:tx>
          <c:spPr>
            <a:solidFill>
              <a:schemeClr val="accent3">
                <a:lumMod val="60000"/>
                <a:lumOff val="40000"/>
              </a:schemeClr>
            </a:solidFill>
            <a:ln>
              <a:noFill/>
            </a:ln>
            <a:effectLst/>
          </c:spPr>
          <c:invertIfNegative val="0"/>
          <c:dLbls>
            <c:spPr>
              <a:noFill/>
              <a:ln w="2540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Лист3!$B$24:$E$24</c:f>
              <c:strCache>
                <c:ptCount val="4"/>
                <c:pt idx="0">
                  <c:v>2017 год</c:v>
                </c:pt>
                <c:pt idx="1">
                  <c:v>2018 год</c:v>
                </c:pt>
                <c:pt idx="2">
                  <c:v>2019 год</c:v>
                </c:pt>
                <c:pt idx="3">
                  <c:v>2020 год</c:v>
                </c:pt>
              </c:strCache>
            </c:strRef>
          </c:cat>
          <c:val>
            <c:numRef>
              <c:f>Лист3!$B$26:$E$26</c:f>
              <c:numCache>
                <c:formatCode>General</c:formatCode>
                <c:ptCount val="4"/>
                <c:pt idx="0">
                  <c:v>40.299999999999997</c:v>
                </c:pt>
                <c:pt idx="1">
                  <c:v>40.299999999999997</c:v>
                </c:pt>
                <c:pt idx="2">
                  <c:v>56.9</c:v>
                </c:pt>
                <c:pt idx="3">
                  <c:v>60.2</c:v>
                </c:pt>
              </c:numCache>
            </c:numRef>
          </c:val>
          <c:extLst>
            <c:ext xmlns:c16="http://schemas.microsoft.com/office/drawing/2014/chart" uri="{C3380CC4-5D6E-409C-BE32-E72D297353CC}">
              <c16:uniqueId val="{00000001-9E1C-4F8A-BC97-FEBF53B79A7C}"/>
            </c:ext>
          </c:extLst>
        </c:ser>
        <c:dLbls>
          <c:showLegendKey val="0"/>
          <c:showVal val="0"/>
          <c:showCatName val="0"/>
          <c:showSerName val="0"/>
          <c:showPercent val="0"/>
          <c:showBubbleSize val="0"/>
        </c:dLbls>
        <c:gapWidth val="150"/>
        <c:overlap val="100"/>
        <c:axId val="66685568"/>
        <c:axId val="66695552"/>
      </c:barChart>
      <c:catAx>
        <c:axId val="6668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6695552"/>
        <c:crosses val="autoZero"/>
        <c:auto val="1"/>
        <c:lblAlgn val="ctr"/>
        <c:lblOffset val="100"/>
        <c:noMultiLvlLbl val="0"/>
      </c:catAx>
      <c:valAx>
        <c:axId val="6669555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6685568"/>
        <c:crosses val="autoZero"/>
        <c:crossBetween val="between"/>
      </c:valAx>
      <c:spPr>
        <a:noFill/>
        <a:ln w="25400">
          <a:noFill/>
        </a:ln>
        <a:effectLst/>
      </c:spPr>
    </c:plotArea>
    <c:legend>
      <c:legendPos val="b"/>
      <c:overlay val="0"/>
      <c:spPr>
        <a:noFill/>
        <a:ln w="25400">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1326442196817474"/>
          <c:y val="7.08982352815654E-2"/>
          <c:w val="0.6388218547977903"/>
          <c:h val="0.66194163208644485"/>
        </c:manualLayout>
      </c:layout>
      <c:doughnutChart>
        <c:varyColors val="1"/>
        <c:ser>
          <c:idx val="0"/>
          <c:order val="0"/>
          <c:tx>
            <c:strRef>
              <c:f>Лист1!$B$1</c:f>
              <c:strCache>
                <c:ptCount val="1"/>
                <c:pt idx="0">
                  <c:v>Столбец1</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1-43CD-420E-B407-A09508BC180F}"/>
              </c:ext>
            </c:extLst>
          </c:dPt>
          <c:dPt>
            <c:idx val="1"/>
            <c:bubble3D val="0"/>
            <c:spPr>
              <a:solidFill>
                <a:schemeClr val="bg2">
                  <a:lumMod val="75000"/>
                </a:schemeClr>
              </a:solidFill>
            </c:spPr>
            <c:extLst>
              <c:ext xmlns:c16="http://schemas.microsoft.com/office/drawing/2014/chart" uri="{C3380CC4-5D6E-409C-BE32-E72D297353CC}">
                <c16:uniqueId val="{00000003-43CD-420E-B407-A09508BC180F}"/>
              </c:ext>
            </c:extLst>
          </c:dPt>
          <c:dPt>
            <c:idx val="2"/>
            <c:bubble3D val="0"/>
            <c:spPr>
              <a:solidFill>
                <a:srgbClr val="FF33CC"/>
              </a:solidFill>
            </c:spPr>
            <c:extLst>
              <c:ext xmlns:c16="http://schemas.microsoft.com/office/drawing/2014/chart" uri="{C3380CC4-5D6E-409C-BE32-E72D297353CC}">
                <c16:uniqueId val="{00000005-43CD-420E-B407-A09508BC180F}"/>
              </c:ext>
            </c:extLst>
          </c:dPt>
          <c:dLbls>
            <c:dLbl>
              <c:idx val="0"/>
              <c:layout>
                <c:manualLayout>
                  <c:x val="0.20711297071129736"/>
                  <c:y val="5.8536585365853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CD-420E-B407-A09508BC180F}"/>
                </c:ext>
              </c:extLst>
            </c:dLbl>
            <c:dLbl>
              <c:idx val="1"/>
              <c:layout>
                <c:manualLayout>
                  <c:x val="-7.9497907949790794E-2"/>
                  <c:y val="-9.7560975609756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CD-420E-B407-A09508BC180F}"/>
                </c:ext>
              </c:extLst>
            </c:dLbl>
            <c:dLbl>
              <c:idx val="2"/>
              <c:layout>
                <c:manualLayout>
                  <c:x val="-1.4644351464435146E-2"/>
                  <c:y val="-0.11924119241192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CD-420E-B407-A09508BC180F}"/>
                </c:ext>
              </c:extLst>
            </c:dLbl>
            <c:dLbl>
              <c:idx val="3"/>
              <c:layout>
                <c:manualLayout>
                  <c:x val="1.6736401673640169E-2"/>
                  <c:y val="-0.12128126667093456"/>
                </c:manualLayout>
              </c:layout>
              <c:showLegendKey val="0"/>
              <c:showVal val="1"/>
              <c:showCatName val="0"/>
              <c:showSerName val="0"/>
              <c:showPercent val="0"/>
              <c:showBubbleSize val="0"/>
              <c:extLst>
                <c:ext xmlns:c15="http://schemas.microsoft.com/office/drawing/2012/chart" uri="{CE6537A1-D6FC-4f65-9D91-7224C49458BB}">
                  <c15:layout>
                    <c:manualLayout>
                      <c:w val="8.2500082364181479E-2"/>
                      <c:h val="5.1718242536756068E-2"/>
                    </c:manualLayout>
                  </c15:layout>
                </c:ext>
                <c:ext xmlns:c16="http://schemas.microsoft.com/office/drawing/2014/chart" uri="{C3380CC4-5D6E-409C-BE32-E72D297353CC}">
                  <c16:uniqueId val="{00000006-43CD-420E-B407-A09508BC180F}"/>
                </c:ext>
              </c:extLst>
            </c:dLbl>
            <c:dLbl>
              <c:idx val="4"/>
              <c:layout>
                <c:manualLayout>
                  <c:x val="-4.6025104602510455E-2"/>
                  <c:y val="-0.117073170731707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CD-420E-B407-A09508BC180F}"/>
                </c:ext>
              </c:extLst>
            </c:dLbl>
            <c:dLbl>
              <c:idx val="5"/>
              <c:layout>
                <c:manualLayout>
                  <c:x val="-6.2761506276150705E-3"/>
                  <c:y val="-0.11273746879201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CD-420E-B407-A09508BC180F}"/>
                </c:ext>
              </c:extLst>
            </c:dLbl>
            <c:dLbl>
              <c:idx val="6"/>
              <c:layout>
                <c:manualLayout>
                  <c:x val="8.5774058577406165E-2"/>
                  <c:y val="-0.110569105691056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CD-420E-B407-A09508BC180F}"/>
                </c:ext>
              </c:extLst>
            </c:dLbl>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 на доходы физических лиц</c:v>
                </c:pt>
                <c:pt idx="1">
                  <c:v>Налоги на совокупный доход</c:v>
                </c:pt>
                <c:pt idx="2">
                  <c:v>Государственная пошлина</c:v>
                </c:pt>
              </c:strCache>
            </c:strRef>
          </c:cat>
          <c:val>
            <c:numRef>
              <c:f>Лист1!$B$2:$B$4</c:f>
              <c:numCache>
                <c:formatCode>0.0</c:formatCode>
                <c:ptCount val="3"/>
                <c:pt idx="0">
                  <c:v>327.3</c:v>
                </c:pt>
                <c:pt idx="1">
                  <c:v>22.8</c:v>
                </c:pt>
                <c:pt idx="2">
                  <c:v>17.2</c:v>
                </c:pt>
              </c:numCache>
            </c:numRef>
          </c:val>
          <c:extLst>
            <c:ext xmlns:c16="http://schemas.microsoft.com/office/drawing/2014/chart" uri="{C3380CC4-5D6E-409C-BE32-E72D297353CC}">
              <c16:uniqueId val="{0000000A-43CD-420E-B407-A09508BC180F}"/>
            </c:ext>
          </c:extLst>
        </c:ser>
        <c:dLbls>
          <c:showLegendKey val="0"/>
          <c:showVal val="0"/>
          <c:showCatName val="0"/>
          <c:showSerName val="0"/>
          <c:showPercent val="0"/>
          <c:showBubbleSize val="0"/>
          <c:showLeaderLines val="0"/>
        </c:dLbls>
        <c:firstSliceAng val="0"/>
        <c:holeSize val="50"/>
      </c:doughnutChart>
      <c:spPr>
        <a:noFill/>
        <a:ln w="25400">
          <a:noFill/>
        </a:ln>
      </c:spPr>
    </c:plotArea>
    <c:legend>
      <c:legendPos val="b"/>
      <c:layout>
        <c:manualLayout>
          <c:xMode val="edge"/>
          <c:yMode val="edge"/>
          <c:x val="6.8181893058346904E-2"/>
          <c:y val="0.75036425324883294"/>
          <c:w val="0.84688432774355094"/>
          <c:h val="0.2009737319420439"/>
        </c:manualLayout>
      </c:layout>
      <c:overlay val="0"/>
      <c:txPr>
        <a:bodyPr/>
        <a:lstStyle/>
        <a:p>
          <a:pPr>
            <a:defRPr sz="1196" b="1">
              <a:latin typeface="Arial" pitchFamily="34" charset="0"/>
              <a:cs typeface="Arial" pitchFamily="34" charset="0"/>
            </a:defRPr>
          </a:pPr>
          <a:endParaRPr lang="ru-RU"/>
        </a:p>
      </c:txPr>
    </c:legend>
    <c:plotVisOnly val="1"/>
    <c:dispBlanksAs val="zero"/>
    <c:showDLblsOverMax val="0"/>
  </c:chart>
  <c:txPr>
    <a:bodyPr/>
    <a:lstStyle/>
    <a:p>
      <a:pPr>
        <a:defRPr sz="1796"/>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1409869743079544"/>
          <c:y val="8.1908179831789163E-2"/>
          <c:w val="0.73128742444743966"/>
          <c:h val="0.89759830743516589"/>
        </c:manualLayout>
      </c:layout>
      <c:doughnutChart>
        <c:varyColors val="1"/>
        <c:ser>
          <c:idx val="0"/>
          <c:order val="0"/>
          <c:tx>
            <c:strRef>
              <c:f>Лист1!$B$1</c:f>
              <c:strCache>
                <c:ptCount val="1"/>
                <c:pt idx="0">
                  <c:v>Столбец1</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1-AD4B-4D44-8239-E5B03E77C334}"/>
              </c:ext>
            </c:extLst>
          </c:dPt>
          <c:dPt>
            <c:idx val="1"/>
            <c:bubble3D val="0"/>
            <c:spPr>
              <a:solidFill>
                <a:schemeClr val="bg2">
                  <a:lumMod val="75000"/>
                </a:schemeClr>
              </a:solidFill>
            </c:spPr>
            <c:extLst>
              <c:ext xmlns:c16="http://schemas.microsoft.com/office/drawing/2014/chart" uri="{C3380CC4-5D6E-409C-BE32-E72D297353CC}">
                <c16:uniqueId val="{00000003-AD4B-4D44-8239-E5B03E77C334}"/>
              </c:ext>
            </c:extLst>
          </c:dPt>
          <c:dPt>
            <c:idx val="2"/>
            <c:bubble3D val="0"/>
            <c:spPr>
              <a:solidFill>
                <a:srgbClr val="FF33CC"/>
              </a:solidFill>
            </c:spPr>
            <c:extLst>
              <c:ext xmlns:c16="http://schemas.microsoft.com/office/drawing/2014/chart" uri="{C3380CC4-5D6E-409C-BE32-E72D297353CC}">
                <c16:uniqueId val="{00000005-AD4B-4D44-8239-E5B03E77C334}"/>
              </c:ext>
            </c:extLst>
          </c:dPt>
          <c:dLbls>
            <c:dLbl>
              <c:idx val="0"/>
              <c:layout>
                <c:manualLayout>
                  <c:x val="0.18116805721096535"/>
                  <c:y val="0.108892245855452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4B-4D44-8239-E5B03E77C334}"/>
                </c:ext>
              </c:extLst>
            </c:dLbl>
            <c:dLbl>
              <c:idx val="1"/>
              <c:layout>
                <c:manualLayout>
                  <c:x val="-0.14063367526019913"/>
                  <c:y val="-0.15807792918906921"/>
                </c:manualLayout>
              </c:layout>
              <c:spPr>
                <a:noFill/>
                <a:ln>
                  <a:noFill/>
                </a:ln>
                <a:effectLst/>
              </c:spPr>
              <c:txPr>
                <a:bodyPr/>
                <a:lstStyle/>
                <a:p>
                  <a:pPr>
                    <a:defRPr sz="18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4B-4D44-8239-E5B03E77C334}"/>
                </c:ext>
              </c:extLst>
            </c:dLbl>
            <c:dLbl>
              <c:idx val="2"/>
              <c:layout>
                <c:manualLayout>
                  <c:x val="-2.8584272615505953E-2"/>
                  <c:y val="-0.161505238726834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4B-4D44-8239-E5B03E77C334}"/>
                </c:ext>
              </c:extLst>
            </c:dLbl>
            <c:dLbl>
              <c:idx val="3"/>
              <c:layout>
                <c:manualLayout>
                  <c:x val="3.3373063170440941E-2"/>
                  <c:y val="-0.16961831613469674"/>
                </c:manualLayout>
              </c:layout>
              <c:showLegendKey val="0"/>
              <c:showVal val="1"/>
              <c:showCatName val="0"/>
              <c:showSerName val="0"/>
              <c:showPercent val="0"/>
              <c:showBubbleSize val="0"/>
              <c:extLst>
                <c:ext xmlns:c15="http://schemas.microsoft.com/office/drawing/2012/chart" uri="{CE6537A1-D6FC-4f65-9D91-7224C49458BB}">
                  <c15:layout>
                    <c:manualLayout>
                      <c:w val="7.5065554231227655E-2"/>
                      <c:h val="6.6908365320159605E-2"/>
                    </c:manualLayout>
                  </c15:layout>
                </c:ext>
                <c:ext xmlns:c16="http://schemas.microsoft.com/office/drawing/2014/chart" uri="{C3380CC4-5D6E-409C-BE32-E72D297353CC}">
                  <c16:uniqueId val="{00000006-AD4B-4D44-8239-E5B03E77C334}"/>
                </c:ext>
              </c:extLst>
            </c:dLbl>
            <c:dLbl>
              <c:idx val="4"/>
              <c:layout>
                <c:manualLayout>
                  <c:x val="-3.5742588195545835E-2"/>
                  <c:y val="-0.169037472255611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4B-4D44-8239-E5B03E77C334}"/>
                </c:ext>
              </c:extLst>
            </c:dLbl>
            <c:dLbl>
              <c:idx val="5"/>
              <c:layout>
                <c:manualLayout>
                  <c:x val="1.6682214484810401E-2"/>
                  <c:y val="-0.172201142598164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4B-4D44-8239-E5B03E77C334}"/>
                </c:ext>
              </c:extLst>
            </c:dLbl>
            <c:dLbl>
              <c:idx val="6"/>
              <c:layout>
                <c:manualLayout>
                  <c:x val="8.5811567952099155E-2"/>
                  <c:y val="-0.165821118160838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4B-4D44-8239-E5B03E77C334}"/>
                </c:ext>
              </c:extLst>
            </c:dLbl>
            <c:spPr>
              <a:noFill/>
              <a:ln>
                <a:noFill/>
              </a:ln>
              <a:effectLst/>
            </c:spPr>
            <c:txPr>
              <a:bodyPr/>
              <a:lstStyle/>
              <a:p>
                <a:pPr>
                  <a:defRPr sz="18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 на доходы физических лиц</c:v>
                </c:pt>
                <c:pt idx="1">
                  <c:v>Налоги на совокупный доход</c:v>
                </c:pt>
                <c:pt idx="2">
                  <c:v>Государственная пошлина</c:v>
                </c:pt>
              </c:strCache>
            </c:strRef>
          </c:cat>
          <c:val>
            <c:numRef>
              <c:f>Лист1!$B$2:$B$4</c:f>
              <c:numCache>
                <c:formatCode>General</c:formatCode>
                <c:ptCount val="3"/>
                <c:pt idx="0">
                  <c:v>332</c:v>
                </c:pt>
                <c:pt idx="1">
                  <c:v>37.200000000000003</c:v>
                </c:pt>
                <c:pt idx="2" formatCode="0.0">
                  <c:v>15.5</c:v>
                </c:pt>
              </c:numCache>
            </c:numRef>
          </c:val>
          <c:extLst>
            <c:ext xmlns:c16="http://schemas.microsoft.com/office/drawing/2014/chart" uri="{C3380CC4-5D6E-409C-BE32-E72D297353CC}">
              <c16:uniqueId val="{0000000A-AD4B-4D44-8239-E5B03E77C334}"/>
            </c:ext>
          </c:extLst>
        </c:ser>
        <c:dLbls>
          <c:showLegendKey val="0"/>
          <c:showVal val="0"/>
          <c:showCatName val="0"/>
          <c:showSerName val="0"/>
          <c:showPercent val="0"/>
          <c:showBubbleSize val="0"/>
          <c:showLeaderLines val="0"/>
        </c:dLbls>
        <c:firstSliceAng val="0"/>
        <c:holeSize val="50"/>
      </c:doughnutChart>
      <c:spPr>
        <a:noFill/>
        <a:ln w="25387">
          <a:noFill/>
        </a:ln>
      </c:spPr>
    </c:plotArea>
    <c:plotVisOnly val="1"/>
    <c:dispBlanksAs val="zero"/>
    <c:showDLblsOverMax val="0"/>
  </c:chart>
  <c:txPr>
    <a:bodyPr/>
    <a:lstStyle/>
    <a:p>
      <a:pPr>
        <a:defRPr sz="1799"/>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Лист3!$A$32:$A$36</c:f>
              <c:strCache>
                <c:ptCount val="4"/>
                <c:pt idx="0">
                  <c:v>2018 год</c:v>
                </c:pt>
                <c:pt idx="1">
                  <c:v>2019 год</c:v>
                </c:pt>
                <c:pt idx="2">
                  <c:v>2020 год</c:v>
                </c:pt>
                <c:pt idx="3">
                  <c:v>2021 год</c:v>
                </c:pt>
              </c:strCache>
            </c:strRef>
          </c:cat>
          <c:val>
            <c:numRef>
              <c:f>Лист3!$B$32:$B$36</c:f>
              <c:numCache>
                <c:formatCode>0.0%</c:formatCode>
                <c:ptCount val="5"/>
                <c:pt idx="0">
                  <c:v>0.2</c:v>
                </c:pt>
                <c:pt idx="1">
                  <c:v>0.22600000000000001</c:v>
                </c:pt>
                <c:pt idx="2">
                  <c:v>0.23100000000000001</c:v>
                </c:pt>
                <c:pt idx="3">
                  <c:v>0.307</c:v>
                </c:pt>
              </c:numCache>
            </c:numRef>
          </c:val>
          <c:smooth val="0"/>
          <c:extLst>
            <c:ext xmlns:c16="http://schemas.microsoft.com/office/drawing/2014/chart" uri="{C3380CC4-5D6E-409C-BE32-E72D297353CC}">
              <c16:uniqueId val="{00000000-4DFF-4431-BD93-63FFEBEE1216}"/>
            </c:ext>
          </c:extLst>
        </c:ser>
        <c:dLbls>
          <c:showLegendKey val="0"/>
          <c:showVal val="1"/>
          <c:showCatName val="0"/>
          <c:showSerName val="0"/>
          <c:showPercent val="0"/>
          <c:showBubbleSize val="0"/>
        </c:dLbls>
        <c:marker val="1"/>
        <c:smooth val="0"/>
        <c:axId val="66609152"/>
        <c:axId val="66610688"/>
      </c:lineChart>
      <c:catAx>
        <c:axId val="6660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6610688"/>
        <c:crosses val="autoZero"/>
        <c:auto val="1"/>
        <c:lblAlgn val="ctr"/>
        <c:lblOffset val="100"/>
        <c:noMultiLvlLbl val="0"/>
      </c:catAx>
      <c:valAx>
        <c:axId val="66610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660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2173798562481923E-2"/>
          <c:y val="0.13673377027609021"/>
          <c:w val="0.66437485722810674"/>
          <c:h val="0.54557855589425208"/>
        </c:manualLayout>
      </c:layout>
      <c:doughnutChart>
        <c:varyColors val="1"/>
        <c:ser>
          <c:idx val="0"/>
          <c:order val="0"/>
          <c:tx>
            <c:strRef>
              <c:f>Лист1!$B$1</c:f>
              <c:strCache>
                <c:ptCount val="1"/>
                <c:pt idx="0">
                  <c:v>Столбец1</c:v>
                </c:pt>
              </c:strCache>
            </c:strRef>
          </c:tx>
          <c:explosion val="2"/>
          <c:dPt>
            <c:idx val="0"/>
            <c:bubble3D val="0"/>
            <c:spPr>
              <a:solidFill>
                <a:schemeClr val="accent3">
                  <a:lumMod val="60000"/>
                  <a:lumOff val="40000"/>
                </a:schemeClr>
              </a:solidFill>
            </c:spPr>
            <c:extLst>
              <c:ext xmlns:c16="http://schemas.microsoft.com/office/drawing/2014/chart" uri="{C3380CC4-5D6E-409C-BE32-E72D297353CC}">
                <c16:uniqueId val="{00000001-C0AB-4B00-8B35-10E62F375E31}"/>
              </c:ext>
            </c:extLst>
          </c:dPt>
          <c:dPt>
            <c:idx val="1"/>
            <c:bubble3D val="0"/>
            <c:spPr>
              <a:solidFill>
                <a:schemeClr val="bg2">
                  <a:lumMod val="75000"/>
                </a:schemeClr>
              </a:solidFill>
            </c:spPr>
            <c:extLst>
              <c:ext xmlns:c16="http://schemas.microsoft.com/office/drawing/2014/chart" uri="{C3380CC4-5D6E-409C-BE32-E72D297353CC}">
                <c16:uniqueId val="{00000003-C0AB-4B00-8B35-10E62F375E31}"/>
              </c:ext>
            </c:extLst>
          </c:dPt>
          <c:dPt>
            <c:idx val="2"/>
            <c:bubble3D val="0"/>
            <c:spPr>
              <a:solidFill>
                <a:srgbClr val="FF33CC"/>
              </a:solidFill>
            </c:spPr>
            <c:extLst>
              <c:ext xmlns:c16="http://schemas.microsoft.com/office/drawing/2014/chart" uri="{C3380CC4-5D6E-409C-BE32-E72D297353CC}">
                <c16:uniqueId val="{00000005-C0AB-4B00-8B35-10E62F375E31}"/>
              </c:ext>
            </c:extLst>
          </c:dPt>
          <c:dPt>
            <c:idx val="4"/>
            <c:bubble3D val="0"/>
            <c:spPr>
              <a:solidFill>
                <a:schemeClr val="accent4">
                  <a:lumMod val="60000"/>
                  <a:lumOff val="40000"/>
                </a:schemeClr>
              </a:solidFill>
            </c:spPr>
            <c:extLst>
              <c:ext xmlns:c16="http://schemas.microsoft.com/office/drawing/2014/chart" uri="{C3380CC4-5D6E-409C-BE32-E72D297353CC}">
                <c16:uniqueId val="{00000008-C0AB-4B00-8B35-10E62F375E31}"/>
              </c:ext>
            </c:extLst>
          </c:dPt>
          <c:dLbls>
            <c:dLbl>
              <c:idx val="0"/>
              <c:layout>
                <c:manualLayout>
                  <c:x val="2.0852410842129715E-2"/>
                  <c:y val="8.37455493691553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AB-4B00-8B35-10E62F375E31}"/>
                </c:ext>
              </c:extLst>
            </c:dLbl>
            <c:dLbl>
              <c:idx val="1"/>
              <c:layout>
                <c:manualLayout>
                  <c:x val="2.377022909660018E-2"/>
                  <c:y val="-2.3305331327396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AB-4B00-8B35-10E62F375E31}"/>
                </c:ext>
              </c:extLst>
            </c:dLbl>
            <c:dLbl>
              <c:idx val="2"/>
              <c:layout>
                <c:manualLayout>
                  <c:x val="7.0404332190069294E-3"/>
                  <c:y val="1.8842748608059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AB-4B00-8B35-10E62F375E31}"/>
                </c:ext>
              </c:extLst>
            </c:dLbl>
            <c:dLbl>
              <c:idx val="3"/>
              <c:delete val="1"/>
              <c:extLst>
                <c:ext xmlns:c15="http://schemas.microsoft.com/office/drawing/2012/chart" uri="{CE6537A1-D6FC-4f65-9D91-7224C49458BB}"/>
                <c:ext xmlns:c16="http://schemas.microsoft.com/office/drawing/2014/chart" uri="{C3380CC4-5D6E-409C-BE32-E72D297353CC}">
                  <c16:uniqueId val="{00000006-C0AB-4B00-8B35-10E62F375E31}"/>
                </c:ext>
              </c:extLst>
            </c:dLbl>
            <c:dLbl>
              <c:idx val="4"/>
              <c:layout>
                <c:manualLayout>
                  <c:x val="-4.457602144450741E-2"/>
                  <c:y val="-1.31149157087857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AB-4B00-8B35-10E62F375E31}"/>
                </c:ext>
              </c:extLst>
            </c:dLbl>
            <c:dLbl>
              <c:idx val="5"/>
              <c:layout>
                <c:manualLayout>
                  <c:x val="-1.0215693783090795E-2"/>
                  <c:y val="4.7769582363582953E-3"/>
                </c:manualLayout>
              </c:layout>
              <c:tx>
                <c:rich>
                  <a:bodyPr/>
                  <a:lstStyle/>
                  <a:p>
                    <a:r>
                      <a:rPr lang="en-US" dirty="0"/>
                      <a:t>11,2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0AB-4B00-8B35-10E62F375E31}"/>
                </c:ext>
              </c:extLst>
            </c:dLbl>
            <c:dLbl>
              <c:idx val="6"/>
              <c:layout>
                <c:manualLayout>
                  <c:x val="-9.3765608870834075E-3"/>
                  <c:y val="-3.0413317256825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49-44EF-AEAC-65D2D16005C6}"/>
                </c:ext>
              </c:extLst>
            </c:dLbl>
            <c:dLbl>
              <c:idx val="7"/>
              <c:delete val="1"/>
              <c:extLst>
                <c:ext xmlns:c15="http://schemas.microsoft.com/office/drawing/2012/chart" uri="{CE6537A1-D6FC-4f65-9D91-7224C49458BB}"/>
                <c:ext xmlns:c16="http://schemas.microsoft.com/office/drawing/2014/chart" uri="{C3380CC4-5D6E-409C-BE32-E72D297353CC}">
                  <c16:uniqueId val="{00000008-B449-44EF-AEAC-65D2D16005C6}"/>
                </c:ext>
              </c:extLst>
            </c:dLbl>
            <c:spPr>
              <a:noFill/>
              <a:ln>
                <a:noFill/>
              </a:ln>
              <a:effectLst/>
            </c:spPr>
            <c:txPr>
              <a:bodyPr/>
              <a:lstStyle/>
              <a:p>
                <a:pPr>
                  <a:defRPr sz="18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Лист1!$A$2:$A$9</c:f>
              <c:strCache>
                <c:ptCount val="7"/>
                <c:pt idx="0">
                  <c:v>Доходы, получаемые в виде арендной платы за земельные участки</c:v>
                </c:pt>
                <c:pt idx="1">
                  <c:v>Доходы от сдачи в аренду имущества</c:v>
                </c:pt>
                <c:pt idx="2">
                  <c:v>Доходы от продажи земельных участков</c:v>
                </c:pt>
                <c:pt idx="3">
                  <c:v>Доходы от реализации имущества</c:v>
                </c:pt>
                <c:pt idx="4">
                  <c:v>Плата за негативное воздействие на окр.среду</c:v>
                </c:pt>
                <c:pt idx="5">
                  <c:v>Штрафы</c:v>
                </c:pt>
                <c:pt idx="6">
                  <c:v>Прочие неналоговые доходы</c:v>
                </c:pt>
              </c:strCache>
            </c:strRef>
          </c:cat>
          <c:val>
            <c:numRef>
              <c:f>Лист1!$B$2:$B$9</c:f>
              <c:numCache>
                <c:formatCode>0.0</c:formatCode>
                <c:ptCount val="8"/>
                <c:pt idx="0">
                  <c:v>15.2</c:v>
                </c:pt>
                <c:pt idx="1">
                  <c:v>5.7</c:v>
                </c:pt>
                <c:pt idx="2">
                  <c:v>2.8</c:v>
                </c:pt>
                <c:pt idx="3">
                  <c:v>0</c:v>
                </c:pt>
                <c:pt idx="4">
                  <c:v>19.899999999999999</c:v>
                </c:pt>
                <c:pt idx="5">
                  <c:v>11.2</c:v>
                </c:pt>
                <c:pt idx="6">
                  <c:v>2.1</c:v>
                </c:pt>
              </c:numCache>
            </c:numRef>
          </c:val>
          <c:extLst>
            <c:ext xmlns:c16="http://schemas.microsoft.com/office/drawing/2014/chart" uri="{C3380CC4-5D6E-409C-BE32-E72D297353CC}">
              <c16:uniqueId val="{0000000A-C0AB-4B00-8B35-10E62F375E31}"/>
            </c:ext>
          </c:extLst>
        </c:ser>
        <c:dLbls>
          <c:showLegendKey val="0"/>
          <c:showVal val="0"/>
          <c:showCatName val="0"/>
          <c:showSerName val="0"/>
          <c:showPercent val="0"/>
          <c:showBubbleSize val="0"/>
          <c:showLeaderLines val="0"/>
        </c:dLbls>
        <c:firstSliceAng val="0"/>
        <c:holeSize val="50"/>
      </c:doughnutChart>
      <c:spPr>
        <a:noFill/>
        <a:ln w="25380">
          <a:noFill/>
        </a:ln>
      </c:spPr>
    </c:plotArea>
    <c:legend>
      <c:legendPos val="b"/>
      <c:layout>
        <c:manualLayout>
          <c:xMode val="edge"/>
          <c:yMode val="edge"/>
          <c:x val="7.268947088009059E-2"/>
          <c:y val="0.67101599507022269"/>
          <c:w val="0.92731052911990897"/>
          <c:h val="0.30176668957727987"/>
        </c:manualLayout>
      </c:layout>
      <c:overlay val="0"/>
      <c:txPr>
        <a:bodyPr/>
        <a:lstStyle/>
        <a:p>
          <a:pPr>
            <a:defRPr sz="1199">
              <a:latin typeface="Bookman Old Style" pitchFamily="18" charset="0"/>
              <a:cs typeface="Arial" pitchFamily="34" charset="0"/>
            </a:defRPr>
          </a:pPr>
          <a:endParaRPr lang="ru-RU"/>
        </a:p>
      </c:txPr>
    </c:legend>
    <c:plotVisOnly val="1"/>
    <c:dispBlanksAs val="zero"/>
    <c:showDLblsOverMax val="0"/>
  </c:chart>
  <c:txPr>
    <a:bodyPr/>
    <a:lstStyle/>
    <a:p>
      <a:pPr>
        <a:defRPr sz="1798"/>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8973683351748055"/>
          <c:y val="0.1068604490437805"/>
          <c:w val="0.61700955231395482"/>
          <c:h val="0.71910118220203068"/>
        </c:manualLayout>
      </c:layout>
      <c:doughnutChart>
        <c:varyColors val="1"/>
        <c:ser>
          <c:idx val="0"/>
          <c:order val="0"/>
          <c:tx>
            <c:strRef>
              <c:f>Лист1!$B$1</c:f>
              <c:strCache>
                <c:ptCount val="1"/>
                <c:pt idx="0">
                  <c:v>Столбец1</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1-19A8-4CFA-B3B4-B9A4C3B2101B}"/>
              </c:ext>
            </c:extLst>
          </c:dPt>
          <c:dPt>
            <c:idx val="1"/>
            <c:bubble3D val="0"/>
            <c:spPr>
              <a:solidFill>
                <a:schemeClr val="bg2">
                  <a:lumMod val="75000"/>
                </a:schemeClr>
              </a:solidFill>
            </c:spPr>
            <c:extLst>
              <c:ext xmlns:c16="http://schemas.microsoft.com/office/drawing/2014/chart" uri="{C3380CC4-5D6E-409C-BE32-E72D297353CC}">
                <c16:uniqueId val="{00000003-19A8-4CFA-B3B4-B9A4C3B2101B}"/>
              </c:ext>
            </c:extLst>
          </c:dPt>
          <c:dPt>
            <c:idx val="2"/>
            <c:bubble3D val="0"/>
            <c:spPr>
              <a:solidFill>
                <a:srgbClr val="FF33CC"/>
              </a:solidFill>
            </c:spPr>
            <c:extLst>
              <c:ext xmlns:c16="http://schemas.microsoft.com/office/drawing/2014/chart" uri="{C3380CC4-5D6E-409C-BE32-E72D297353CC}">
                <c16:uniqueId val="{00000005-19A8-4CFA-B3B4-B9A4C3B2101B}"/>
              </c:ext>
            </c:extLst>
          </c:dPt>
          <c:dPt>
            <c:idx val="4"/>
            <c:bubble3D val="0"/>
            <c:spPr>
              <a:solidFill>
                <a:schemeClr val="accent4">
                  <a:lumMod val="60000"/>
                  <a:lumOff val="40000"/>
                </a:schemeClr>
              </a:solidFill>
            </c:spPr>
            <c:extLst>
              <c:ext xmlns:c16="http://schemas.microsoft.com/office/drawing/2014/chart" uri="{C3380CC4-5D6E-409C-BE32-E72D297353CC}">
                <c16:uniqueId val="{00000008-19A8-4CFA-B3B4-B9A4C3B2101B}"/>
              </c:ext>
            </c:extLst>
          </c:dPt>
          <c:dLbls>
            <c:dLbl>
              <c:idx val="0"/>
              <c:layout>
                <c:manualLayout>
                  <c:x val="2.3682652457075208E-3"/>
                  <c:y val="-2.4841108187264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A8-4CFA-B3B4-B9A4C3B2101B}"/>
                </c:ext>
              </c:extLst>
            </c:dLbl>
            <c:dLbl>
              <c:idx val="1"/>
              <c:layout>
                <c:manualLayout>
                  <c:x val="2.3682652457075209E-2"/>
                  <c:y val="1.2420554093632089E-2"/>
                </c:manualLayout>
              </c:layout>
              <c:tx>
                <c:rich>
                  <a:bodyPr/>
                  <a:lstStyle/>
                  <a:p>
                    <a:r>
                      <a:rPr lang="en-US" dirty="0"/>
                      <a:t>6,9</a:t>
                    </a:r>
                  </a:p>
                </c:rich>
              </c:tx>
              <c:showLegendKey val="0"/>
              <c:showVal val="1"/>
              <c:showCatName val="0"/>
              <c:showSerName val="0"/>
              <c:showPercent val="0"/>
              <c:showBubbleSize val="0"/>
              <c:extLst>
                <c:ext xmlns:c15="http://schemas.microsoft.com/office/drawing/2012/chart" uri="{CE6537A1-D6FC-4f65-9D91-7224C49458BB}">
                  <c15:layout>
                    <c:manualLayout>
                      <c:w val="0.14178804026050917"/>
                      <c:h val="9.1387676897812853E-2"/>
                    </c:manualLayout>
                  </c15:layout>
                  <c15:showDataLabelsRange val="0"/>
                </c:ext>
                <c:ext xmlns:c16="http://schemas.microsoft.com/office/drawing/2014/chart" uri="{C3380CC4-5D6E-409C-BE32-E72D297353CC}">
                  <c16:uniqueId val="{00000003-19A8-4CFA-B3B4-B9A4C3B2101B}"/>
                </c:ext>
              </c:extLst>
            </c:dLbl>
            <c:dLbl>
              <c:idx val="2"/>
              <c:layout>
                <c:manualLayout>
                  <c:x val="3.078744819419775E-2"/>
                  <c:y val="4.0683780299414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A8-4CFA-B3B4-B9A4C3B2101B}"/>
                </c:ext>
              </c:extLst>
            </c:dLbl>
            <c:dLbl>
              <c:idx val="3"/>
              <c:delete val="1"/>
              <c:extLst>
                <c:ext xmlns:c15="http://schemas.microsoft.com/office/drawing/2012/chart" uri="{CE6537A1-D6FC-4f65-9D91-7224C49458BB}"/>
                <c:ext xmlns:c16="http://schemas.microsoft.com/office/drawing/2014/chart" uri="{C3380CC4-5D6E-409C-BE32-E72D297353CC}">
                  <c16:uniqueId val="{00000006-19A8-4CFA-B3B4-B9A4C3B2101B}"/>
                </c:ext>
              </c:extLst>
            </c:dLbl>
            <c:dLbl>
              <c:idx val="4"/>
              <c:layout>
                <c:manualLayout>
                  <c:x val="-2.3682838934653595E-2"/>
                  <c:y val="-1.5242399664090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A8-4CFA-B3B4-B9A4C3B2101B}"/>
                </c:ext>
              </c:extLst>
            </c:dLbl>
            <c:dLbl>
              <c:idx val="5"/>
              <c:layout>
                <c:manualLayout>
                  <c:x val="-1.1841326228537612E-2"/>
                  <c:y val="6.5988676105853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A8-4CFA-B3B4-B9A4C3B2101B}"/>
                </c:ext>
              </c:extLst>
            </c:dLbl>
            <c:dLbl>
              <c:idx val="6"/>
              <c:layout>
                <c:manualLayout>
                  <c:x val="-1.4209591474245119E-2"/>
                  <c:y val="-3.3121477583018852E-2"/>
                </c:manualLayout>
              </c:layout>
              <c:tx>
                <c:rich>
                  <a:bodyPr/>
                  <a:lstStyle/>
                  <a:p>
                    <a:r>
                      <a:rPr lang="en-US" dirty="0"/>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6FE-404E-9CEE-11138E04EC24}"/>
                </c:ext>
              </c:extLst>
            </c:dLbl>
            <c:spPr>
              <a:noFill/>
              <a:ln>
                <a:noFill/>
              </a:ln>
              <a:effectLst/>
            </c:spPr>
            <c:txPr>
              <a:bodyPr/>
              <a:lstStyle/>
              <a:p>
                <a:pPr>
                  <a:defRPr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Лист1!$A$2:$A$8</c:f>
              <c:strCache>
                <c:ptCount val="7"/>
                <c:pt idx="0">
                  <c:v>Доходы, получаемые в виде арендной платы за земельные участки</c:v>
                </c:pt>
                <c:pt idx="1">
                  <c:v>Доходы от сдачи в аренду имущества</c:v>
                </c:pt>
                <c:pt idx="2">
                  <c:v>Доходы от продажи земельных участков</c:v>
                </c:pt>
                <c:pt idx="3">
                  <c:v>Доходы от реализации имущества</c:v>
                </c:pt>
                <c:pt idx="4">
                  <c:v>Плата за негативное воздействие на окр.среду</c:v>
                </c:pt>
                <c:pt idx="5">
                  <c:v>Штрафы</c:v>
                </c:pt>
                <c:pt idx="6">
                  <c:v>Прочие неналоговые доходы</c:v>
                </c:pt>
              </c:strCache>
            </c:strRef>
          </c:cat>
          <c:val>
            <c:numRef>
              <c:f>Лист1!$B$2:$B$8</c:f>
              <c:numCache>
                <c:formatCode>General</c:formatCode>
                <c:ptCount val="7"/>
                <c:pt idx="0">
                  <c:v>13.2</c:v>
                </c:pt>
                <c:pt idx="1">
                  <c:v>6.9</c:v>
                </c:pt>
                <c:pt idx="2">
                  <c:v>2.8</c:v>
                </c:pt>
                <c:pt idx="3">
                  <c:v>0</c:v>
                </c:pt>
                <c:pt idx="4">
                  <c:v>27.8</c:v>
                </c:pt>
                <c:pt idx="5">
                  <c:v>5.7</c:v>
                </c:pt>
                <c:pt idx="6">
                  <c:v>3.9</c:v>
                </c:pt>
              </c:numCache>
            </c:numRef>
          </c:val>
          <c:extLst>
            <c:ext xmlns:c16="http://schemas.microsoft.com/office/drawing/2014/chart" uri="{C3380CC4-5D6E-409C-BE32-E72D297353CC}">
              <c16:uniqueId val="{0000000A-19A8-4CFA-B3B4-B9A4C3B2101B}"/>
            </c:ext>
          </c:extLst>
        </c:ser>
        <c:dLbls>
          <c:showLegendKey val="0"/>
          <c:showVal val="0"/>
          <c:showCatName val="0"/>
          <c:showSerName val="0"/>
          <c:showPercent val="0"/>
          <c:showBubbleSize val="0"/>
          <c:showLeaderLines val="0"/>
        </c:dLbls>
        <c:firstSliceAng val="0"/>
        <c:holeSize val="50"/>
      </c:doughnutChart>
      <c:spPr>
        <a:noFill/>
        <a:ln w="25384">
          <a:noFill/>
        </a:ln>
      </c:spPr>
    </c:plotArea>
    <c:plotVisOnly val="1"/>
    <c:dispBlanksAs val="zero"/>
    <c:showDLblsOverMax val="0"/>
  </c:chart>
  <c:txPr>
    <a:bodyPr/>
    <a:lstStyle/>
    <a:p>
      <a:pPr>
        <a:defRPr sz="1798"/>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Объем</a:t>
            </a:r>
            <a:r>
              <a:rPr lang="ru-RU" sz="1600" b="1" baseline="0" dirty="0">
                <a:solidFill>
                  <a:schemeClr val="tx1"/>
                </a:solidFill>
                <a:latin typeface="Arial" panose="020B0604020202020204" pitchFamily="34" charset="0"/>
                <a:cs typeface="Arial" panose="020B0604020202020204" pitchFamily="34" charset="0"/>
              </a:rPr>
              <a:t> инвестиций в основной капитал                                                          (по полному кругу предприятий), </a:t>
            </a:r>
            <a:r>
              <a:rPr lang="ru-RU" sz="1600" b="1" baseline="0" dirty="0" err="1">
                <a:solidFill>
                  <a:schemeClr val="tx1"/>
                </a:solidFill>
                <a:latin typeface="Arial" panose="020B0604020202020204" pitchFamily="34" charset="0"/>
                <a:cs typeface="Arial" panose="020B0604020202020204" pitchFamily="34" charset="0"/>
              </a:rPr>
              <a:t>млн.руб</a:t>
            </a:r>
            <a:r>
              <a:rPr lang="ru-RU" sz="1600" b="1" baseline="0" dirty="0">
                <a:solidFill>
                  <a:schemeClr val="tx1"/>
                </a:solidFill>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Лист1!$B$1</c:f>
              <c:strCache>
                <c:ptCount val="1"/>
                <c:pt idx="0">
                  <c:v>Показатель</c:v>
                </c:pt>
              </c:strCache>
            </c:strRef>
          </c:tx>
          <c:spPr>
            <a:ln w="28575" cap="rnd">
              <a:solidFill>
                <a:srgbClr val="7030A0"/>
              </a:solidFill>
              <a:round/>
            </a:ln>
            <a:effectLst/>
          </c:spPr>
          <c:marker>
            <c:symbol val="circle"/>
            <c:size val="5"/>
            <c:spPr>
              <a:solidFill>
                <a:schemeClr val="accent3"/>
              </a:solidFill>
              <a:ln w="9525">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#,##0.00</c:formatCode>
                <c:ptCount val="3"/>
                <c:pt idx="0">
                  <c:v>2430.2800000000002</c:v>
                </c:pt>
                <c:pt idx="1">
                  <c:v>3064.2</c:v>
                </c:pt>
                <c:pt idx="2">
                  <c:v>2348.4899999999998</c:v>
                </c:pt>
              </c:numCache>
            </c:numRef>
          </c:val>
          <c:smooth val="0"/>
          <c:extLst>
            <c:ext xmlns:c16="http://schemas.microsoft.com/office/drawing/2014/chart" uri="{C3380CC4-5D6E-409C-BE32-E72D297353CC}">
              <c16:uniqueId val="{00000000-1CAF-404A-96BC-FF2B33D34919}"/>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0.00" sourceLinked="1"/>
        <c:majorTickMark val="none"/>
        <c:minorTickMark val="none"/>
        <c:tickLblPos val="nextTo"/>
        <c:crossAx val="478780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7489551342764"/>
          <c:y val="0.16396148937832647"/>
          <c:w val="0.54493970951578263"/>
          <c:h val="0.51219526170033558"/>
        </c:manualLayout>
      </c:layout>
      <c:pieChart>
        <c:varyColors val="1"/>
        <c:ser>
          <c:idx val="0"/>
          <c:order val="0"/>
          <c:tx>
            <c:strRef>
              <c:f>Лист1!$B$1</c:f>
              <c:strCache>
                <c:ptCount val="1"/>
                <c:pt idx="0">
                  <c:v>Продажи</c:v>
                </c:pt>
              </c:strCache>
            </c:strRef>
          </c:tx>
          <c:spPr>
            <a:scene3d>
              <a:camera prst="orthographicFront"/>
              <a:lightRig rig="threePt" dir="t"/>
            </a:scene3d>
            <a:sp3d>
              <a:bevelT w="165100" prst="coolSlant"/>
            </a:sp3d>
          </c:spPr>
          <c:dPt>
            <c:idx val="3"/>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4-EDAD-4D22-9C2B-99FDC12AE0FC}"/>
              </c:ext>
            </c:extLst>
          </c:dPt>
          <c:dLbls>
            <c:dLbl>
              <c:idx val="0"/>
              <c:layout>
                <c:manualLayout>
                  <c:x val="8.5963008289653142E-3"/>
                  <c:y val="4.24762781168341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AD-4D22-9C2B-99FDC12AE0FC}"/>
                </c:ext>
              </c:extLst>
            </c:dLbl>
            <c:dLbl>
              <c:idx val="1"/>
              <c:layout>
                <c:manualLayout>
                  <c:x val="6.3065647585840684E-2"/>
                  <c:y val="-5.2366979485888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AD-4D22-9C2B-99FDC12AE0FC}"/>
                </c:ext>
              </c:extLst>
            </c:dLbl>
            <c:dLbl>
              <c:idx val="2"/>
              <c:layout>
                <c:manualLayout>
                  <c:x val="-3.9151176484171234E-2"/>
                  <c:y val="2.2274349113196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AD-4D22-9C2B-99FDC12AE0FC}"/>
                </c:ext>
              </c:extLst>
            </c:dLbl>
            <c:dLbl>
              <c:idx val="3"/>
              <c:layout>
                <c:manualLayout>
                  <c:x val="-0.15015124575703728"/>
                  <c:y val="-1.6245474828325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AD-4D22-9C2B-99FDC12AE0FC}"/>
                </c:ext>
              </c:extLst>
            </c:dLbl>
            <c:dLbl>
              <c:idx val="4"/>
              <c:layout>
                <c:manualLayout>
                  <c:x val="5.2699101761839885E-3"/>
                  <c:y val="-1.3462917466077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AD-4D22-9C2B-99FDC12AE0FC}"/>
                </c:ext>
              </c:extLst>
            </c:dLbl>
            <c:dLbl>
              <c:idx val="5"/>
              <c:layout>
                <c:manualLayout>
                  <c:x val="7.0856572256233361E-2"/>
                  <c:y val="-3.265207244591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EC-4B68-96B5-DDF68ACB0D90}"/>
                </c:ext>
              </c:extLst>
            </c:dLbl>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Лист1!$A$2:$A$7</c:f>
              <c:strCache>
                <c:ptCount val="6"/>
                <c:pt idx="0">
                  <c:v>Дотации</c:v>
                </c:pt>
                <c:pt idx="1">
                  <c:v>Субсидии</c:v>
                </c:pt>
                <c:pt idx="2">
                  <c:v>Субвенции</c:v>
                </c:pt>
                <c:pt idx="3">
                  <c:v>Прочие безвозмездные поступления</c:v>
                </c:pt>
                <c:pt idx="4">
                  <c:v>Иные межбюджетные трансферты</c:v>
                </c:pt>
                <c:pt idx="5">
                  <c:v>Возврат остатков</c:v>
                </c:pt>
              </c:strCache>
            </c:strRef>
          </c:cat>
          <c:val>
            <c:numRef>
              <c:f>Лист1!$B$2:$B$7</c:f>
              <c:numCache>
                <c:formatCode>0.0</c:formatCode>
                <c:ptCount val="6"/>
                <c:pt idx="0">
                  <c:v>281.2</c:v>
                </c:pt>
                <c:pt idx="1">
                  <c:v>211.2</c:v>
                </c:pt>
                <c:pt idx="2">
                  <c:v>787.7</c:v>
                </c:pt>
                <c:pt idx="3">
                  <c:v>1.1000000000000001</c:v>
                </c:pt>
                <c:pt idx="4">
                  <c:v>231.1</c:v>
                </c:pt>
                <c:pt idx="5">
                  <c:v>-11.7</c:v>
                </c:pt>
              </c:numCache>
            </c:numRef>
          </c:val>
          <c:extLst>
            <c:ext xmlns:c16="http://schemas.microsoft.com/office/drawing/2014/chart" uri="{C3380CC4-5D6E-409C-BE32-E72D297353CC}">
              <c16:uniqueId val="{00000006-EDAD-4D22-9C2B-99FDC12AE0FC}"/>
            </c:ext>
          </c:extLst>
        </c:ser>
        <c:dLbls>
          <c:showLegendKey val="0"/>
          <c:showVal val="0"/>
          <c:showCatName val="0"/>
          <c:showSerName val="0"/>
          <c:showPercent val="0"/>
          <c:showBubbleSize val="0"/>
          <c:showLeaderLines val="1"/>
        </c:dLbls>
        <c:firstSliceAng val="0"/>
      </c:pieChart>
      <c:spPr>
        <a:noFill/>
        <a:ln w="25389">
          <a:noFill/>
        </a:ln>
      </c:spPr>
    </c:plotArea>
    <c:legend>
      <c:legendPos val="b"/>
      <c:layout>
        <c:manualLayout>
          <c:xMode val="edge"/>
          <c:yMode val="edge"/>
          <c:x val="2.3460599938188694E-3"/>
          <c:y val="0.80400286327845383"/>
          <c:w val="0.90027556748728033"/>
          <c:h val="0.19157953189735591"/>
        </c:manualLayout>
      </c:layout>
      <c:overlay val="0"/>
      <c:txPr>
        <a:bodyPr/>
        <a:lstStyle/>
        <a:p>
          <a:pPr>
            <a:defRPr sz="1399"/>
          </a:pPr>
          <a:endParaRPr lang="ru-RU"/>
        </a:p>
      </c:txPr>
    </c:legend>
    <c:plotVisOnly val="1"/>
    <c:dispBlanksAs val="zero"/>
    <c:showDLblsOverMax val="0"/>
  </c:chart>
  <c:txPr>
    <a:bodyPr/>
    <a:lstStyle/>
    <a:p>
      <a:pPr>
        <a:defRPr sz="1797"/>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7489551342764"/>
          <c:y val="0.16396148937832647"/>
          <c:w val="0.54024762740434573"/>
          <c:h val="0.50778511837067775"/>
        </c:manualLayout>
      </c:layout>
      <c:pieChart>
        <c:varyColors val="1"/>
        <c:ser>
          <c:idx val="0"/>
          <c:order val="0"/>
          <c:tx>
            <c:strRef>
              <c:f>Лист1!$B$1</c:f>
              <c:strCache>
                <c:ptCount val="1"/>
                <c:pt idx="0">
                  <c:v>Продажи</c:v>
                </c:pt>
              </c:strCache>
            </c:strRef>
          </c:tx>
          <c:spPr>
            <a:scene3d>
              <a:camera prst="orthographicFront"/>
              <a:lightRig rig="threePt" dir="t"/>
            </a:scene3d>
            <a:sp3d>
              <a:bevelT w="165100" prst="coolSlant"/>
            </a:sp3d>
          </c:spPr>
          <c:dPt>
            <c:idx val="3"/>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4-D430-4B61-9912-340235A2162B}"/>
              </c:ext>
            </c:extLst>
          </c:dPt>
          <c:dLbls>
            <c:dLbl>
              <c:idx val="0"/>
              <c:layout>
                <c:manualLayout>
                  <c:x val="5.5517121943334961E-2"/>
                  <c:y val="-1.3392945506949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30-4B61-9912-340235A2162B}"/>
                </c:ext>
              </c:extLst>
            </c:dLbl>
            <c:dLbl>
              <c:idx val="1"/>
              <c:layout>
                <c:manualLayout>
                  <c:x val="6.3065647585840684E-2"/>
                  <c:y val="-5.2366979485888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30-4B61-9912-340235A2162B}"/>
                </c:ext>
              </c:extLst>
            </c:dLbl>
            <c:dLbl>
              <c:idx val="2"/>
              <c:layout>
                <c:manualLayout>
                  <c:x val="-3.9151176484171234E-2"/>
                  <c:y val="2.2274349113196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30-4B61-9912-340235A2162B}"/>
                </c:ext>
              </c:extLst>
            </c:dLbl>
            <c:dLbl>
              <c:idx val="3"/>
              <c:layout>
                <c:manualLayout>
                  <c:x val="-0.15015124575703728"/>
                  <c:y val="-1.6245474828325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30-4B61-9912-340235A2162B}"/>
                </c:ext>
              </c:extLst>
            </c:dLbl>
            <c:dLbl>
              <c:idx val="4"/>
              <c:layout>
                <c:manualLayout>
                  <c:x val="-6.4602951024084008E-3"/>
                  <c:y val="-3.5513634114368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30-4B61-9912-340235A2162B}"/>
                </c:ext>
              </c:extLst>
            </c:dLbl>
            <c:dLbl>
              <c:idx val="5"/>
              <c:layout>
                <c:manualLayout>
                  <c:x val="1.9704407843572937E-2"/>
                  <c:y val="-4.931305544410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8A-409E-92AF-201E5994A02E}"/>
                </c:ext>
              </c:extLst>
            </c:dLbl>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Лист1!$A$2:$A$7</c:f>
              <c:strCache>
                <c:ptCount val="6"/>
                <c:pt idx="0">
                  <c:v>Дотации</c:v>
                </c:pt>
                <c:pt idx="1">
                  <c:v>Субсидии</c:v>
                </c:pt>
                <c:pt idx="2">
                  <c:v>Субвенции</c:v>
                </c:pt>
                <c:pt idx="3">
                  <c:v>Прочие безвозмездные поступления</c:v>
                </c:pt>
                <c:pt idx="4">
                  <c:v>Иные межбюджетные трансферты</c:v>
                </c:pt>
                <c:pt idx="5">
                  <c:v>Возврат остатков</c:v>
                </c:pt>
              </c:strCache>
            </c:strRef>
          </c:cat>
          <c:val>
            <c:numRef>
              <c:f>Лист1!$B$2:$B$7</c:f>
              <c:numCache>
                <c:formatCode>0.0</c:formatCode>
                <c:ptCount val="6"/>
                <c:pt idx="0">
                  <c:v>287.39999999999998</c:v>
                </c:pt>
                <c:pt idx="1">
                  <c:v>300.3</c:v>
                </c:pt>
                <c:pt idx="2">
                  <c:v>783.9</c:v>
                </c:pt>
                <c:pt idx="3">
                  <c:v>0</c:v>
                </c:pt>
                <c:pt idx="4">
                  <c:v>173.4</c:v>
                </c:pt>
                <c:pt idx="5">
                  <c:v>-5.4</c:v>
                </c:pt>
              </c:numCache>
            </c:numRef>
          </c:val>
          <c:extLst>
            <c:ext xmlns:c16="http://schemas.microsoft.com/office/drawing/2014/chart" uri="{C3380CC4-5D6E-409C-BE32-E72D297353CC}">
              <c16:uniqueId val="{00000006-D430-4B61-9912-340235A2162B}"/>
            </c:ext>
          </c:extLst>
        </c:ser>
        <c:dLbls>
          <c:showLegendKey val="0"/>
          <c:showVal val="0"/>
          <c:showCatName val="0"/>
          <c:showSerName val="0"/>
          <c:showPercent val="0"/>
          <c:showBubbleSize val="0"/>
          <c:showLeaderLines val="1"/>
        </c:dLbls>
        <c:firstSliceAng val="0"/>
      </c:pieChart>
      <c:spPr>
        <a:noFill/>
        <a:ln w="25389">
          <a:noFill/>
        </a:ln>
      </c:spPr>
    </c:plotArea>
    <c:plotVisOnly val="1"/>
    <c:dispBlanksAs val="zero"/>
    <c:showDLblsOverMax val="0"/>
  </c:chart>
  <c:txPr>
    <a:bodyPr/>
    <a:lstStyle/>
    <a:p>
      <a:pPr>
        <a:defRPr sz="1797"/>
      </a:pPr>
      <a:endParaRPr lang="ru-RU"/>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0115108510409373E-2"/>
          <c:y val="0.12569723544706249"/>
          <c:w val="0.78735322583128597"/>
          <c:h val="0.68876218253898669"/>
        </c:manualLayout>
      </c:layout>
      <c:barChart>
        <c:barDir val="col"/>
        <c:grouping val="clustered"/>
        <c:varyColors val="0"/>
        <c:ser>
          <c:idx val="0"/>
          <c:order val="0"/>
          <c:tx>
            <c:strRef>
              <c:f>Лист1!$E$259</c:f>
              <c:strCache>
                <c:ptCount val="1"/>
                <c:pt idx="0">
                  <c:v>2019 год</c:v>
                </c:pt>
              </c:strCache>
            </c:strRef>
          </c:tx>
          <c:invertIfNegative val="0"/>
          <c:cat>
            <c:strRef>
              <c:f>Лист1!$D$260:$D$264</c:f>
              <c:strCache>
                <c:ptCount val="5"/>
                <c:pt idx="0">
                  <c:v>Дотации</c:v>
                </c:pt>
                <c:pt idx="1">
                  <c:v>Субсидии</c:v>
                </c:pt>
                <c:pt idx="2">
                  <c:v>Субвенции</c:v>
                </c:pt>
                <c:pt idx="3">
                  <c:v>Иные межбюджетные трансферты</c:v>
                </c:pt>
                <c:pt idx="4">
                  <c:v>Прочие безвозмездные перечисления</c:v>
                </c:pt>
              </c:strCache>
            </c:strRef>
          </c:cat>
          <c:val>
            <c:numRef>
              <c:f>Лист1!$E$260:$E$264</c:f>
              <c:numCache>
                <c:formatCode>General</c:formatCode>
                <c:ptCount val="5"/>
                <c:pt idx="0">
                  <c:v>281.2</c:v>
                </c:pt>
                <c:pt idx="1">
                  <c:v>211.2</c:v>
                </c:pt>
                <c:pt idx="2">
                  <c:v>787.7</c:v>
                </c:pt>
                <c:pt idx="3">
                  <c:v>231.1</c:v>
                </c:pt>
                <c:pt idx="4">
                  <c:v>1.1000000000000001</c:v>
                </c:pt>
              </c:numCache>
            </c:numRef>
          </c:val>
          <c:extLst>
            <c:ext xmlns:c16="http://schemas.microsoft.com/office/drawing/2014/chart" uri="{C3380CC4-5D6E-409C-BE32-E72D297353CC}">
              <c16:uniqueId val="{00000000-0AFD-480B-8187-049725E0564D}"/>
            </c:ext>
          </c:extLst>
        </c:ser>
        <c:ser>
          <c:idx val="1"/>
          <c:order val="1"/>
          <c:tx>
            <c:strRef>
              <c:f>Лист1!$F$259</c:f>
              <c:strCache>
                <c:ptCount val="1"/>
                <c:pt idx="0">
                  <c:v>2020 год</c:v>
                </c:pt>
              </c:strCache>
            </c:strRef>
          </c:tx>
          <c:spPr>
            <a:solidFill>
              <a:srgbClr val="00B050"/>
            </a:solidFill>
          </c:spPr>
          <c:invertIfNegative val="0"/>
          <c:cat>
            <c:strRef>
              <c:f>Лист1!$D$260:$D$264</c:f>
              <c:strCache>
                <c:ptCount val="5"/>
                <c:pt idx="0">
                  <c:v>Дотации</c:v>
                </c:pt>
                <c:pt idx="1">
                  <c:v>Субсидии</c:v>
                </c:pt>
                <c:pt idx="2">
                  <c:v>Субвенции</c:v>
                </c:pt>
                <c:pt idx="3">
                  <c:v>Иные межбюджетные трансферты</c:v>
                </c:pt>
                <c:pt idx="4">
                  <c:v>Прочие безвозмездные перечисления</c:v>
                </c:pt>
              </c:strCache>
            </c:strRef>
          </c:cat>
          <c:val>
            <c:numRef>
              <c:f>Лист1!$F$260:$F$264</c:f>
              <c:numCache>
                <c:formatCode>General</c:formatCode>
                <c:ptCount val="5"/>
                <c:pt idx="0">
                  <c:v>287.39999999999981</c:v>
                </c:pt>
                <c:pt idx="1">
                  <c:v>300.3</c:v>
                </c:pt>
                <c:pt idx="2">
                  <c:v>783.9</c:v>
                </c:pt>
                <c:pt idx="3">
                  <c:v>173.4</c:v>
                </c:pt>
                <c:pt idx="4">
                  <c:v>2.7</c:v>
                </c:pt>
              </c:numCache>
            </c:numRef>
          </c:val>
          <c:extLst>
            <c:ext xmlns:c16="http://schemas.microsoft.com/office/drawing/2014/chart" uri="{C3380CC4-5D6E-409C-BE32-E72D297353CC}">
              <c16:uniqueId val="{00000001-0AFD-480B-8187-049725E0564D}"/>
            </c:ext>
          </c:extLst>
        </c:ser>
        <c:dLbls>
          <c:showLegendKey val="0"/>
          <c:showVal val="0"/>
          <c:showCatName val="0"/>
          <c:showSerName val="0"/>
          <c:showPercent val="0"/>
          <c:showBubbleSize val="0"/>
        </c:dLbls>
        <c:gapWidth val="150"/>
        <c:axId val="147238912"/>
        <c:axId val="147253504"/>
      </c:barChart>
      <c:catAx>
        <c:axId val="147238912"/>
        <c:scaling>
          <c:orientation val="minMax"/>
        </c:scaling>
        <c:delete val="0"/>
        <c:axPos val="b"/>
        <c:numFmt formatCode="General" sourceLinked="0"/>
        <c:majorTickMark val="out"/>
        <c:minorTickMark val="none"/>
        <c:tickLblPos val="nextTo"/>
        <c:txPr>
          <a:bodyPr/>
          <a:lstStyle/>
          <a:p>
            <a:pPr>
              <a:defRPr sz="1400"/>
            </a:pPr>
            <a:endParaRPr lang="ru-RU"/>
          </a:p>
        </c:txPr>
        <c:crossAx val="147253504"/>
        <c:crosses val="autoZero"/>
        <c:auto val="1"/>
        <c:lblAlgn val="ctr"/>
        <c:lblOffset val="100"/>
        <c:noMultiLvlLbl val="0"/>
      </c:catAx>
      <c:valAx>
        <c:axId val="147253504"/>
        <c:scaling>
          <c:orientation val="minMax"/>
        </c:scaling>
        <c:delete val="1"/>
        <c:axPos val="l"/>
        <c:numFmt formatCode="General" sourceLinked="1"/>
        <c:majorTickMark val="out"/>
        <c:minorTickMark val="none"/>
        <c:tickLblPos val="none"/>
        <c:crossAx val="147238912"/>
        <c:crosses val="autoZero"/>
        <c:crossBetween val="between"/>
      </c:valAx>
    </c:plotArea>
    <c:legend>
      <c:legendPos val="r"/>
      <c:layout>
        <c:manualLayout>
          <c:xMode val="edge"/>
          <c:yMode val="edge"/>
          <c:x val="0.85602461522691764"/>
          <c:y val="0.2261889826458704"/>
          <c:w val="0.1368383536633819"/>
          <c:h val="0.144531653060928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Лист1!$E$306</c:f>
              <c:strCache>
                <c:ptCount val="1"/>
                <c:pt idx="0">
                  <c:v>План</c:v>
                </c:pt>
              </c:strCache>
            </c:strRef>
          </c:tx>
          <c:spPr>
            <a:gradFill>
              <a:gsLst>
                <a:gs pos="100000">
                  <a:schemeClr val="accent4">
                    <a:alpha val="0"/>
                  </a:schemeClr>
                </a:gs>
                <a:gs pos="50000">
                  <a:schemeClr val="accent4"/>
                </a:gs>
              </a:gsLst>
              <a:lin ang="5400000" scaled="0"/>
            </a:gradFill>
            <a:ln>
              <a:noFill/>
            </a:ln>
            <a:effectLst/>
            <a:sp3d/>
          </c:spPr>
          <c:invertIfNegative val="0"/>
          <c:dLbls>
            <c:dLbl>
              <c:idx val="0"/>
              <c:layout>
                <c:manualLayout>
                  <c:x val="8.3333333333333332E-3"/>
                  <c:y val="0.102807862927646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DF-4CD5-80CC-2E3665F680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Лист1!$F$306</c:f>
              <c:numCache>
                <c:formatCode>General</c:formatCode>
                <c:ptCount val="1"/>
                <c:pt idx="0">
                  <c:v>2180.3000000000002</c:v>
                </c:pt>
              </c:numCache>
            </c:numRef>
          </c:val>
          <c:extLst>
            <c:ext xmlns:c16="http://schemas.microsoft.com/office/drawing/2014/chart" uri="{C3380CC4-5D6E-409C-BE32-E72D297353CC}">
              <c16:uniqueId val="{00000001-3218-43B4-940E-45C50AC78017}"/>
            </c:ext>
          </c:extLst>
        </c:ser>
        <c:ser>
          <c:idx val="0"/>
          <c:order val="1"/>
          <c:tx>
            <c:strRef>
              <c:f>Лист1!$E$307</c:f>
              <c:strCache>
                <c:ptCount val="1"/>
                <c:pt idx="0">
                  <c:v>Факт</c:v>
                </c:pt>
              </c:strCache>
            </c:strRef>
          </c:tx>
          <c:spPr>
            <a:gradFill>
              <a:gsLst>
                <a:gs pos="100000">
                  <a:schemeClr val="accent2">
                    <a:alpha val="0"/>
                  </a:schemeClr>
                </a:gs>
                <a:gs pos="50000">
                  <a:schemeClr val="accent2"/>
                </a:gs>
              </a:gsLst>
              <a:lin ang="5400000" scaled="0"/>
            </a:gradFill>
            <a:ln>
              <a:noFill/>
            </a:ln>
            <a:effectLst/>
            <a:sp3d/>
          </c:spPr>
          <c:invertIfNegative val="0"/>
          <c:dLbls>
            <c:dLbl>
              <c:idx val="0"/>
              <c:layout>
                <c:manualLayout>
                  <c:x val="-5.5555555555555558E-3"/>
                  <c:y val="0.121846356062395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DF-4CD5-80CC-2E3665F6803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Лист1!$E$306:$E$307</c:f>
              <c:strCache>
                <c:ptCount val="2"/>
                <c:pt idx="0">
                  <c:v>План</c:v>
                </c:pt>
                <c:pt idx="1">
                  <c:v>Факт</c:v>
                </c:pt>
              </c:strCache>
            </c:strRef>
          </c:cat>
          <c:val>
            <c:numRef>
              <c:f>Лист1!$F$307</c:f>
              <c:numCache>
                <c:formatCode>General</c:formatCode>
                <c:ptCount val="1"/>
                <c:pt idx="0">
                  <c:v>1964.9</c:v>
                </c:pt>
              </c:numCache>
            </c:numRef>
          </c:val>
          <c:extLst>
            <c:ext xmlns:c16="http://schemas.microsoft.com/office/drawing/2014/chart" uri="{C3380CC4-5D6E-409C-BE32-E72D297353CC}">
              <c16:uniqueId val="{00000002-3218-43B4-940E-45C50AC78017}"/>
            </c:ext>
          </c:extLst>
        </c:ser>
        <c:dLbls>
          <c:showLegendKey val="0"/>
          <c:showVal val="1"/>
          <c:showCatName val="0"/>
          <c:showSerName val="0"/>
          <c:showPercent val="0"/>
          <c:showBubbleSize val="0"/>
        </c:dLbls>
        <c:gapWidth val="150"/>
        <c:gapDepth val="0"/>
        <c:shape val="box"/>
        <c:axId val="147539456"/>
        <c:axId val="147540992"/>
        <c:axId val="0"/>
      </c:bar3DChart>
      <c:catAx>
        <c:axId val="147539456"/>
        <c:scaling>
          <c:orientation val="minMax"/>
        </c:scaling>
        <c:delete val="0"/>
        <c:axPos val="b"/>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540992"/>
        <c:crosses val="autoZero"/>
        <c:auto val="1"/>
        <c:lblAlgn val="ctr"/>
        <c:lblOffset val="100"/>
        <c:noMultiLvlLbl val="0"/>
      </c:catAx>
      <c:valAx>
        <c:axId val="1475409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53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4423915039169573"/>
          <c:y val="3.1501768002788977E-2"/>
          <c:w val="0.58739331445751353"/>
          <c:h val="0.88321516205823059"/>
        </c:manualLayout>
      </c:layout>
      <c:pie3DChart>
        <c:varyColors val="1"/>
        <c:ser>
          <c:idx val="0"/>
          <c:order val="0"/>
          <c:tx>
            <c:strRef>
              <c:f>Лист1!$B$1</c:f>
              <c:strCache>
                <c:ptCount val="1"/>
                <c:pt idx="0">
                  <c:v>Продажи</c:v>
                </c:pt>
              </c:strCache>
            </c:strRef>
          </c:tx>
          <c:dPt>
            <c:idx val="0"/>
            <c:bubble3D val="0"/>
            <c:spPr>
              <a:solidFill>
                <a:schemeClr val="accent1"/>
              </a:solidFill>
              <a:ln>
                <a:noFill/>
              </a:ln>
              <a:effectLst/>
              <a:sp3d/>
            </c:spPr>
            <c:extLst>
              <c:ext xmlns:c16="http://schemas.microsoft.com/office/drawing/2014/chart" uri="{C3380CC4-5D6E-409C-BE32-E72D297353CC}">
                <c16:uniqueId val="{00000001-AAB1-438E-9BCF-7ADE7C62F596}"/>
              </c:ext>
            </c:extLst>
          </c:dPt>
          <c:dPt>
            <c:idx val="1"/>
            <c:bubble3D val="0"/>
            <c:spPr>
              <a:solidFill>
                <a:schemeClr val="accent2"/>
              </a:solidFill>
              <a:ln>
                <a:noFill/>
              </a:ln>
              <a:effectLst/>
              <a:sp3d/>
            </c:spPr>
            <c:extLst>
              <c:ext xmlns:c16="http://schemas.microsoft.com/office/drawing/2014/chart" uri="{C3380CC4-5D6E-409C-BE32-E72D297353CC}">
                <c16:uniqueId val="{00000003-AAB1-438E-9BCF-7ADE7C62F596}"/>
              </c:ext>
            </c:extLst>
          </c:dPt>
          <c:dPt>
            <c:idx val="2"/>
            <c:bubble3D val="0"/>
            <c:spPr>
              <a:solidFill>
                <a:schemeClr val="accent3"/>
              </a:solidFill>
              <a:ln>
                <a:noFill/>
              </a:ln>
              <a:effectLst/>
              <a:sp3d/>
            </c:spPr>
            <c:extLst>
              <c:ext xmlns:c16="http://schemas.microsoft.com/office/drawing/2014/chart" uri="{C3380CC4-5D6E-409C-BE32-E72D297353CC}">
                <c16:uniqueId val="{00000005-AAB1-438E-9BCF-7ADE7C62F596}"/>
              </c:ext>
            </c:extLst>
          </c:dPt>
          <c:dPt>
            <c:idx val="3"/>
            <c:bubble3D val="0"/>
            <c:spPr>
              <a:solidFill>
                <a:schemeClr val="accent4"/>
              </a:solidFill>
              <a:ln>
                <a:noFill/>
              </a:ln>
              <a:effectLst/>
              <a:sp3d/>
            </c:spPr>
            <c:extLst>
              <c:ext xmlns:c16="http://schemas.microsoft.com/office/drawing/2014/chart" uri="{C3380CC4-5D6E-409C-BE32-E72D297353CC}">
                <c16:uniqueId val="{00000007-AAB1-438E-9BCF-7ADE7C62F596}"/>
              </c:ext>
            </c:extLst>
          </c:dPt>
          <c:dPt>
            <c:idx val="4"/>
            <c:bubble3D val="0"/>
            <c:spPr>
              <a:solidFill>
                <a:schemeClr val="accent5"/>
              </a:solidFill>
              <a:ln>
                <a:noFill/>
              </a:ln>
              <a:effectLst/>
              <a:sp3d/>
            </c:spPr>
            <c:extLst>
              <c:ext xmlns:c16="http://schemas.microsoft.com/office/drawing/2014/chart" uri="{C3380CC4-5D6E-409C-BE32-E72D297353CC}">
                <c16:uniqueId val="{00000009-AAB1-438E-9BCF-7ADE7C62F596}"/>
              </c:ext>
            </c:extLst>
          </c:dPt>
          <c:dPt>
            <c:idx val="5"/>
            <c:bubble3D val="0"/>
            <c:spPr>
              <a:solidFill>
                <a:schemeClr val="accent6"/>
              </a:solidFill>
              <a:ln>
                <a:noFill/>
              </a:ln>
              <a:effectLst/>
              <a:sp3d/>
            </c:spPr>
            <c:extLst>
              <c:ext xmlns:c16="http://schemas.microsoft.com/office/drawing/2014/chart" uri="{C3380CC4-5D6E-409C-BE32-E72D297353CC}">
                <c16:uniqueId val="{0000000A-AAB1-438E-9BCF-7ADE7C62F596}"/>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C-AAB1-438E-9BCF-7ADE7C62F596}"/>
              </c:ext>
            </c:extLst>
          </c:dPt>
          <c:dPt>
            <c:idx val="7"/>
            <c:bubble3D val="0"/>
            <c:spPr>
              <a:solidFill>
                <a:schemeClr val="accent2">
                  <a:lumMod val="60000"/>
                </a:schemeClr>
              </a:solidFill>
              <a:ln>
                <a:noFill/>
              </a:ln>
              <a:effectLst/>
              <a:sp3d/>
            </c:spPr>
            <c:extLst>
              <c:ext xmlns:c16="http://schemas.microsoft.com/office/drawing/2014/chart" uri="{C3380CC4-5D6E-409C-BE32-E72D297353CC}">
                <c16:uniqueId val="{0000000E-AAB1-438E-9BCF-7ADE7C62F596}"/>
              </c:ext>
            </c:extLst>
          </c:dPt>
          <c:dPt>
            <c:idx val="8"/>
            <c:bubble3D val="0"/>
            <c:spPr>
              <a:solidFill>
                <a:schemeClr val="accent3">
                  <a:lumMod val="60000"/>
                </a:schemeClr>
              </a:solidFill>
              <a:ln>
                <a:noFill/>
              </a:ln>
              <a:effectLst/>
              <a:sp3d/>
            </c:spPr>
            <c:extLst>
              <c:ext xmlns:c16="http://schemas.microsoft.com/office/drawing/2014/chart" uri="{C3380CC4-5D6E-409C-BE32-E72D297353CC}">
                <c16:uniqueId val="{00000010-AAB1-438E-9BCF-7ADE7C62F596}"/>
              </c:ext>
            </c:extLst>
          </c:dPt>
          <c:dPt>
            <c:idx val="9"/>
            <c:bubble3D val="0"/>
            <c:spPr>
              <a:solidFill>
                <a:schemeClr val="accent4">
                  <a:lumMod val="60000"/>
                </a:schemeClr>
              </a:solidFill>
              <a:ln>
                <a:noFill/>
              </a:ln>
              <a:effectLst/>
              <a:sp3d/>
            </c:spPr>
            <c:extLst>
              <c:ext xmlns:c16="http://schemas.microsoft.com/office/drawing/2014/chart" uri="{C3380CC4-5D6E-409C-BE32-E72D297353CC}">
                <c16:uniqueId val="{00000012-AAB1-438E-9BCF-7ADE7C62F596}"/>
              </c:ext>
            </c:extLst>
          </c:dPt>
          <c:dPt>
            <c:idx val="10"/>
            <c:bubble3D val="0"/>
            <c:spPr>
              <a:solidFill>
                <a:schemeClr val="accent5">
                  <a:lumMod val="60000"/>
                </a:schemeClr>
              </a:solidFill>
              <a:ln>
                <a:noFill/>
              </a:ln>
              <a:effectLst/>
              <a:sp3d/>
            </c:spPr>
            <c:extLst>
              <c:ext xmlns:c16="http://schemas.microsoft.com/office/drawing/2014/chart" uri="{C3380CC4-5D6E-409C-BE32-E72D297353CC}">
                <c16:uniqueId val="{00000014-AAB1-438E-9BCF-7ADE7C62F596}"/>
              </c:ext>
            </c:extLst>
          </c:dPt>
          <c:dPt>
            <c:idx val="11"/>
            <c:bubble3D val="0"/>
            <c:spPr>
              <a:solidFill>
                <a:schemeClr val="accent6">
                  <a:lumMod val="60000"/>
                </a:schemeClr>
              </a:solidFill>
              <a:ln>
                <a:noFill/>
              </a:ln>
              <a:effectLst/>
              <a:sp3d/>
            </c:spPr>
            <c:extLst>
              <c:ext xmlns:c16="http://schemas.microsoft.com/office/drawing/2014/chart" uri="{C3380CC4-5D6E-409C-BE32-E72D297353CC}">
                <c16:uniqueId val="{00000017-59ED-4DA1-8D25-2D3D72647EC4}"/>
              </c:ext>
            </c:extLst>
          </c:dPt>
          <c:dPt>
            <c:idx val="12"/>
            <c:bubble3D val="0"/>
            <c:spPr>
              <a:solidFill>
                <a:schemeClr val="accent1">
                  <a:lumMod val="80000"/>
                  <a:lumOff val="20000"/>
                </a:schemeClr>
              </a:solidFill>
              <a:ln>
                <a:noFill/>
              </a:ln>
              <a:effectLst/>
              <a:sp3d/>
            </c:spPr>
            <c:extLst>
              <c:ext xmlns:c16="http://schemas.microsoft.com/office/drawing/2014/chart" uri="{C3380CC4-5D6E-409C-BE32-E72D297353CC}">
                <c16:uniqueId val="{00000019-59ED-4DA1-8D25-2D3D72647EC4}"/>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c:ext xmlns:c16="http://schemas.microsoft.com/office/drawing/2014/chart" uri="{C3380CC4-5D6E-409C-BE32-E72D297353CC}">
                  <c16:uniqueId val="{00000001-AAB1-438E-9BCF-7ADE7C62F596}"/>
                </c:ext>
              </c:extLst>
            </c:dLbl>
            <c:dLbl>
              <c:idx val="1"/>
              <c:layout>
                <c:manualLayout>
                  <c:x val="4.1038957389915753E-2"/>
                  <c:y val="-2.713938553442977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B1-438E-9BCF-7ADE7C62F596}"/>
                </c:ext>
              </c:extLst>
            </c:dLbl>
            <c:dLbl>
              <c:idx val="5"/>
              <c:layout>
                <c:manualLayout>
                  <c:x val="8.9095221801062538E-2"/>
                  <c:y val="4.57702975531454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B1-438E-9BCF-7ADE7C62F596}"/>
                </c:ext>
              </c:extLst>
            </c:dLbl>
            <c:dLbl>
              <c:idx val="6"/>
              <c:layout>
                <c:manualLayout>
                  <c:x val="5.3960242473019386E-2"/>
                  <c:y val="3.51929287550425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B1-438E-9BCF-7ADE7C62F596}"/>
                </c:ext>
              </c:extLst>
            </c:dLbl>
            <c:dLbl>
              <c:idx val="8"/>
              <c:layout>
                <c:manualLayout>
                  <c:x val="-0.11415477186081847"/>
                  <c:y val="-4.74414081704842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B1-438E-9BCF-7ADE7C62F596}"/>
                </c:ext>
              </c:extLst>
            </c:dLbl>
            <c:dLbl>
              <c:idx val="9"/>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c:ext xmlns:c16="http://schemas.microsoft.com/office/drawing/2014/chart" uri="{C3380CC4-5D6E-409C-BE32-E72D297353CC}">
                  <c16:uniqueId val="{00000012-AAB1-438E-9BCF-7ADE7C62F596}"/>
                </c:ext>
              </c:extLst>
            </c:dLbl>
            <c:dLbl>
              <c:idx val="10"/>
              <c:layout>
                <c:manualLayout>
                  <c:x val="5.1780898411013382E-2"/>
                  <c:y val="-3.7627364520161882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AB1-438E-9BCF-7ADE7C62F596}"/>
                </c:ext>
              </c:extLst>
            </c:dLbl>
            <c:dLbl>
              <c:idx val="11"/>
              <c:layout>
                <c:manualLayout>
                  <c:x val="5.1286605867015118E-2"/>
                  <c:y val="3.729342972109101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9ED-4DA1-8D25-2D3D72647EC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Лист1!$A$2:$A$14</c:f>
              <c:strCache>
                <c:ptCount val="13"/>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и кинематография</c:v>
                </c:pt>
                <c:pt idx="6">
                  <c:v>Социальная политика</c:v>
                </c:pt>
                <c:pt idx="7">
                  <c:v>Физическая культура и спорт</c:v>
                </c:pt>
                <c:pt idx="8">
                  <c:v>Средства массовой информации</c:v>
                </c:pt>
                <c:pt idx="9">
                  <c:v>Охрана окружающей среды</c:v>
                </c:pt>
                <c:pt idx="10">
                  <c:v>Обслуживание государственного и муниципального долга</c:v>
                </c:pt>
                <c:pt idx="11">
                  <c:v>Межбюджетные трансферты общего характера</c:v>
                </c:pt>
                <c:pt idx="12">
                  <c:v>Национальная оборона</c:v>
                </c:pt>
              </c:strCache>
            </c:strRef>
          </c:cat>
          <c:val>
            <c:numRef>
              <c:f>Лист1!$B$2:$B$14</c:f>
              <c:numCache>
                <c:formatCode>0.0%</c:formatCode>
                <c:ptCount val="13"/>
                <c:pt idx="0">
                  <c:v>6.3245127959767167E-2</c:v>
                </c:pt>
                <c:pt idx="1">
                  <c:v>3.9744192376377271E-3</c:v>
                </c:pt>
                <c:pt idx="2">
                  <c:v>6.7843073130280873E-2</c:v>
                </c:pt>
                <c:pt idx="3">
                  <c:v>0.11846264588885735</c:v>
                </c:pt>
                <c:pt idx="4">
                  <c:v>0.6026358175708213</c:v>
                </c:pt>
                <c:pt idx="5">
                  <c:v>5.4340672816004666E-2</c:v>
                </c:pt>
                <c:pt idx="6">
                  <c:v>2.5735782818207743E-2</c:v>
                </c:pt>
                <c:pt idx="7">
                  <c:v>3.2007448731278011E-3</c:v>
                </c:pt>
                <c:pt idx="8">
                  <c:v>3.7422575029022751E-3</c:v>
                </c:pt>
                <c:pt idx="9">
                  <c:v>8.3675571955707593E-4</c:v>
                </c:pt>
                <c:pt idx="10">
                  <c:v>2.9199162989396949E-3</c:v>
                </c:pt>
                <c:pt idx="11">
                  <c:v>5.2511446562829717E-2</c:v>
                </c:pt>
                <c:pt idx="12">
                  <c:v>5.5133962106695478E-4</c:v>
                </c:pt>
              </c:numCache>
            </c:numRef>
          </c:val>
          <c:extLst>
            <c:ext xmlns:c16="http://schemas.microsoft.com/office/drawing/2014/chart" uri="{C3380CC4-5D6E-409C-BE32-E72D297353CC}">
              <c16:uniqueId val="{00000015-AAB1-438E-9BCF-7ADE7C62F596}"/>
            </c:ext>
          </c:extLst>
        </c:ser>
        <c:dLbls>
          <c:showLegendKey val="0"/>
          <c:showVal val="0"/>
          <c:showCatName val="0"/>
          <c:showSerName val="0"/>
          <c:showPercent val="0"/>
          <c:showBubbleSize val="0"/>
          <c:showLeaderLines val="1"/>
        </c:dLbls>
      </c:pie3DChart>
      <c:spPr>
        <a:noFill/>
        <a:ln w="25384">
          <a:noFill/>
        </a:ln>
        <a:effectLst/>
      </c:spPr>
    </c:plotArea>
    <c:legend>
      <c:legendPos val="b"/>
      <c:layout>
        <c:manualLayout>
          <c:xMode val="edge"/>
          <c:yMode val="edge"/>
          <c:x val="0"/>
          <c:y val="0.59863128234793839"/>
          <c:w val="1"/>
          <c:h val="0.401368717652062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w="12700" cap="rnd" cmpd="sng" algn="ctr">
      <a:noFill/>
      <a:prstDash val="solid"/>
    </a:ln>
    <a:effectLst/>
  </c:spPr>
  <c:txPr>
    <a:bodyPr/>
    <a:lstStyle/>
    <a:p>
      <a:pPr>
        <a:defRPr sz="1802"/>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509476438783171"/>
          <c:y val="9.9096839814846543E-2"/>
          <c:w val="0.58739331445751353"/>
          <c:h val="0.88321516205823059"/>
        </c:manualLayout>
      </c:layout>
      <c:pie3DChart>
        <c:varyColors val="1"/>
        <c:ser>
          <c:idx val="0"/>
          <c:order val="0"/>
          <c:tx>
            <c:strRef>
              <c:f>Лист1!$B$1</c:f>
              <c:strCache>
                <c:ptCount val="1"/>
                <c:pt idx="0">
                  <c:v>Продажи</c:v>
                </c:pt>
              </c:strCache>
            </c:strRef>
          </c:tx>
          <c:dPt>
            <c:idx val="0"/>
            <c:bubble3D val="0"/>
            <c:spPr>
              <a:solidFill>
                <a:schemeClr val="accent1"/>
              </a:solidFill>
              <a:ln>
                <a:noFill/>
              </a:ln>
              <a:effectLst/>
              <a:sp3d/>
            </c:spPr>
            <c:extLst>
              <c:ext xmlns:c16="http://schemas.microsoft.com/office/drawing/2014/chart" uri="{C3380CC4-5D6E-409C-BE32-E72D297353CC}">
                <c16:uniqueId val="{00000001-AAB1-438E-9BCF-7ADE7C62F596}"/>
              </c:ext>
            </c:extLst>
          </c:dPt>
          <c:dPt>
            <c:idx val="1"/>
            <c:bubble3D val="0"/>
            <c:spPr>
              <a:solidFill>
                <a:schemeClr val="accent2"/>
              </a:solidFill>
              <a:ln>
                <a:noFill/>
              </a:ln>
              <a:effectLst/>
              <a:sp3d/>
            </c:spPr>
            <c:extLst>
              <c:ext xmlns:c16="http://schemas.microsoft.com/office/drawing/2014/chart" uri="{C3380CC4-5D6E-409C-BE32-E72D297353CC}">
                <c16:uniqueId val="{00000003-AAB1-438E-9BCF-7ADE7C62F596}"/>
              </c:ext>
            </c:extLst>
          </c:dPt>
          <c:dPt>
            <c:idx val="2"/>
            <c:bubble3D val="0"/>
            <c:spPr>
              <a:solidFill>
                <a:schemeClr val="accent3"/>
              </a:solidFill>
              <a:ln>
                <a:noFill/>
              </a:ln>
              <a:effectLst/>
              <a:sp3d/>
            </c:spPr>
            <c:extLst>
              <c:ext xmlns:c16="http://schemas.microsoft.com/office/drawing/2014/chart" uri="{C3380CC4-5D6E-409C-BE32-E72D297353CC}">
                <c16:uniqueId val="{00000005-AAB1-438E-9BCF-7ADE7C62F596}"/>
              </c:ext>
            </c:extLst>
          </c:dPt>
          <c:dPt>
            <c:idx val="3"/>
            <c:bubble3D val="0"/>
            <c:spPr>
              <a:solidFill>
                <a:schemeClr val="accent4"/>
              </a:solidFill>
              <a:ln>
                <a:noFill/>
              </a:ln>
              <a:effectLst/>
              <a:sp3d/>
            </c:spPr>
            <c:extLst>
              <c:ext xmlns:c16="http://schemas.microsoft.com/office/drawing/2014/chart" uri="{C3380CC4-5D6E-409C-BE32-E72D297353CC}">
                <c16:uniqueId val="{00000007-AAB1-438E-9BCF-7ADE7C62F596}"/>
              </c:ext>
            </c:extLst>
          </c:dPt>
          <c:dPt>
            <c:idx val="4"/>
            <c:bubble3D val="0"/>
            <c:spPr>
              <a:solidFill>
                <a:schemeClr val="accent5"/>
              </a:solidFill>
              <a:ln>
                <a:noFill/>
              </a:ln>
              <a:effectLst/>
              <a:sp3d/>
            </c:spPr>
            <c:extLst>
              <c:ext xmlns:c16="http://schemas.microsoft.com/office/drawing/2014/chart" uri="{C3380CC4-5D6E-409C-BE32-E72D297353CC}">
                <c16:uniqueId val="{00000009-AAB1-438E-9BCF-7ADE7C62F596}"/>
              </c:ext>
            </c:extLst>
          </c:dPt>
          <c:dPt>
            <c:idx val="5"/>
            <c:bubble3D val="0"/>
            <c:spPr>
              <a:solidFill>
                <a:schemeClr val="accent6"/>
              </a:solidFill>
              <a:ln>
                <a:noFill/>
              </a:ln>
              <a:effectLst/>
              <a:sp3d/>
            </c:spPr>
            <c:extLst>
              <c:ext xmlns:c16="http://schemas.microsoft.com/office/drawing/2014/chart" uri="{C3380CC4-5D6E-409C-BE32-E72D297353CC}">
                <c16:uniqueId val="{0000000A-AAB1-438E-9BCF-7ADE7C62F596}"/>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C-AAB1-438E-9BCF-7ADE7C62F596}"/>
              </c:ext>
            </c:extLst>
          </c:dPt>
          <c:dPt>
            <c:idx val="7"/>
            <c:bubble3D val="0"/>
            <c:spPr>
              <a:solidFill>
                <a:schemeClr val="accent2">
                  <a:lumMod val="60000"/>
                </a:schemeClr>
              </a:solidFill>
              <a:ln>
                <a:noFill/>
              </a:ln>
              <a:effectLst/>
              <a:sp3d/>
            </c:spPr>
            <c:extLst>
              <c:ext xmlns:c16="http://schemas.microsoft.com/office/drawing/2014/chart" uri="{C3380CC4-5D6E-409C-BE32-E72D297353CC}">
                <c16:uniqueId val="{0000000E-AAB1-438E-9BCF-7ADE7C62F596}"/>
              </c:ext>
            </c:extLst>
          </c:dPt>
          <c:dPt>
            <c:idx val="8"/>
            <c:bubble3D val="0"/>
            <c:spPr>
              <a:solidFill>
                <a:schemeClr val="accent3">
                  <a:lumMod val="60000"/>
                </a:schemeClr>
              </a:solidFill>
              <a:ln>
                <a:noFill/>
              </a:ln>
              <a:effectLst/>
              <a:sp3d/>
            </c:spPr>
            <c:extLst>
              <c:ext xmlns:c16="http://schemas.microsoft.com/office/drawing/2014/chart" uri="{C3380CC4-5D6E-409C-BE32-E72D297353CC}">
                <c16:uniqueId val="{00000010-AAB1-438E-9BCF-7ADE7C62F596}"/>
              </c:ext>
            </c:extLst>
          </c:dPt>
          <c:dPt>
            <c:idx val="9"/>
            <c:bubble3D val="0"/>
            <c:spPr>
              <a:solidFill>
                <a:schemeClr val="accent4">
                  <a:lumMod val="60000"/>
                </a:schemeClr>
              </a:solidFill>
              <a:ln>
                <a:noFill/>
              </a:ln>
              <a:effectLst/>
              <a:sp3d/>
            </c:spPr>
            <c:extLst>
              <c:ext xmlns:c16="http://schemas.microsoft.com/office/drawing/2014/chart" uri="{C3380CC4-5D6E-409C-BE32-E72D297353CC}">
                <c16:uniqueId val="{00000012-AAB1-438E-9BCF-7ADE7C62F596}"/>
              </c:ext>
            </c:extLst>
          </c:dPt>
          <c:dPt>
            <c:idx val="10"/>
            <c:bubble3D val="0"/>
            <c:spPr>
              <a:solidFill>
                <a:schemeClr val="accent5">
                  <a:lumMod val="60000"/>
                </a:schemeClr>
              </a:solidFill>
              <a:ln>
                <a:noFill/>
              </a:ln>
              <a:effectLst/>
              <a:sp3d/>
            </c:spPr>
            <c:extLst>
              <c:ext xmlns:c16="http://schemas.microsoft.com/office/drawing/2014/chart" uri="{C3380CC4-5D6E-409C-BE32-E72D297353CC}">
                <c16:uniqueId val="{00000014-AAB1-438E-9BCF-7ADE7C62F596}"/>
              </c:ext>
            </c:extLst>
          </c:dPt>
          <c:dPt>
            <c:idx val="11"/>
            <c:bubble3D val="0"/>
            <c:spPr>
              <a:solidFill>
                <a:schemeClr val="accent6">
                  <a:lumMod val="60000"/>
                </a:schemeClr>
              </a:solidFill>
              <a:ln>
                <a:noFill/>
              </a:ln>
              <a:effectLst/>
              <a:sp3d/>
            </c:spPr>
            <c:extLst>
              <c:ext xmlns:c16="http://schemas.microsoft.com/office/drawing/2014/chart" uri="{C3380CC4-5D6E-409C-BE32-E72D297353CC}">
                <c16:uniqueId val="{00000017-59ED-4DA1-8D25-2D3D72647EC4}"/>
              </c:ext>
            </c:extLst>
          </c:dPt>
          <c:dPt>
            <c:idx val="12"/>
            <c:bubble3D val="0"/>
            <c:spPr>
              <a:solidFill>
                <a:schemeClr val="accent1">
                  <a:lumMod val="80000"/>
                  <a:lumOff val="20000"/>
                </a:schemeClr>
              </a:solidFill>
              <a:ln>
                <a:noFill/>
              </a:ln>
              <a:effectLst/>
              <a:sp3d/>
            </c:spPr>
            <c:extLst>
              <c:ext xmlns:c16="http://schemas.microsoft.com/office/drawing/2014/chart" uri="{C3380CC4-5D6E-409C-BE32-E72D297353CC}">
                <c16:uniqueId val="{00000019-59ED-4DA1-8D25-2D3D72647EC4}"/>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c:ext xmlns:c16="http://schemas.microsoft.com/office/drawing/2014/chart" uri="{C3380CC4-5D6E-409C-BE32-E72D297353CC}">
                  <c16:uniqueId val="{00000001-AAB1-438E-9BCF-7ADE7C62F596}"/>
                </c:ext>
              </c:extLst>
            </c:dLbl>
            <c:dLbl>
              <c:idx val="9"/>
              <c:layout>
                <c:manualLayout>
                  <c:x val="3.1664816415174692E-2"/>
                  <c:y val="-8.6328821747751736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B1-438E-9BCF-7ADE7C62F596}"/>
                </c:ext>
              </c:extLst>
            </c:dLbl>
            <c:dLbl>
              <c:idx val="1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extLst>
                <c:ext xmlns:c16="http://schemas.microsoft.com/office/drawing/2014/chart" uri="{C3380CC4-5D6E-409C-BE32-E72D297353CC}">
                  <c16:uniqueId val="{00000014-AAB1-438E-9BCF-7ADE7C62F59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Лист1!$A$2:$A$14</c:f>
              <c:strCache>
                <c:ptCount val="13"/>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и кинематография</c:v>
                </c:pt>
                <c:pt idx="6">
                  <c:v>Социальная политика</c:v>
                </c:pt>
                <c:pt idx="7">
                  <c:v>Физическая культура и спорт</c:v>
                </c:pt>
                <c:pt idx="8">
                  <c:v>Средства массовой информации</c:v>
                </c:pt>
                <c:pt idx="9">
                  <c:v>Охрана окружающей среды</c:v>
                </c:pt>
                <c:pt idx="10">
                  <c:v>Обслуживание государственного и муниципального долга</c:v>
                </c:pt>
                <c:pt idx="11">
                  <c:v>Межбюджетные трансферты общего характера</c:v>
                </c:pt>
                <c:pt idx="12">
                  <c:v>Национальная оборона</c:v>
                </c:pt>
              </c:strCache>
            </c:strRef>
          </c:cat>
          <c:val>
            <c:numRef>
              <c:f>Лист1!$B$2:$B$14</c:f>
              <c:numCache>
                <c:formatCode>0.0%</c:formatCode>
                <c:ptCount val="13"/>
                <c:pt idx="0">
                  <c:v>8.0000000000000016E-2</c:v>
                </c:pt>
                <c:pt idx="1">
                  <c:v>4.000000000000001E-3</c:v>
                </c:pt>
                <c:pt idx="2">
                  <c:v>2.1000000000000005E-2</c:v>
                </c:pt>
                <c:pt idx="3">
                  <c:v>3.4000000000000002E-2</c:v>
                </c:pt>
                <c:pt idx="4">
                  <c:v>0.69099999999999995</c:v>
                </c:pt>
                <c:pt idx="5">
                  <c:v>6.7000000000000004E-2</c:v>
                </c:pt>
                <c:pt idx="6">
                  <c:v>3.7999999999999999E-2</c:v>
                </c:pt>
                <c:pt idx="7">
                  <c:v>1.2E-2</c:v>
                </c:pt>
                <c:pt idx="8">
                  <c:v>4.000000000000001E-3</c:v>
                </c:pt>
                <c:pt idx="9">
                  <c:v>1.0000000000000002E-3</c:v>
                </c:pt>
                <c:pt idx="10">
                  <c:v>5.000000000000001E-3</c:v>
                </c:pt>
                <c:pt idx="11">
                  <c:v>4.0000000000000008E-2</c:v>
                </c:pt>
                <c:pt idx="12">
                  <c:v>1.0000000000000002E-3</c:v>
                </c:pt>
              </c:numCache>
            </c:numRef>
          </c:val>
          <c:extLst>
            <c:ext xmlns:c16="http://schemas.microsoft.com/office/drawing/2014/chart" uri="{C3380CC4-5D6E-409C-BE32-E72D297353CC}">
              <c16:uniqueId val="{00000015-AAB1-438E-9BCF-7ADE7C62F596}"/>
            </c:ext>
          </c:extLst>
        </c:ser>
        <c:dLbls>
          <c:showLegendKey val="0"/>
          <c:showVal val="0"/>
          <c:showCatName val="0"/>
          <c:showSerName val="0"/>
          <c:showPercent val="0"/>
          <c:showBubbleSize val="0"/>
          <c:showLeaderLines val="1"/>
        </c:dLbls>
      </c:pie3DChart>
      <c:spPr>
        <a:noFill/>
        <a:ln w="25384">
          <a:noFill/>
        </a:ln>
        <a:effectLst/>
      </c:spPr>
    </c:plotArea>
    <c:plotVisOnly val="1"/>
    <c:dispBlanksAs val="zero"/>
    <c:showDLblsOverMax val="0"/>
  </c:chart>
  <c:spPr>
    <a:noFill/>
    <a:ln w="12700" cap="rnd" cmpd="sng" algn="ctr">
      <a:noFill/>
      <a:prstDash val="solid"/>
    </a:ln>
    <a:effectLst/>
  </c:spPr>
  <c:txPr>
    <a:bodyPr/>
    <a:lstStyle/>
    <a:p>
      <a:pPr>
        <a:defRPr sz="1802"/>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2.2916666666666672E-2"/>
          <c:y val="3.3799151561455291E-2"/>
          <c:w val="0.86952690288713907"/>
          <c:h val="0.93760156634808489"/>
        </c:manualLayout>
      </c:layout>
      <c:bar3DChart>
        <c:barDir val="bar"/>
        <c:grouping val="clustered"/>
        <c:varyColors val="0"/>
        <c:ser>
          <c:idx val="0"/>
          <c:order val="0"/>
          <c:tx>
            <c:strRef>
              <c:f>Лист1!$B$1</c:f>
              <c:strCache>
                <c:ptCount val="1"/>
                <c:pt idx="0">
                  <c:v>Исполнено</c:v>
                </c:pt>
              </c:strCache>
            </c:strRef>
          </c:tx>
          <c:spPr>
            <a:solidFill>
              <a:srgbClr val="00FF00"/>
            </a:solidFill>
          </c:spPr>
          <c:invertIfNegative val="0"/>
          <c:dLbls>
            <c:dLbl>
              <c:idx val="0"/>
              <c:layout>
                <c:manualLayout>
                  <c:x val="2.6592055361727852E-2"/>
                  <c:y val="-3.93594878679802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0E-48D8-8EC6-2DDC6273B872}"/>
                </c:ext>
              </c:extLst>
            </c:dLbl>
            <c:dLbl>
              <c:idx val="9"/>
              <c:tx>
                <c:rich>
                  <a:bodyPr/>
                  <a:lstStyle/>
                  <a:p>
                    <a:r>
                      <a:rPr lang="en-US" dirty="0"/>
                      <a:t>124,3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7A-4AA1-85C0-66250AB24096}"/>
                </c:ext>
              </c:extLst>
            </c:dLbl>
            <c:dLbl>
              <c:idx val="10"/>
              <c:tx>
                <c:rich>
                  <a:bodyPr/>
                  <a:lstStyle/>
                  <a:p>
                    <a:r>
                      <a:rPr lang="en-US" dirty="0"/>
                      <a:t>133,3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977-4A11-896A-7E955BDFA20B}"/>
                </c:ext>
              </c:extLst>
            </c:dLbl>
            <c:spPr>
              <a:noFill/>
              <a:ln>
                <a:noFill/>
              </a:ln>
              <a:effectLst/>
            </c:spPr>
            <c:txPr>
              <a:bodyPr/>
              <a:lstStyle/>
              <a:p>
                <a:pPr>
                  <a:defRPr sz="1200" b="1">
                    <a:latin typeface="Bookman Old Style"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Лист1!$A$2:$A$14</c:f>
              <c:strCache>
                <c:ptCount val="13"/>
                <c:pt idx="0">
                  <c:v>Национальная оборона</c:v>
                </c:pt>
                <c:pt idx="1">
                  <c:v>Охрана окружающей среды</c:v>
                </c:pt>
                <c:pt idx="2">
                  <c:v>Обслуживание государственного и муниципального долга</c:v>
                </c:pt>
                <c:pt idx="3">
                  <c:v>Средства массовой информации</c:v>
                </c:pt>
                <c:pt idx="4">
                  <c:v>Физическая культура и спорт</c:v>
                </c:pt>
                <c:pt idx="5">
                  <c:v>Национальная безопасность и правоохранительная деятельность</c:v>
                </c:pt>
                <c:pt idx="6">
                  <c:v>Социальная политика</c:v>
                </c:pt>
                <c:pt idx="7">
                  <c:v>Межбюджетные трансферты общего характера</c:v>
                </c:pt>
                <c:pt idx="8">
                  <c:v>Культура, кинематография</c:v>
                </c:pt>
                <c:pt idx="9">
                  <c:v>Общегосударственные вопросы</c:v>
                </c:pt>
                <c:pt idx="10">
                  <c:v>Национальная экономика</c:v>
                </c:pt>
                <c:pt idx="11">
                  <c:v>Жилищно-коммунальное хозяйство</c:v>
                </c:pt>
                <c:pt idx="12">
                  <c:v>Образование</c:v>
                </c:pt>
              </c:strCache>
            </c:strRef>
          </c:cat>
          <c:val>
            <c:numRef>
              <c:f>Лист1!$B$2:$B$14</c:f>
              <c:numCache>
                <c:formatCode>0.0</c:formatCode>
                <c:ptCount val="13"/>
                <c:pt idx="0">
                  <c:v>1.1000000000000001</c:v>
                </c:pt>
                <c:pt idx="1">
                  <c:v>1.6</c:v>
                </c:pt>
                <c:pt idx="2">
                  <c:v>5.7</c:v>
                </c:pt>
                <c:pt idx="3">
                  <c:v>7.4</c:v>
                </c:pt>
                <c:pt idx="4">
                  <c:v>6.3</c:v>
                </c:pt>
                <c:pt idx="5">
                  <c:v>7.8</c:v>
                </c:pt>
                <c:pt idx="6">
                  <c:v>50.6</c:v>
                </c:pt>
                <c:pt idx="7">
                  <c:v>103.2</c:v>
                </c:pt>
                <c:pt idx="8">
                  <c:v>106.8</c:v>
                </c:pt>
                <c:pt idx="9">
                  <c:v>124.3</c:v>
                </c:pt>
                <c:pt idx="10">
                  <c:v>133.30000000000001</c:v>
                </c:pt>
                <c:pt idx="11">
                  <c:v>232.8</c:v>
                </c:pt>
                <c:pt idx="12">
                  <c:v>1184.0999999999999</c:v>
                </c:pt>
              </c:numCache>
            </c:numRef>
          </c:val>
          <c:extLst>
            <c:ext xmlns:c16="http://schemas.microsoft.com/office/drawing/2014/chart" uri="{C3380CC4-5D6E-409C-BE32-E72D297353CC}">
              <c16:uniqueId val="{00000000-067A-4A6E-B8A4-1C490A68FC08}"/>
            </c:ext>
          </c:extLst>
        </c:ser>
        <c:ser>
          <c:idx val="1"/>
          <c:order val="1"/>
          <c:tx>
            <c:strRef>
              <c:f>Лист1!$C$1</c:f>
              <c:strCache>
                <c:ptCount val="1"/>
                <c:pt idx="0">
                  <c:v>Утверждено</c:v>
                </c:pt>
              </c:strCache>
            </c:strRef>
          </c:tx>
          <c:spPr>
            <a:solidFill>
              <a:srgbClr val="FF33CC"/>
            </a:solidFill>
          </c:spPr>
          <c:invertIfNegative val="0"/>
          <c:dLbls>
            <c:dLbl>
              <c:idx val="0"/>
              <c:layout>
                <c:manualLayout>
                  <c:x val="6.1481818325583816E-3"/>
                  <c:y val="-7.5638565186050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0E-48D8-8EC6-2DDC6273B872}"/>
                </c:ext>
              </c:extLst>
            </c:dLbl>
            <c:dLbl>
              <c:idx val="7"/>
              <c:layout>
                <c:manualLayout>
                  <c:x val="9.4938348832278845E-3"/>
                  <c:y val="-2.798552562581587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0E-48D8-8EC6-2DDC6273B872}"/>
                </c:ext>
              </c:extLst>
            </c:dLbl>
            <c:dLbl>
              <c:idx val="9"/>
              <c:tx>
                <c:rich>
                  <a:bodyPr/>
                  <a:lstStyle/>
                  <a:p>
                    <a:r>
                      <a:rPr lang="en-US" dirty="0"/>
                      <a:t>141,9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90E-48D8-8EC6-2DDC6273B872}"/>
                </c:ext>
              </c:extLst>
            </c:dLbl>
            <c:dLbl>
              <c:idx val="10"/>
              <c:layout>
                <c:manualLayout>
                  <c:x val="0"/>
                  <c:y val="-1.0399738941986253E-2"/>
                </c:manualLayout>
              </c:layout>
              <c:tx>
                <c:rich>
                  <a:bodyPr/>
                  <a:lstStyle/>
                  <a:p>
                    <a:r>
                      <a:rPr lang="en-US" dirty="0"/>
                      <a:t>149,7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90E-48D8-8EC6-2DDC6273B872}"/>
                </c:ext>
              </c:extLst>
            </c:dLbl>
            <c:spPr>
              <a:noFill/>
              <a:ln>
                <a:noFill/>
              </a:ln>
              <a:effectLst/>
            </c:spPr>
            <c:txPr>
              <a:bodyPr/>
              <a:lstStyle/>
              <a:p>
                <a:pPr>
                  <a:defRPr sz="1200" b="1">
                    <a:latin typeface="Bookman Old Style"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Лист1!$A$2:$A$14</c:f>
              <c:strCache>
                <c:ptCount val="13"/>
                <c:pt idx="0">
                  <c:v>Национальная оборона</c:v>
                </c:pt>
                <c:pt idx="1">
                  <c:v>Охрана окружающей среды</c:v>
                </c:pt>
                <c:pt idx="2">
                  <c:v>Обслуживание государственного и муниципального долга</c:v>
                </c:pt>
                <c:pt idx="3">
                  <c:v>Средства массовой информации</c:v>
                </c:pt>
                <c:pt idx="4">
                  <c:v>Физическая культура и спорт</c:v>
                </c:pt>
                <c:pt idx="5">
                  <c:v>Национальная безопасность и правоохранительная деятельность</c:v>
                </c:pt>
                <c:pt idx="6">
                  <c:v>Социальная политика</c:v>
                </c:pt>
                <c:pt idx="7">
                  <c:v>Межбюджетные трансферты общего характера</c:v>
                </c:pt>
                <c:pt idx="8">
                  <c:v>Культура, кинематография</c:v>
                </c:pt>
                <c:pt idx="9">
                  <c:v>Общегосударственные вопросы</c:v>
                </c:pt>
                <c:pt idx="10">
                  <c:v>Национальная экономика</c:v>
                </c:pt>
                <c:pt idx="11">
                  <c:v>Жилищно-коммунальное хозяйство</c:v>
                </c:pt>
                <c:pt idx="12">
                  <c:v>Образование</c:v>
                </c:pt>
              </c:strCache>
            </c:strRef>
          </c:cat>
          <c:val>
            <c:numRef>
              <c:f>Лист1!$C$2:$C$14</c:f>
              <c:numCache>
                <c:formatCode>0.0</c:formatCode>
                <c:ptCount val="13"/>
                <c:pt idx="0">
                  <c:v>1.1000000000000001</c:v>
                </c:pt>
                <c:pt idx="1">
                  <c:v>1.6</c:v>
                </c:pt>
                <c:pt idx="2">
                  <c:v>5.8</c:v>
                </c:pt>
                <c:pt idx="3">
                  <c:v>7.4</c:v>
                </c:pt>
                <c:pt idx="4">
                  <c:v>7.5</c:v>
                </c:pt>
                <c:pt idx="5">
                  <c:v>9</c:v>
                </c:pt>
                <c:pt idx="6">
                  <c:v>51.4</c:v>
                </c:pt>
                <c:pt idx="7">
                  <c:v>105</c:v>
                </c:pt>
                <c:pt idx="8">
                  <c:v>128.4</c:v>
                </c:pt>
                <c:pt idx="9">
                  <c:v>141.9</c:v>
                </c:pt>
                <c:pt idx="10">
                  <c:v>149.69999999999999</c:v>
                </c:pt>
                <c:pt idx="11">
                  <c:v>371.8</c:v>
                </c:pt>
                <c:pt idx="12">
                  <c:v>1199.7</c:v>
                </c:pt>
              </c:numCache>
            </c:numRef>
          </c:val>
          <c:extLst>
            <c:ext xmlns:c16="http://schemas.microsoft.com/office/drawing/2014/chart" uri="{C3380CC4-5D6E-409C-BE32-E72D297353CC}">
              <c16:uniqueId val="{00000003-067A-4A6E-B8A4-1C490A68FC08}"/>
            </c:ext>
          </c:extLst>
        </c:ser>
        <c:dLbls>
          <c:showLegendKey val="0"/>
          <c:showVal val="0"/>
          <c:showCatName val="0"/>
          <c:showSerName val="0"/>
          <c:showPercent val="0"/>
          <c:showBubbleSize val="0"/>
        </c:dLbls>
        <c:gapWidth val="150"/>
        <c:shape val="cylinder"/>
        <c:axId val="152830720"/>
        <c:axId val="152832256"/>
        <c:axId val="0"/>
      </c:bar3DChart>
      <c:catAx>
        <c:axId val="152830720"/>
        <c:scaling>
          <c:orientation val="minMax"/>
        </c:scaling>
        <c:delete val="1"/>
        <c:axPos val="l"/>
        <c:numFmt formatCode="General" sourceLinked="0"/>
        <c:majorTickMark val="out"/>
        <c:minorTickMark val="none"/>
        <c:tickLblPos val="none"/>
        <c:crossAx val="152832256"/>
        <c:crosses val="autoZero"/>
        <c:auto val="1"/>
        <c:lblAlgn val="ctr"/>
        <c:lblOffset val="100"/>
        <c:noMultiLvlLbl val="0"/>
      </c:catAx>
      <c:valAx>
        <c:axId val="152832256"/>
        <c:scaling>
          <c:orientation val="minMax"/>
        </c:scaling>
        <c:delete val="1"/>
        <c:axPos val="b"/>
        <c:numFmt formatCode="0.0" sourceLinked="1"/>
        <c:majorTickMark val="out"/>
        <c:minorTickMark val="none"/>
        <c:tickLblPos val="none"/>
        <c:crossAx val="152830720"/>
        <c:crosses val="autoZero"/>
        <c:crossBetween val="between"/>
      </c:valAx>
      <c:spPr>
        <a:noFill/>
        <a:ln w="25389">
          <a:noFill/>
        </a:ln>
      </c:spPr>
    </c:plotArea>
    <c:legend>
      <c:legendPos val="r"/>
      <c:layout>
        <c:manualLayout>
          <c:xMode val="edge"/>
          <c:yMode val="edge"/>
          <c:x val="0.46347874429722874"/>
          <c:y val="0.76131695125958121"/>
          <c:w val="0.4235808476477525"/>
          <c:h val="0.12383101948341729"/>
        </c:manualLayout>
      </c:layout>
      <c:overlay val="0"/>
    </c:legend>
    <c:plotVisOnly val="1"/>
    <c:dispBlanksAs val="gap"/>
    <c:showDLblsOverMax val="0"/>
  </c:chart>
  <c:txPr>
    <a:bodyPr/>
    <a:lstStyle/>
    <a:p>
      <a:pPr>
        <a:defRPr sz="1797"/>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404231462648133E-2"/>
          <c:y val="7.3944716515865025E-2"/>
          <c:w val="0.8165089177078827"/>
          <c:h val="0.79107097744749466"/>
        </c:manualLayout>
      </c:layout>
      <c:pie3DChart>
        <c:varyColors val="1"/>
        <c:dLbls>
          <c:showLegendKey val="0"/>
          <c:showVal val="0"/>
          <c:showCatName val="0"/>
          <c:showSerName val="0"/>
          <c:showPercent val="0"/>
          <c:showBubbleSize val="0"/>
          <c:showLeaderLines val="0"/>
        </c:dLbls>
      </c:pie3DChart>
      <c:spPr>
        <a:noFill/>
        <a:ln w="25387">
          <a:noFill/>
        </a:ln>
        <a:effectLst/>
      </c:spPr>
    </c:plotArea>
    <c:plotVisOnly val="1"/>
    <c:dispBlanksAs val="zero"/>
    <c:showDLblsOverMax val="0"/>
  </c:chart>
  <c:spPr>
    <a:noFill/>
    <a:ln w="12700" cap="rnd" cmpd="sng" algn="ctr">
      <a:noFill/>
      <a:prstDash val="solid"/>
    </a:ln>
    <a:effectLst/>
  </c:spPr>
  <c:txPr>
    <a:bodyPr/>
    <a:lstStyle/>
    <a:p>
      <a:pPr>
        <a:defRPr sz="1797"/>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2D1F-46D4-BA2E-19E336103521}"/>
              </c:ext>
            </c:extLst>
          </c:dPt>
          <c:dPt>
            <c:idx val="1"/>
            <c:bubble3D val="0"/>
            <c:spPr>
              <a:solidFill>
                <a:schemeClr val="accent3"/>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2D1F-46D4-BA2E-19E336103521}"/>
              </c:ext>
            </c:extLst>
          </c:dPt>
          <c:dPt>
            <c:idx val="2"/>
            <c:bubble3D val="0"/>
            <c:spPr>
              <a:solidFill>
                <a:schemeClr val="accent5"/>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2D1F-46D4-BA2E-19E336103521}"/>
              </c:ext>
            </c:extLst>
          </c:dPt>
          <c:dPt>
            <c:idx val="3"/>
            <c:bubble3D val="0"/>
            <c:spPr>
              <a:solidFill>
                <a:schemeClr val="accent1">
                  <a:lumMod val="6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2D1F-46D4-BA2E-19E336103521}"/>
              </c:ext>
            </c:extLst>
          </c:dPt>
          <c:dPt>
            <c:idx val="4"/>
            <c:bubble3D val="0"/>
            <c:spPr>
              <a:solidFill>
                <a:schemeClr val="accent3">
                  <a:lumMod val="6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9-F4EF-461E-BB91-032F0B2350B7}"/>
              </c:ext>
            </c:extLst>
          </c:dPt>
          <c:dLbls>
            <c:dLbl>
              <c:idx val="0"/>
              <c:layout>
                <c:manualLayout>
                  <c:x val="-0.11890688889689055"/>
                  <c:y val="-0.16051995381178921"/>
                </c:manualLayout>
              </c:layout>
              <c:tx>
                <c:rich>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r>
                      <a:rPr lang="en-US" dirty="0"/>
                      <a:t>31,7</a:t>
                    </a:r>
                  </a:p>
                </c:rich>
              </c:tx>
              <c:spPr>
                <a:noFill/>
                <a:ln>
                  <a:noFill/>
                </a:ln>
                <a:effectLst/>
              </c:spPr>
              <c:txPr>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1F-46D4-BA2E-19E336103521}"/>
                </c:ext>
              </c:extLst>
            </c:dLbl>
            <c:dLbl>
              <c:idx val="1"/>
              <c:layout>
                <c:manualLayout>
                  <c:x val="5.5743734074026476E-2"/>
                  <c:y val="7.2455052406316889E-2"/>
                </c:manualLayout>
              </c:layout>
              <c:tx>
                <c:rich>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r>
                      <a:rPr lang="en-US" dirty="0"/>
                      <a:t>50,8%</a:t>
                    </a:r>
                  </a:p>
                </c:rich>
              </c:tx>
              <c:spPr>
                <a:noFill/>
                <a:ln>
                  <a:noFill/>
                </a:ln>
                <a:effectLst/>
              </c:spPr>
              <c:txPr>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1F-46D4-BA2E-19E336103521}"/>
                </c:ext>
              </c:extLst>
            </c:dLbl>
            <c:dLbl>
              <c:idx val="2"/>
              <c:layout>
                <c:manualLayout>
                  <c:x val="-4.0424758226657746E-2"/>
                  <c:y val="-5.9635540891105704E-2"/>
                </c:manualLayout>
              </c:layout>
              <c:tx>
                <c:rich>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r>
                      <a:rPr lang="en-US"/>
                      <a:t>0,7%</a:t>
                    </a:r>
                  </a:p>
                </c:rich>
              </c:tx>
              <c:spPr>
                <a:noFill/>
                <a:ln>
                  <a:noFill/>
                </a:ln>
                <a:effectLst/>
              </c:spPr>
              <c:txPr>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1F-46D4-BA2E-19E336103521}"/>
                </c:ext>
              </c:extLst>
            </c:dLbl>
            <c:dLbl>
              <c:idx val="3"/>
              <c:layout>
                <c:manualLayout>
                  <c:x val="8.0923415483375033E-2"/>
                  <c:y val="-3.0135284356687379E-2"/>
                </c:manualLayout>
              </c:layout>
              <c:tx>
                <c:rich>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r>
                      <a:rPr lang="en-US" dirty="0"/>
                      <a:t>6,5%</a:t>
                    </a:r>
                  </a:p>
                </c:rich>
              </c:tx>
              <c:spPr>
                <a:noFill/>
                <a:ln>
                  <a:noFill/>
                </a:ln>
                <a:effectLst/>
              </c:spPr>
              <c:txPr>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D1F-46D4-BA2E-19E336103521}"/>
                </c:ext>
              </c:extLst>
            </c:dLbl>
            <c:dLbl>
              <c:idx val="4"/>
              <c:layout>
                <c:manualLayout>
                  <c:x val="0.10592347828708333"/>
                  <c:y val="5.28374095021071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EF-461E-BB91-032F0B2350B7}"/>
                </c:ext>
              </c:extLst>
            </c:dLbl>
            <c:spPr>
              <a:noFill/>
              <a:ln>
                <a:noFill/>
              </a:ln>
              <a:effectLst/>
            </c:spPr>
            <c:txPr>
              <a:bodyPr rot="0" spcFirstLastPara="1" vertOverflow="ellipsis" vert="horz" wrap="square" lIns="38100" tIns="19050" rIns="38100" bIns="19050" anchor="ctr" anchorCtr="1">
                <a:spAutoFit/>
              </a:bodyPr>
              <a:lstStyle/>
              <a:p>
                <a:pPr>
                  <a:defRPr sz="1796"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Лист1!$A$2:$A$6</c:f>
              <c:strCache>
                <c:ptCount val="5"/>
                <c:pt idx="0">
                  <c:v>Дошкольное образование</c:v>
                </c:pt>
                <c:pt idx="1">
                  <c:v>Общее образование</c:v>
                </c:pt>
                <c:pt idx="2">
                  <c:v>Молодежная политика</c:v>
                </c:pt>
                <c:pt idx="3">
                  <c:v>Другие вопросы в области жилищно-коммунального хозяйства</c:v>
                </c:pt>
                <c:pt idx="4">
                  <c:v>Дополнительное образование детей</c:v>
                </c:pt>
              </c:strCache>
            </c:strRef>
          </c:cat>
          <c:val>
            <c:numRef>
              <c:f>Лист1!$B$2:$B$6</c:f>
              <c:numCache>
                <c:formatCode>General</c:formatCode>
                <c:ptCount val="5"/>
                <c:pt idx="0">
                  <c:v>31.2</c:v>
                </c:pt>
                <c:pt idx="1">
                  <c:v>53.2</c:v>
                </c:pt>
                <c:pt idx="2">
                  <c:v>0.6</c:v>
                </c:pt>
                <c:pt idx="3">
                  <c:v>4.5</c:v>
                </c:pt>
                <c:pt idx="4">
                  <c:v>10.5</c:v>
                </c:pt>
              </c:numCache>
            </c:numRef>
          </c:val>
          <c:extLst>
            <c:ext xmlns:c16="http://schemas.microsoft.com/office/drawing/2014/chart" uri="{C3380CC4-5D6E-409C-BE32-E72D297353CC}">
              <c16:uniqueId val="{00000008-2D1F-46D4-BA2E-19E336103521}"/>
            </c:ext>
          </c:extLst>
        </c:ser>
        <c:dLbls>
          <c:showLegendKey val="0"/>
          <c:showVal val="0"/>
          <c:showCatName val="0"/>
          <c:showSerName val="0"/>
          <c:showPercent val="0"/>
          <c:showBubbleSize val="0"/>
          <c:showLeaderLines val="1"/>
        </c:dLbls>
      </c:pie3DChart>
      <c:spPr>
        <a:noFill/>
        <a:ln w="25387">
          <a:noFill/>
        </a:ln>
        <a:effectLst/>
      </c:spPr>
    </c:plotArea>
    <c:plotVisOnly val="1"/>
    <c:dispBlanksAs val="zero"/>
    <c:showDLblsOverMax val="0"/>
  </c:chart>
  <c:spPr>
    <a:noFill/>
    <a:ln w="12700" cap="rnd" cmpd="sng" algn="ctr">
      <a:noFill/>
      <a:prstDash val="solid"/>
    </a:ln>
    <a:effectLst/>
  </c:spPr>
  <c:txPr>
    <a:bodyPr/>
    <a:lstStyle/>
    <a:p>
      <a:pPr>
        <a:defRPr sz="1796"/>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2D1F-46D4-BA2E-19E336103521}"/>
              </c:ext>
            </c:extLst>
          </c:dPt>
          <c:dPt>
            <c:idx val="1"/>
            <c:bubble3D val="0"/>
            <c:spPr>
              <a:solidFill>
                <a:schemeClr val="accent3"/>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2D1F-46D4-BA2E-19E336103521}"/>
              </c:ext>
            </c:extLst>
          </c:dPt>
          <c:dPt>
            <c:idx val="2"/>
            <c:bubble3D val="0"/>
            <c:spPr>
              <a:solidFill>
                <a:schemeClr val="accent5"/>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2D1F-46D4-BA2E-19E336103521}"/>
              </c:ext>
            </c:extLst>
          </c:dPt>
          <c:dPt>
            <c:idx val="3"/>
            <c:bubble3D val="0"/>
            <c:spPr>
              <a:solidFill>
                <a:schemeClr val="accent1">
                  <a:lumMod val="6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2D1F-46D4-BA2E-19E336103521}"/>
              </c:ext>
            </c:extLst>
          </c:dPt>
          <c:dPt>
            <c:idx val="4"/>
            <c:bubble3D val="0"/>
            <c:spPr>
              <a:solidFill>
                <a:schemeClr val="accent3">
                  <a:lumMod val="6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9-F4EF-461E-BB91-032F0B2350B7}"/>
              </c:ext>
            </c:extLst>
          </c:dPt>
          <c:dLbls>
            <c:dLbl>
              <c:idx val="0"/>
              <c:layout>
                <c:manualLayout>
                  <c:x val="-0.11890688889689055"/>
                  <c:y val="-0.16051995381178921"/>
                </c:manualLayout>
              </c:layout>
              <c:tx>
                <c:rich>
                  <a:bodyPr rot="0" vert="horz"/>
                  <a:lstStyle/>
                  <a:p>
                    <a:pPr>
                      <a:defRPr/>
                    </a:pPr>
                    <a:r>
                      <a:rPr lang="en-US" dirty="0"/>
                      <a:t>35,1%</a:t>
                    </a:r>
                  </a:p>
                </c:rich>
              </c:tx>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1F-46D4-BA2E-19E336103521}"/>
                </c:ext>
              </c:extLst>
            </c:dLbl>
            <c:dLbl>
              <c:idx val="1"/>
              <c:layout>
                <c:manualLayout>
                  <c:x val="5.574373407402651E-2"/>
                  <c:y val="7.2455052406316889E-2"/>
                </c:manualLayout>
              </c:layout>
              <c:tx>
                <c:rich>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r>
                      <a:rPr lang="en-US" dirty="0"/>
                      <a:t>48,7%</a:t>
                    </a:r>
                  </a:p>
                </c:rich>
              </c:tx>
              <c:spPr>
                <a:noFill/>
                <a:ln>
                  <a:noFill/>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1F-46D4-BA2E-19E336103521}"/>
                </c:ext>
              </c:extLst>
            </c:dLbl>
            <c:dLbl>
              <c:idx val="2"/>
              <c:layout>
                <c:manualLayout>
                  <c:x val="-4.0424758226657746E-2"/>
                  <c:y val="-5.9635540891105704E-2"/>
                </c:manualLayout>
              </c:layout>
              <c:tx>
                <c:rich>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r>
                      <a:rPr lang="en-US"/>
                      <a:t>0,7%</a:t>
                    </a:r>
                  </a:p>
                </c:rich>
              </c:tx>
              <c:spPr>
                <a:noFill/>
                <a:ln>
                  <a:noFill/>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1F-46D4-BA2E-19E336103521}"/>
                </c:ext>
              </c:extLst>
            </c:dLbl>
            <c:dLbl>
              <c:idx val="3"/>
              <c:layout>
                <c:manualLayout>
                  <c:x val="4.3701751051124733E-2"/>
                  <c:y val="-9.7719098797973469E-2"/>
                </c:manualLayout>
              </c:layout>
              <c:tx>
                <c:rich>
                  <a:bodyPr rot="0" spcFirstLastPara="1" vertOverflow="ellipsis" vert="horz" wrap="square" anchor="ctr" anchorCtr="1"/>
                  <a:lstStyle/>
                  <a:p>
                    <a:pPr>
                      <a:defRPr sz="1796" b="0" i="0" u="none" strike="noStrike" kern="1200" baseline="0">
                        <a:solidFill>
                          <a:schemeClr val="tx1"/>
                        </a:solidFill>
                        <a:latin typeface="+mn-lt"/>
                        <a:ea typeface="+mn-ea"/>
                        <a:cs typeface="+mn-cs"/>
                      </a:defRPr>
                    </a:pPr>
                    <a:r>
                      <a:rPr lang="en-US" dirty="0"/>
                      <a:t>4,6%</a:t>
                    </a:r>
                  </a:p>
                </c:rich>
              </c:tx>
              <c:spPr>
                <a:noFill/>
                <a:ln>
                  <a:noFill/>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D1F-46D4-BA2E-19E336103521}"/>
                </c:ext>
              </c:extLst>
            </c:dLbl>
            <c:dLbl>
              <c:idx val="4"/>
              <c:layout>
                <c:manualLayout>
                  <c:x val="0.11006014920486318"/>
                  <c:y val="-3.7434597425993317E-2"/>
                </c:manualLayout>
              </c:layout>
              <c:tx>
                <c:rich>
                  <a:bodyPr/>
                  <a:lstStyle/>
                  <a:p>
                    <a:r>
                      <a:rPr lang="en-US"/>
                      <a:t>11,6%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4EF-461E-BB91-032F0B2350B7}"/>
                </c:ext>
              </c:extLst>
            </c:dLbl>
            <c:spPr>
              <a:noFill/>
              <a:ln>
                <a:noFill/>
              </a:ln>
              <a:effectLst/>
            </c:spPr>
            <c:txPr>
              <a:bodyPr rot="0" spcFirstLastPara="1" vertOverflow="ellipsis" vert="horz" wrap="square" lIns="38100" tIns="19050" rIns="38100" bIns="19050" anchor="ctr" anchorCtr="1">
                <a:spAutoFit/>
              </a:bodyPr>
              <a:lstStyle/>
              <a:p>
                <a:pPr>
                  <a:defRPr sz="1796"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Лист1!$A$2:$A$6</c:f>
              <c:strCache>
                <c:ptCount val="5"/>
                <c:pt idx="0">
                  <c:v>Дошкольное образование</c:v>
                </c:pt>
                <c:pt idx="1">
                  <c:v>Общее образование</c:v>
                </c:pt>
                <c:pt idx="2">
                  <c:v>Молодежная политика</c:v>
                </c:pt>
                <c:pt idx="3">
                  <c:v>Другие вопросы в области образования</c:v>
                </c:pt>
                <c:pt idx="4">
                  <c:v>Дополнительное образование детей</c:v>
                </c:pt>
              </c:strCache>
            </c:strRef>
          </c:cat>
          <c:val>
            <c:numRef>
              <c:f>Лист1!$B$2:$B$6</c:f>
              <c:numCache>
                <c:formatCode>0.0</c:formatCode>
                <c:ptCount val="5"/>
                <c:pt idx="0">
                  <c:v>35.056160797229971</c:v>
                </c:pt>
                <c:pt idx="1">
                  <c:v>48.669875855079816</c:v>
                </c:pt>
                <c:pt idx="2" formatCode="0.00">
                  <c:v>1.6890465332319912E-2</c:v>
                </c:pt>
                <c:pt idx="3">
                  <c:v>4.6448779663879725</c:v>
                </c:pt>
                <c:pt idx="4">
                  <c:v>11.612194915969939</c:v>
                </c:pt>
              </c:numCache>
            </c:numRef>
          </c:val>
          <c:extLst>
            <c:ext xmlns:c16="http://schemas.microsoft.com/office/drawing/2014/chart" uri="{C3380CC4-5D6E-409C-BE32-E72D297353CC}">
              <c16:uniqueId val="{00000008-2D1F-46D4-BA2E-19E336103521}"/>
            </c:ext>
          </c:extLst>
        </c:ser>
        <c:dLbls>
          <c:showLegendKey val="0"/>
          <c:showVal val="0"/>
          <c:showCatName val="0"/>
          <c:showSerName val="0"/>
          <c:showPercent val="0"/>
          <c:showBubbleSize val="0"/>
          <c:showLeaderLines val="1"/>
        </c:dLbls>
      </c:pie3DChart>
      <c:spPr>
        <a:noFill/>
        <a:ln w="25387">
          <a:noFill/>
        </a:ln>
        <a:effectLst/>
      </c:spPr>
    </c:plotArea>
    <c:plotVisOnly val="1"/>
    <c:dispBlanksAs val="zero"/>
    <c:showDLblsOverMax val="0"/>
  </c:chart>
  <c:spPr>
    <a:noFill/>
    <a:ln w="12700" cap="rnd" cmpd="sng" algn="ctr">
      <a:noFill/>
      <a:prstDash val="solid"/>
    </a:ln>
    <a:effectLst/>
  </c:spPr>
  <c:txPr>
    <a:bodyPr/>
    <a:lstStyle/>
    <a:p>
      <a:pPr>
        <a:defRPr sz="1796"/>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Валовая продукция сельского хозяйства                                       (хозяйства всех категорий: сельскохозяйственные предприятия, хозяйства населения, КФХ)</a:t>
            </a:r>
            <a:r>
              <a:rPr lang="ru-RU" sz="1600" b="1" baseline="0" dirty="0">
                <a:solidFill>
                  <a:schemeClr val="tx1"/>
                </a:solidFill>
                <a:latin typeface="Arial" panose="020B0604020202020204" pitchFamily="34" charset="0"/>
                <a:cs typeface="Arial" panose="020B0604020202020204" pitchFamily="34" charset="0"/>
              </a:rPr>
              <a:t>, </a:t>
            </a:r>
            <a:r>
              <a:rPr lang="ru-RU" sz="1600" b="1" baseline="0" dirty="0" err="1">
                <a:solidFill>
                  <a:schemeClr val="tx1"/>
                </a:solidFill>
                <a:latin typeface="Arial" panose="020B0604020202020204" pitchFamily="34" charset="0"/>
                <a:cs typeface="Arial" panose="020B0604020202020204" pitchFamily="34" charset="0"/>
              </a:rPr>
              <a:t>млн.руб</a:t>
            </a:r>
            <a:r>
              <a:rPr lang="ru-RU" sz="1600" b="1" baseline="0" dirty="0">
                <a:solidFill>
                  <a:schemeClr val="tx1"/>
                </a:solidFill>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1.9208536785241682E-2"/>
          <c:y val="0.48277927031676615"/>
          <c:w val="0.96158292642951659"/>
          <c:h val="0.20211825878995895"/>
        </c:manualLayout>
      </c:layout>
      <c:lineChart>
        <c:grouping val="stacked"/>
        <c:varyColors val="0"/>
        <c:ser>
          <c:idx val="0"/>
          <c:order val="0"/>
          <c:tx>
            <c:strRef>
              <c:f>Лист1!$B$1</c:f>
              <c:strCache>
                <c:ptCount val="1"/>
                <c:pt idx="0">
                  <c:v>Показатель</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#,##0.00</c:formatCode>
                <c:ptCount val="3"/>
                <c:pt idx="0">
                  <c:v>679.1</c:v>
                </c:pt>
                <c:pt idx="1">
                  <c:v>836.8</c:v>
                </c:pt>
                <c:pt idx="2">
                  <c:v>842.1</c:v>
                </c:pt>
              </c:numCache>
            </c:numRef>
          </c:val>
          <c:smooth val="0"/>
          <c:extLst>
            <c:ext xmlns:c16="http://schemas.microsoft.com/office/drawing/2014/chart" uri="{C3380CC4-5D6E-409C-BE32-E72D297353CC}">
              <c16:uniqueId val="{00000000-1882-44A8-AA7C-34032110BC8A}"/>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0.00" sourceLinked="1"/>
        <c:majorTickMark val="none"/>
        <c:minorTickMark val="none"/>
        <c:tickLblPos val="nextTo"/>
        <c:crossAx val="478780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865186397219216E-2"/>
          <c:y val="6.6314747905369439E-2"/>
          <c:w val="0.88563486593920437"/>
          <c:h val="0.85592558459207535"/>
        </c:manualLayout>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DD2D-423B-A038-55AA45AFC487}"/>
              </c:ext>
            </c:extLst>
          </c:dPt>
          <c:dPt>
            <c:idx val="1"/>
            <c:bubble3D val="0"/>
            <c:spPr>
              <a:solidFill>
                <a:schemeClr val="accent3"/>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DD2D-423B-A038-55AA45AFC487}"/>
              </c:ext>
            </c:extLst>
          </c:dPt>
          <c:dLbls>
            <c:spPr>
              <a:noFill/>
              <a:ln>
                <a:noFill/>
              </a:ln>
              <a:effectLst/>
            </c:spPr>
            <c:txPr>
              <a:bodyPr rot="0" spcFirstLastPara="1" vertOverflow="ellipsis" vert="horz" wrap="square" lIns="38100" tIns="19050" rIns="38100" bIns="19050" anchor="ctr" anchorCtr="1">
                <a:spAutoFit/>
              </a:bodyPr>
              <a:lstStyle/>
              <a:p>
                <a:pPr>
                  <a:defRPr sz="1796"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Лист1!$A$2:$A$3</c:f>
              <c:strCache>
                <c:ptCount val="2"/>
                <c:pt idx="0">
                  <c:v>Культура</c:v>
                </c:pt>
                <c:pt idx="1">
                  <c:v>Другие вопросы в области культуры</c:v>
                </c:pt>
              </c:strCache>
            </c:strRef>
          </c:cat>
          <c:val>
            <c:numRef>
              <c:f>Лист1!$B$2:$B$3</c:f>
              <c:numCache>
                <c:formatCode>0.00%</c:formatCode>
                <c:ptCount val="2"/>
                <c:pt idx="0">
                  <c:v>0.9370000000000005</c:v>
                </c:pt>
                <c:pt idx="1">
                  <c:v>6.3E-2</c:v>
                </c:pt>
              </c:numCache>
            </c:numRef>
          </c:val>
          <c:extLst>
            <c:ext xmlns:c16="http://schemas.microsoft.com/office/drawing/2014/chart" uri="{C3380CC4-5D6E-409C-BE32-E72D297353CC}">
              <c16:uniqueId val="{00000004-DD2D-423B-A038-55AA45AFC487}"/>
            </c:ext>
          </c:extLst>
        </c:ser>
        <c:dLbls>
          <c:showLegendKey val="0"/>
          <c:showVal val="0"/>
          <c:showCatName val="0"/>
          <c:showSerName val="0"/>
          <c:showPercent val="0"/>
          <c:showBubbleSize val="0"/>
          <c:showLeaderLines val="1"/>
        </c:dLbls>
      </c:pie3DChart>
      <c:spPr>
        <a:noFill/>
        <a:ln w="25387">
          <a:noFill/>
        </a:ln>
        <a:effectLst/>
      </c:spPr>
    </c:plotArea>
    <c:plotVisOnly val="1"/>
    <c:dispBlanksAs val="zero"/>
    <c:showDLblsOverMax val="0"/>
  </c:chart>
  <c:spPr>
    <a:noFill/>
    <a:ln w="12700" cap="rnd" cmpd="sng" algn="ctr">
      <a:noFill/>
      <a:prstDash val="solid"/>
    </a:ln>
    <a:effectLst/>
  </c:spPr>
  <c:txPr>
    <a:bodyPr/>
    <a:lstStyle/>
    <a:p>
      <a:pPr>
        <a:defRPr sz="1796"/>
      </a:pPr>
      <a:endParaRPr lang="ru-R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865186397219216E-2"/>
          <c:y val="6.6314747905369439E-2"/>
          <c:w val="0.88563486593920437"/>
          <c:h val="0.85592558459207568"/>
        </c:manualLayout>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DD2D-423B-A038-55AA45AFC487}"/>
              </c:ext>
            </c:extLst>
          </c:dPt>
          <c:dPt>
            <c:idx val="1"/>
            <c:bubble3D val="0"/>
            <c:spPr>
              <a:solidFill>
                <a:schemeClr val="accent3"/>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DD2D-423B-A038-55AA45AFC487}"/>
              </c:ext>
            </c:extLst>
          </c:dPt>
          <c:dLbls>
            <c:spPr>
              <a:noFill/>
              <a:ln>
                <a:noFill/>
              </a:ln>
              <a:effectLst/>
            </c:spPr>
            <c:txPr>
              <a:bodyPr rot="0" spcFirstLastPara="1" vertOverflow="ellipsis" vert="horz" wrap="square" lIns="38100" tIns="19050" rIns="38100" bIns="19050" anchor="ctr" anchorCtr="1">
                <a:spAutoFit/>
              </a:bodyPr>
              <a:lstStyle/>
              <a:p>
                <a:pPr>
                  <a:defRPr sz="1796"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Лист1!$A$2:$A$3</c:f>
              <c:strCache>
                <c:ptCount val="2"/>
                <c:pt idx="0">
                  <c:v>Культура</c:v>
                </c:pt>
                <c:pt idx="1">
                  <c:v>Другие вопросы в области культуры</c:v>
                </c:pt>
              </c:strCache>
            </c:strRef>
          </c:cat>
          <c:val>
            <c:numRef>
              <c:f>Лист1!$B$2:$B$3</c:f>
              <c:numCache>
                <c:formatCode>0.00%</c:formatCode>
                <c:ptCount val="2"/>
                <c:pt idx="0">
                  <c:v>0.91600000000000004</c:v>
                </c:pt>
                <c:pt idx="1">
                  <c:v>8.4000000000000019E-2</c:v>
                </c:pt>
              </c:numCache>
            </c:numRef>
          </c:val>
          <c:extLst>
            <c:ext xmlns:c16="http://schemas.microsoft.com/office/drawing/2014/chart" uri="{C3380CC4-5D6E-409C-BE32-E72D297353CC}">
              <c16:uniqueId val="{00000004-DD2D-423B-A038-55AA45AFC487}"/>
            </c:ext>
          </c:extLst>
        </c:ser>
        <c:dLbls>
          <c:showLegendKey val="0"/>
          <c:showVal val="0"/>
          <c:showCatName val="0"/>
          <c:showSerName val="0"/>
          <c:showPercent val="0"/>
          <c:showBubbleSize val="0"/>
          <c:showLeaderLines val="1"/>
        </c:dLbls>
      </c:pie3DChart>
      <c:spPr>
        <a:noFill/>
        <a:ln w="25387">
          <a:noFill/>
        </a:ln>
        <a:effectLst/>
      </c:spPr>
    </c:plotArea>
    <c:plotVisOnly val="1"/>
    <c:dispBlanksAs val="zero"/>
    <c:showDLblsOverMax val="0"/>
  </c:chart>
  <c:spPr>
    <a:noFill/>
    <a:ln w="12700" cap="rnd" cmpd="sng" algn="ctr">
      <a:noFill/>
      <a:prstDash val="solid"/>
    </a:ln>
    <a:effectLst/>
  </c:spPr>
  <c:txPr>
    <a:bodyPr/>
    <a:lstStyle/>
    <a:p>
      <a:pPr>
        <a:defRPr sz="1796"/>
      </a:pPr>
      <a:endParaRPr lang="ru-R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E03C-40C9-8100-62F61FE3F8D4}"/>
              </c:ext>
            </c:extLst>
          </c:dPt>
          <c:dPt>
            <c:idx val="1"/>
            <c:bubble3D val="0"/>
            <c:spPr>
              <a:solidFill>
                <a:schemeClr val="accent2"/>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E03C-40C9-8100-62F61FE3F8D4}"/>
              </c:ext>
            </c:extLst>
          </c:dPt>
          <c:dPt>
            <c:idx val="2"/>
            <c:bubble3D val="0"/>
            <c:spPr>
              <a:solidFill>
                <a:schemeClr val="accent3"/>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E03C-40C9-8100-62F61FE3F8D4}"/>
              </c:ext>
            </c:extLst>
          </c:dPt>
          <c:dPt>
            <c:idx val="3"/>
            <c:bubble3D val="0"/>
            <c:spPr>
              <a:solidFill>
                <a:schemeClr val="accent4"/>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E03C-40C9-8100-62F61FE3F8D4}"/>
              </c:ext>
            </c:extLst>
          </c:dPt>
          <c:dLbls>
            <c:spPr>
              <a:noFill/>
              <a:ln>
                <a:noFill/>
              </a:ln>
              <a:effectLst/>
            </c:spPr>
            <c:txPr>
              <a:bodyPr rot="0" spcFirstLastPara="1" vertOverflow="ellipsis" vert="horz" wrap="square" lIns="38100" tIns="19050" rIns="38100" bIns="19050" anchor="ctr" anchorCtr="1">
                <a:spAutoFit/>
              </a:bodyPr>
              <a:lstStyle/>
              <a:p>
                <a:pPr>
                  <a:defRPr sz="1798"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Лист1!$A$2:$A$5</c:f>
              <c:strCache>
                <c:ptCount val="4"/>
                <c:pt idx="0">
                  <c:v>Жилищное хозяйство</c:v>
                </c:pt>
                <c:pt idx="1">
                  <c:v>Коммунальное хозяйство</c:v>
                </c:pt>
                <c:pt idx="2">
                  <c:v>Благоустройство</c:v>
                </c:pt>
                <c:pt idx="3">
                  <c:v>Другие вопросы в области жилищно-коммунального хозяйства</c:v>
                </c:pt>
              </c:strCache>
            </c:strRef>
          </c:cat>
          <c:val>
            <c:numRef>
              <c:f>Лист1!$B$2:$B$5</c:f>
              <c:numCache>
                <c:formatCode>0.00%</c:formatCode>
                <c:ptCount val="4"/>
                <c:pt idx="0">
                  <c:v>0.22900000000000001</c:v>
                </c:pt>
                <c:pt idx="1">
                  <c:v>0.4240000000000001</c:v>
                </c:pt>
                <c:pt idx="2">
                  <c:v>0.24200000000000002</c:v>
                </c:pt>
                <c:pt idx="3">
                  <c:v>0.10500000000000001</c:v>
                </c:pt>
              </c:numCache>
            </c:numRef>
          </c:val>
          <c:extLst>
            <c:ext xmlns:c16="http://schemas.microsoft.com/office/drawing/2014/chart" uri="{C3380CC4-5D6E-409C-BE32-E72D297353CC}">
              <c16:uniqueId val="{00000008-E03C-40C9-8100-62F61FE3F8D4}"/>
            </c:ext>
          </c:extLst>
        </c:ser>
        <c:dLbls>
          <c:showLegendKey val="0"/>
          <c:showVal val="1"/>
          <c:showCatName val="0"/>
          <c:showSerName val="0"/>
          <c:showPercent val="0"/>
          <c:showBubbleSize val="0"/>
          <c:showLeaderLines val="1"/>
        </c:dLbls>
      </c:pie3DChart>
      <c:spPr>
        <a:noFill/>
        <a:ln w="25387">
          <a:noFill/>
        </a:ln>
        <a:effectLst/>
      </c:spPr>
    </c:plotArea>
    <c:plotVisOnly val="1"/>
    <c:dispBlanksAs val="zero"/>
    <c:showDLblsOverMax val="0"/>
  </c:chart>
  <c:spPr>
    <a:noFill/>
    <a:ln w="12700" cap="rnd" cmpd="sng" algn="ctr">
      <a:noFill/>
      <a:prstDash val="solid"/>
    </a:ln>
    <a:effectLst/>
  </c:spPr>
  <c:txPr>
    <a:bodyPr/>
    <a:lstStyle/>
    <a:p>
      <a:pPr>
        <a:defRPr sz="1798"/>
      </a:pPr>
      <a:endParaRPr lang="ru-R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7579-486C-AE5F-80F3756E3818}"/>
              </c:ext>
            </c:extLst>
          </c:dPt>
          <c:dPt>
            <c:idx val="1"/>
            <c:bubble3D val="0"/>
            <c:spPr>
              <a:solidFill>
                <a:schemeClr val="accent2"/>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7579-486C-AE5F-80F3756E3818}"/>
              </c:ext>
            </c:extLst>
          </c:dPt>
          <c:dPt>
            <c:idx val="2"/>
            <c:bubble3D val="0"/>
            <c:spPr>
              <a:solidFill>
                <a:schemeClr val="accent3"/>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7579-486C-AE5F-80F3756E3818}"/>
              </c:ext>
            </c:extLst>
          </c:dPt>
          <c:dPt>
            <c:idx val="3"/>
            <c:bubble3D val="0"/>
            <c:spPr>
              <a:solidFill>
                <a:schemeClr val="accent4"/>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7579-486C-AE5F-80F3756E3818}"/>
              </c:ext>
            </c:extLst>
          </c:dPt>
          <c:dLbls>
            <c:spPr>
              <a:noFill/>
              <a:ln>
                <a:noFill/>
              </a:ln>
              <a:effectLst/>
            </c:spPr>
            <c:txPr>
              <a:bodyPr rot="0" spcFirstLastPara="1" vertOverflow="ellipsis" vert="horz" wrap="square" lIns="38100" tIns="19050" rIns="38100" bIns="19050" anchor="ctr" anchorCtr="1">
                <a:spAutoFit/>
              </a:bodyPr>
              <a:lstStyle/>
              <a:p>
                <a:pPr>
                  <a:defRPr sz="1799" b="0"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Лист1!$A$2:$A$5</c:f>
              <c:strCache>
                <c:ptCount val="4"/>
                <c:pt idx="0">
                  <c:v>Жилищное хозяйство</c:v>
                </c:pt>
                <c:pt idx="1">
                  <c:v>Коммунальное хозяйство</c:v>
                </c:pt>
                <c:pt idx="2">
                  <c:v>Благоустройство</c:v>
                </c:pt>
                <c:pt idx="3">
                  <c:v>Другие вопросы в области жилищно-коммунального хозяйства</c:v>
                </c:pt>
              </c:strCache>
            </c:strRef>
          </c:cat>
          <c:val>
            <c:numRef>
              <c:f>Лист1!$B$2:$B$5</c:f>
              <c:numCache>
                <c:formatCode>0.00%</c:formatCode>
                <c:ptCount val="4"/>
                <c:pt idx="0">
                  <c:v>3.5999999999999997E-2</c:v>
                </c:pt>
                <c:pt idx="1">
                  <c:v>0.63300000000000012</c:v>
                </c:pt>
                <c:pt idx="2">
                  <c:v>0.16800000000000001</c:v>
                </c:pt>
                <c:pt idx="3">
                  <c:v>0.16300000000000001</c:v>
                </c:pt>
              </c:numCache>
            </c:numRef>
          </c:val>
          <c:extLst>
            <c:ext xmlns:c16="http://schemas.microsoft.com/office/drawing/2014/chart" uri="{C3380CC4-5D6E-409C-BE32-E72D297353CC}">
              <c16:uniqueId val="{00000008-7579-486C-AE5F-80F3756E3818}"/>
            </c:ext>
          </c:extLst>
        </c:ser>
        <c:dLbls>
          <c:showLegendKey val="0"/>
          <c:showVal val="1"/>
          <c:showCatName val="0"/>
          <c:showSerName val="0"/>
          <c:showPercent val="0"/>
          <c:showBubbleSize val="0"/>
          <c:showLeaderLines val="1"/>
        </c:dLbls>
      </c:pie3DChart>
      <c:spPr>
        <a:noFill/>
        <a:ln w="25387">
          <a:noFill/>
        </a:ln>
        <a:effectLst/>
      </c:spPr>
    </c:plotArea>
    <c:plotVisOnly val="1"/>
    <c:dispBlanksAs val="zero"/>
    <c:showDLblsOverMax val="0"/>
  </c:chart>
  <c:spPr>
    <a:noFill/>
    <a:ln w="12700" cap="rnd" cmpd="sng" algn="ctr">
      <a:noFill/>
      <a:prstDash val="solid"/>
    </a:ln>
    <a:effectLst/>
  </c:spPr>
  <c:txPr>
    <a:bodyPr/>
    <a:lstStyle/>
    <a:p>
      <a:pPr>
        <a:defRPr sz="1799"/>
      </a:pPr>
      <a:endParaRPr lang="ru-R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Лист3!$A$54</c:f>
              <c:strCache>
                <c:ptCount val="1"/>
                <c:pt idx="0">
                  <c:v>Столбец1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22-405B-99DB-9A4220CBB3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22-405B-99DB-9A4220CBB379}"/>
              </c:ext>
            </c:extLst>
          </c:dPt>
          <c:dLbls>
            <c:dLbl>
              <c:idx val="0"/>
              <c:layout>
                <c:manualLayout>
                  <c:x val="-0.15354043611355103"/>
                  <c:y val="-0.26868251303869872"/>
                </c:manualLayout>
              </c:layout>
              <c:tx>
                <c:rich>
                  <a:bodyPr/>
                  <a:lstStyle/>
                  <a:p>
                    <a:r>
                      <a:rPr lang="ru-RU" sz="1200" dirty="0"/>
                      <a:t>Социальная</a:t>
                    </a:r>
                    <a:r>
                      <a:rPr lang="ru-RU" sz="1200" baseline="0" dirty="0"/>
                      <a:t> сфера</a:t>
                    </a:r>
                  </a:p>
                  <a:p>
                    <a:r>
                      <a:rPr lang="ru-RU" sz="1200" dirty="0"/>
                      <a:t>75,7%</a:t>
                    </a:r>
                  </a:p>
                  <a:p>
                    <a:endParaRPr lang="ru-RU" dirty="0"/>
                  </a:p>
                </c:rich>
              </c:tx>
              <c:showLegendKey val="0"/>
              <c:showVal val="0"/>
              <c:showCatName val="1"/>
              <c:showSerName val="0"/>
              <c:showPercent val="1"/>
              <c:showBubbleSize val="0"/>
              <c:extLst>
                <c:ext xmlns:c15="http://schemas.microsoft.com/office/drawing/2012/chart" uri="{CE6537A1-D6FC-4f65-9D91-7224C49458BB}">
                  <c15:layout>
                    <c:manualLayout>
                      <c:w val="0.26262834100396415"/>
                      <c:h val="0.25899460177995365"/>
                    </c:manualLayout>
                  </c15:layout>
                  <c15:showDataLabelsRange val="0"/>
                </c:ext>
                <c:ext xmlns:c16="http://schemas.microsoft.com/office/drawing/2014/chart" uri="{C3380CC4-5D6E-409C-BE32-E72D297353CC}">
                  <c16:uniqueId val="{00000001-0322-405B-99DB-9A4220CBB379}"/>
                </c:ext>
              </c:extLst>
            </c:dLbl>
            <c:dLbl>
              <c:idx val="1"/>
              <c:layout>
                <c:manualLayout>
                  <c:x val="0.15101251476238636"/>
                  <c:y val="0.15418041520461787"/>
                </c:manualLayout>
              </c:layout>
              <c:tx>
                <c:rich>
                  <a:bodyPr/>
                  <a:lstStyle/>
                  <a:p>
                    <a:r>
                      <a:rPr lang="en-US" sz="1200" baseline="0" dirty="0"/>
                      <a:t>24,3%</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322-405B-99DB-9A4220CBB3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Лист3!$A$55:$A$56</c:f>
              <c:numCache>
                <c:formatCode>General</c:formatCode>
                <c:ptCount val="2"/>
                <c:pt idx="0">
                  <c:v>75.7</c:v>
                </c:pt>
                <c:pt idx="1">
                  <c:v>24.3</c:v>
                </c:pt>
              </c:numCache>
            </c:numRef>
          </c:val>
          <c:extLst>
            <c:ext xmlns:c16="http://schemas.microsoft.com/office/drawing/2014/chart" uri="{C3380CC4-5D6E-409C-BE32-E72D297353CC}">
              <c16:uniqueId val="{00000004-0322-405B-99DB-9A4220CBB37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77777777777782"/>
          <c:y val="9.2592592592592823E-2"/>
          <c:w val="0.53888888888888953"/>
          <c:h val="0.89814814814814814"/>
        </c:manualLayout>
      </c:layout>
      <c:pieChart>
        <c:varyColors val="1"/>
        <c:ser>
          <c:idx val="0"/>
          <c:order val="0"/>
          <c:tx>
            <c:strRef>
              <c:f>Лист3!$K$53</c:f>
              <c:strCache>
                <c:ptCount val="1"/>
                <c:pt idx="0">
                  <c:v>Столбец1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98-4991-A124-D5F883D114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98-4991-A124-D5F883D11461}"/>
              </c:ext>
            </c:extLst>
          </c:dPt>
          <c:dLbls>
            <c:dLbl>
              <c:idx val="0"/>
              <c:tx>
                <c:rich>
                  <a:bodyPr/>
                  <a:lstStyle/>
                  <a:p>
                    <a:r>
                      <a:rPr lang="ru-RU" sz="1200" baseline="0" dirty="0"/>
                      <a:t>Социальная сфера </a:t>
                    </a:r>
                  </a:p>
                  <a:p>
                    <a:r>
                      <a:rPr lang="ru-RU" sz="1200" baseline="0" dirty="0"/>
                      <a:t>75,7%</a:t>
                    </a:r>
                    <a:endParaRPr lang="ru-RU" sz="1200" dirty="0"/>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198-4991-A124-D5F883D11461}"/>
                </c:ext>
              </c:extLst>
            </c:dLbl>
            <c:dLbl>
              <c:idx val="1"/>
              <c:tx>
                <c:rich>
                  <a:bodyPr/>
                  <a:lstStyle/>
                  <a:p>
                    <a:r>
                      <a:rPr lang="en-US" sz="1200" baseline="0" dirty="0"/>
                      <a:t>24,3%</a:t>
                    </a:r>
                    <a:endParaRPr lang="en-US" sz="1200" dirty="0"/>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198-4991-A124-D5F883D114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Лист3!$K$54:$K$55</c:f>
              <c:numCache>
                <c:formatCode>General</c:formatCode>
                <c:ptCount val="2"/>
                <c:pt idx="0">
                  <c:v>66</c:v>
                </c:pt>
                <c:pt idx="1">
                  <c:v>34</c:v>
                </c:pt>
              </c:numCache>
            </c:numRef>
          </c:val>
          <c:extLst>
            <c:ext xmlns:c16="http://schemas.microsoft.com/office/drawing/2014/chart" uri="{C3380CC4-5D6E-409C-BE32-E72D297353CC}">
              <c16:uniqueId val="{00000004-0198-4991-A124-D5F883D1146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2"/>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8.2565880626917026E-2"/>
          <c:y val="0.20206184097356528"/>
          <c:w val="0.622110430975506"/>
          <c:h val="0.63637210845133818"/>
        </c:manualLayout>
      </c:layout>
      <c:bar3DChart>
        <c:barDir val="col"/>
        <c:grouping val="clustered"/>
        <c:varyColors val="0"/>
        <c:ser>
          <c:idx val="0"/>
          <c:order val="0"/>
          <c:tx>
            <c:strRef>
              <c:f>Sheet1!$A$3</c:f>
              <c:strCache>
                <c:ptCount val="1"/>
                <c:pt idx="0">
                  <c:v>Бюджетный кредит</c:v>
                </c:pt>
              </c:strCache>
            </c:strRef>
          </c:tx>
          <c:spPr>
            <a:solidFill>
              <a:srgbClr val="9933FF"/>
            </a:solidFill>
            <a:ln w="6435">
              <a:solidFill>
                <a:schemeClr val="tx1"/>
              </a:solidFill>
              <a:prstDash val="solid"/>
            </a:ln>
          </c:spPr>
          <c:invertIfNegative val="0"/>
          <c:dLbls>
            <c:delete val="1"/>
          </c:dLbls>
          <c:cat>
            <c:strRef>
              <c:f>Sheet1!$B$1:$D$1</c:f>
              <c:strCache>
                <c:ptCount val="2"/>
                <c:pt idx="0">
                  <c:v>Объем долга на 01.01.2020</c:v>
                </c:pt>
                <c:pt idx="1">
                  <c:v>Объем долга на 31.12.2020</c:v>
                </c:pt>
              </c:strCache>
            </c:strRef>
          </c:cat>
          <c:val>
            <c:numRef>
              <c:f>Sheet1!$B$3:$D$3</c:f>
              <c:numCache>
                <c:formatCode>0.0</c:formatCode>
                <c:ptCount val="3"/>
                <c:pt idx="0">
                  <c:v>86500</c:v>
                </c:pt>
                <c:pt idx="1">
                  <c:v>76500</c:v>
                </c:pt>
              </c:numCache>
            </c:numRef>
          </c:val>
          <c:extLst>
            <c:ext xmlns:c16="http://schemas.microsoft.com/office/drawing/2014/chart" uri="{C3380CC4-5D6E-409C-BE32-E72D297353CC}">
              <c16:uniqueId val="{00000002-20CC-42CC-94BB-3D54D440A396}"/>
            </c:ext>
          </c:extLst>
        </c:ser>
        <c:ser>
          <c:idx val="1"/>
          <c:order val="1"/>
          <c:tx>
            <c:strRef>
              <c:f>Sheet1!$A$4</c:f>
              <c:strCache>
                <c:ptCount val="1"/>
                <c:pt idx="0">
                  <c:v>Кредиты коммерческих банков</c:v>
                </c:pt>
              </c:strCache>
            </c:strRef>
          </c:tx>
          <c:invertIfNegative val="0"/>
          <c:dLbls>
            <c:delete val="1"/>
          </c:dLbls>
          <c:cat>
            <c:strRef>
              <c:f>Sheet1!$B$1:$D$1</c:f>
              <c:strCache>
                <c:ptCount val="2"/>
                <c:pt idx="0">
                  <c:v>Объем долга на 01.01.2020</c:v>
                </c:pt>
                <c:pt idx="1">
                  <c:v>Объем долга на 31.12.2020</c:v>
                </c:pt>
              </c:strCache>
            </c:strRef>
          </c:cat>
          <c:val>
            <c:numRef>
              <c:f>Sheet1!$B$4:$D$4</c:f>
              <c:numCache>
                <c:formatCode>General</c:formatCode>
                <c:ptCount val="3"/>
                <c:pt idx="0">
                  <c:v>90000</c:v>
                </c:pt>
                <c:pt idx="1">
                  <c:v>92000</c:v>
                </c:pt>
              </c:numCache>
            </c:numRef>
          </c:val>
          <c:extLst>
            <c:ext xmlns:c16="http://schemas.microsoft.com/office/drawing/2014/chart" uri="{C3380CC4-5D6E-409C-BE32-E72D297353CC}">
              <c16:uniqueId val="{00000000-6C04-4B36-A342-24A35C120D9F}"/>
            </c:ext>
          </c:extLst>
        </c:ser>
        <c:dLbls>
          <c:showLegendKey val="0"/>
          <c:showVal val="1"/>
          <c:showCatName val="0"/>
          <c:showSerName val="0"/>
          <c:showPercent val="0"/>
          <c:showBubbleSize val="0"/>
        </c:dLbls>
        <c:gapWidth val="300"/>
        <c:shape val="box"/>
        <c:axId val="155629440"/>
        <c:axId val="138793728"/>
        <c:axId val="0"/>
      </c:bar3DChart>
      <c:catAx>
        <c:axId val="155629440"/>
        <c:scaling>
          <c:orientation val="minMax"/>
        </c:scaling>
        <c:delete val="0"/>
        <c:axPos val="b"/>
        <c:title>
          <c:tx>
            <c:rich>
              <a:bodyPr/>
              <a:lstStyle/>
              <a:p>
                <a:pPr>
                  <a:defRPr sz="1185" b="1" i="0" u="none" strike="noStrike" baseline="0">
                    <a:solidFill>
                      <a:srgbClr val="000000"/>
                    </a:solidFill>
                    <a:latin typeface="Times New Roman"/>
                    <a:ea typeface="Times New Roman"/>
                    <a:cs typeface="Times New Roman"/>
                  </a:defRPr>
                </a:pPr>
                <a:r>
                  <a:rPr lang="ru-RU" dirty="0"/>
                  <a:t>Объем и структура муниципального долга </a:t>
                </a:r>
                <a:r>
                  <a:rPr lang="ru-RU" dirty="0" err="1"/>
                  <a:t>Балахнинского</a:t>
                </a:r>
                <a:r>
                  <a:rPr lang="ru-RU" dirty="0"/>
                  <a:t> муниципального района,</a:t>
                </a:r>
                <a:r>
                  <a:rPr lang="ru-RU" baseline="0" dirty="0"/>
                  <a:t> </a:t>
                </a:r>
                <a:r>
                  <a:rPr lang="ru-RU" baseline="0" dirty="0" err="1"/>
                  <a:t>млн.руб</a:t>
                </a:r>
                <a:r>
                  <a:rPr lang="ru-RU" baseline="0" dirty="0"/>
                  <a:t>.</a:t>
                </a:r>
                <a:endParaRPr lang="ru-RU" dirty="0"/>
              </a:p>
            </c:rich>
          </c:tx>
          <c:layout>
            <c:manualLayout>
              <c:xMode val="edge"/>
              <c:yMode val="edge"/>
              <c:x val="0.13879421915893317"/>
              <c:y val="2.124969094461478E-2"/>
            </c:manualLayout>
          </c:layout>
          <c:overlay val="0"/>
        </c:title>
        <c:numFmt formatCode="General" sourceLinked="1"/>
        <c:majorTickMark val="none"/>
        <c:minorTickMark val="none"/>
        <c:tickLblPos val="low"/>
        <c:spPr>
          <a:ln w="1609">
            <a:solidFill>
              <a:schemeClr val="tx1"/>
            </a:solidFill>
            <a:prstDash val="solid"/>
          </a:ln>
        </c:spPr>
        <c:txPr>
          <a:bodyPr rot="0" vert="horz"/>
          <a:lstStyle/>
          <a:p>
            <a:pPr>
              <a:defRPr sz="1099" b="1" i="0" u="none" strike="noStrike" baseline="0">
                <a:solidFill>
                  <a:schemeClr val="tx1"/>
                </a:solidFill>
                <a:latin typeface="Times New Roman" pitchFamily="18" charset="0"/>
                <a:ea typeface="Calibri"/>
                <a:cs typeface="Times New Roman" pitchFamily="18" charset="0"/>
              </a:defRPr>
            </a:pPr>
            <a:endParaRPr lang="ru-RU"/>
          </a:p>
        </c:txPr>
        <c:crossAx val="138793728"/>
        <c:crosses val="autoZero"/>
        <c:auto val="1"/>
        <c:lblAlgn val="ctr"/>
        <c:lblOffset val="100"/>
        <c:tickLblSkip val="1"/>
        <c:tickMarkSkip val="1"/>
        <c:noMultiLvlLbl val="0"/>
      </c:catAx>
      <c:valAx>
        <c:axId val="138793728"/>
        <c:scaling>
          <c:orientation val="minMax"/>
          <c:max val="20000"/>
          <c:min val="0"/>
        </c:scaling>
        <c:delete val="1"/>
        <c:axPos val="l"/>
        <c:majorGridlines/>
        <c:minorGridlines/>
        <c:numFmt formatCode="0.0" sourceLinked="1"/>
        <c:majorTickMark val="out"/>
        <c:minorTickMark val="none"/>
        <c:tickLblPos val="none"/>
        <c:crossAx val="155629440"/>
        <c:crosses val="autoZero"/>
        <c:crossBetween val="between"/>
        <c:majorUnit val="5000"/>
        <c:minorUnit val="1000"/>
      </c:valAx>
      <c:spPr>
        <a:noFill/>
        <a:ln w="25397">
          <a:noFill/>
        </a:ln>
      </c:spPr>
    </c:plotArea>
    <c:legend>
      <c:legendPos val="r"/>
      <c:layout>
        <c:manualLayout>
          <c:xMode val="edge"/>
          <c:yMode val="edge"/>
          <c:x val="0.71236707430240997"/>
          <c:y val="0.2319288952352894"/>
          <c:w val="0.28763292516132921"/>
          <c:h val="0.33016036408908839"/>
        </c:manualLayout>
      </c:layout>
      <c:overlay val="0"/>
      <c:txPr>
        <a:bodyPr/>
        <a:lstStyle/>
        <a:p>
          <a:pPr>
            <a:defRPr sz="1198">
              <a:latin typeface="Times New Roman" pitchFamily="18" charset="0"/>
              <a:cs typeface="Times New Roman" pitchFamily="18" charset="0"/>
            </a:defRPr>
          </a:pPr>
          <a:endParaRPr lang="ru-RU"/>
        </a:p>
      </c:txPr>
    </c:legend>
    <c:plotVisOnly val="1"/>
    <c:dispBlanksAs val="gap"/>
    <c:showDLblsOverMax val="0"/>
  </c:chart>
  <c:spPr>
    <a:noFill/>
    <a:ln>
      <a:noFill/>
    </a:ln>
  </c:spPr>
  <c:txPr>
    <a:bodyPr/>
    <a:lstStyle/>
    <a:p>
      <a:pPr>
        <a:defRPr sz="913" b="1" i="0" u="none" strike="noStrike" baseline="0">
          <a:solidFill>
            <a:schemeClr val="tx1"/>
          </a:solidFill>
          <a:latin typeface="Calibri"/>
          <a:ea typeface="Calibri"/>
          <a:cs typeface="Calibri"/>
        </a:defRPr>
      </a:pPr>
      <a:endParaRPr lang="ru-RU"/>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
      <c:hPercent val="88"/>
      <c:rotY val="15"/>
      <c:depthPercent val="200"/>
      <c:rAngAx val="1"/>
    </c:view3D>
    <c:floor>
      <c:thickness val="0"/>
      <c:spPr>
        <a:solidFill>
          <a:srgbClr val="808080"/>
        </a:solidFill>
        <a:ln w="3175" cap="rnd" cmpd="sng" algn="ctr">
          <a:solidFill>
            <a:schemeClr val="tx1"/>
          </a:solidFill>
          <a:prstDash val="solid"/>
          <a:round/>
        </a:ln>
        <a:effectLst/>
        <a:scene3d>
          <a:camera prst="orthographicFront"/>
          <a:lightRig rig="threePt" dir="t"/>
        </a:scene3d>
        <a:sp3d contourW="3175">
          <a:contourClr>
            <a:schemeClr val="tx1"/>
          </a:contourClr>
        </a:sp3d>
      </c:spPr>
    </c:floor>
    <c:sideWall>
      <c:thickness val="0"/>
      <c:spPr>
        <a:noFill/>
        <a:ln w="12700">
          <a:solidFill>
            <a:schemeClr val="tx1"/>
          </a:solidFill>
          <a:prstDash val="solid"/>
        </a:ln>
        <a:effectLst/>
        <a:scene3d>
          <a:camera prst="orthographicFront"/>
          <a:lightRig rig="threePt" dir="t"/>
        </a:scene3d>
        <a:sp3d contourW="12700">
          <a:contourClr>
            <a:schemeClr val="tx1"/>
          </a:contourClr>
        </a:sp3d>
      </c:spPr>
    </c:sideWall>
    <c:backWall>
      <c:thickness val="0"/>
      <c:spPr>
        <a:noFill/>
        <a:ln w="12700">
          <a:solidFill>
            <a:schemeClr val="tx1"/>
          </a:solidFill>
          <a:prstDash val="solid"/>
        </a:ln>
        <a:effectLst/>
        <a:sp3d contourW="12700">
          <a:contourClr>
            <a:schemeClr val="tx1"/>
          </a:contourClr>
        </a:sp3d>
      </c:spPr>
    </c:backWall>
    <c:plotArea>
      <c:layout>
        <c:manualLayout>
          <c:layoutTarget val="inner"/>
          <c:xMode val="edge"/>
          <c:yMode val="edge"/>
          <c:x val="0.18176747753095276"/>
          <c:y val="0.13722347599256041"/>
          <c:w val="0.6033895869930016"/>
          <c:h val="0.60674040905484383"/>
        </c:manualLayout>
      </c:layout>
      <c:bar3DChart>
        <c:barDir val="col"/>
        <c:grouping val="clustered"/>
        <c:varyColors val="0"/>
        <c:ser>
          <c:idx val="0"/>
          <c:order val="0"/>
          <c:tx>
            <c:strRef>
              <c:f>Sheet1!$A$2</c:f>
              <c:strCache>
                <c:ptCount val="1"/>
                <c:pt idx="0">
                  <c:v>Бюджетные</c:v>
                </c:pt>
              </c:strCache>
            </c:strRef>
          </c:tx>
          <c:spPr>
            <a:solidFill>
              <a:schemeClr val="accent6"/>
            </a:solidFill>
            <a:ln>
              <a:noFill/>
            </a:ln>
            <a:effectLst/>
            <a:scene3d>
              <a:camera prst="orthographicFront"/>
              <a:lightRig rig="threePt" dir="t"/>
            </a:scene3d>
            <a:sp3d>
              <a:bevelT prst="relaxedInset"/>
              <a:contourClr>
                <a:srgbClr val="000000"/>
              </a:contourClr>
            </a:sp3d>
          </c:spPr>
          <c:invertIfNegative val="0"/>
          <c:dLbls>
            <c:dLbl>
              <c:idx val="0"/>
              <c:layout>
                <c:manualLayout>
                  <c:x val="1.5125674334070483E-2"/>
                  <c:y val="-4.9968013346540783E-3"/>
                </c:manualLayout>
              </c:layout>
              <c:tx>
                <c:rich>
                  <a:bodyPr/>
                  <a:lstStyle/>
                  <a:p>
                    <a:r>
                      <a:rPr lang="en-US" sz="2000" dirty="0"/>
                      <a:t>18,3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7A6-4F46-9B71-3A01EC7DB191}"/>
                </c:ext>
              </c:extLst>
            </c:dLbl>
            <c:dLbl>
              <c:idx val="1"/>
              <c:layout>
                <c:manualLayout>
                  <c:x val="2.1896802592804705E-2"/>
                  <c:y val="1.1298730587241139E-3"/>
                </c:manualLayout>
              </c:layout>
              <c:tx>
                <c:rich>
                  <a:bodyPr/>
                  <a:lstStyle/>
                  <a:p>
                    <a:r>
                      <a:rPr lang="en-US" sz="2000" dirty="0"/>
                      <a:t>14,3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7A6-4F46-9B71-3A01EC7DB191}"/>
                </c:ext>
              </c:extLst>
            </c:dLbl>
            <c:dLbl>
              <c:idx val="2"/>
              <c:layout>
                <c:manualLayout>
                  <c:x val="-5.1358866643265357E-3"/>
                  <c:y val="-2.1621621621621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A6-4F46-9B71-3A01EC7DB191}"/>
                </c:ext>
              </c:extLst>
            </c:dLbl>
            <c:spPr>
              <a:noFill/>
              <a:ln w="27835">
                <a:noFill/>
              </a:ln>
              <a:effectLst/>
            </c:spPr>
            <c:txPr>
              <a:bodyPr rot="0" spcFirstLastPara="1" vertOverflow="ellipsis" vert="horz" wrap="square" anchor="ctr" anchorCtr="1"/>
              <a:lstStyle/>
              <a:p>
                <a:pPr>
                  <a:defRPr sz="1591" b="1" i="0" u="none" strike="noStrike" kern="1200" baseline="0">
                    <a:solidFill>
                      <a:schemeClr val="tx1"/>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на 01.01.2020</c:v>
                </c:pt>
                <c:pt idx="1">
                  <c:v>на 01.01.2021</c:v>
                </c:pt>
              </c:strCache>
            </c:strRef>
          </c:cat>
          <c:val>
            <c:numRef>
              <c:f>Sheet1!$B$2:$C$2</c:f>
              <c:numCache>
                <c:formatCode>#,##0.00</c:formatCode>
                <c:ptCount val="2"/>
                <c:pt idx="0">
                  <c:v>18314422.489999995</c:v>
                </c:pt>
                <c:pt idx="1">
                  <c:v>14296517.68</c:v>
                </c:pt>
              </c:numCache>
            </c:numRef>
          </c:val>
          <c:shape val="cylinder"/>
          <c:extLst>
            <c:ext xmlns:c16="http://schemas.microsoft.com/office/drawing/2014/chart" uri="{C3380CC4-5D6E-409C-BE32-E72D297353CC}">
              <c16:uniqueId val="{00000004-97A6-4F46-9B71-3A01EC7DB191}"/>
            </c:ext>
          </c:extLst>
        </c:ser>
        <c:ser>
          <c:idx val="2"/>
          <c:order val="1"/>
          <c:tx>
            <c:strRef>
              <c:f>Sheet1!$A$3</c:f>
              <c:strCache>
                <c:ptCount val="1"/>
                <c:pt idx="0">
                  <c:v>Казенные</c:v>
                </c:pt>
              </c:strCache>
            </c:strRef>
          </c:tx>
          <c:spPr>
            <a:solidFill>
              <a:schemeClr val="accent4"/>
            </a:solidFill>
            <a:ln>
              <a:noFill/>
            </a:ln>
            <a:effectLst/>
            <a:scene3d>
              <a:camera prst="orthographicFront"/>
              <a:lightRig rig="threePt" dir="t"/>
            </a:scene3d>
            <a:sp3d>
              <a:bevelT prst="relaxedInset"/>
              <a:contourClr>
                <a:srgbClr val="000000"/>
              </a:contourClr>
            </a:sp3d>
          </c:spPr>
          <c:invertIfNegative val="0"/>
          <c:dLbls>
            <c:dLbl>
              <c:idx val="0"/>
              <c:layout>
                <c:manualLayout>
                  <c:x val="3.7749230144347001E-2"/>
                  <c:y val="-6.6694965068279958E-3"/>
                </c:manualLayout>
              </c:layout>
              <c:tx>
                <c:rich>
                  <a:bodyPr/>
                  <a:lstStyle/>
                  <a:p>
                    <a:r>
                      <a:rPr lang="en-US" sz="2000" dirty="0"/>
                      <a:t>11,8</a:t>
                    </a:r>
                  </a:p>
                </c:rich>
              </c:tx>
              <c:showLegendKey val="0"/>
              <c:showVal val="0"/>
              <c:showCatName val="0"/>
              <c:showSerName val="0"/>
              <c:showPercent val="0"/>
              <c:showBubbleSize val="0"/>
              <c:extLst>
                <c:ext xmlns:c15="http://schemas.microsoft.com/office/drawing/2012/chart" uri="{CE6537A1-D6FC-4f65-9D91-7224C49458BB}">
                  <c15:layout>
                    <c:manualLayout>
                      <c:w val="6.4319078787261938E-2"/>
                      <c:h val="6.2757340904800424E-2"/>
                    </c:manualLayout>
                  </c15:layout>
                  <c15:showDataLabelsRange val="0"/>
                </c:ext>
                <c:ext xmlns:c16="http://schemas.microsoft.com/office/drawing/2014/chart" uri="{C3380CC4-5D6E-409C-BE32-E72D297353CC}">
                  <c16:uniqueId val="{00000007-97A6-4F46-9B71-3A01EC7DB191}"/>
                </c:ext>
              </c:extLst>
            </c:dLbl>
            <c:dLbl>
              <c:idx val="1"/>
              <c:layout>
                <c:manualLayout>
                  <c:x val="3.915951925198493E-2"/>
                  <c:y val="-9.9715637292181105E-3"/>
                </c:manualLayout>
              </c:layout>
              <c:tx>
                <c:rich>
                  <a:bodyPr/>
                  <a:lstStyle/>
                  <a:p>
                    <a:r>
                      <a:rPr lang="en-US" sz="2000" dirty="0"/>
                      <a:t>1,2</a:t>
                    </a:r>
                  </a:p>
                </c:rich>
              </c:tx>
              <c:showLegendKey val="0"/>
              <c:showVal val="0"/>
              <c:showCatName val="0"/>
              <c:showSerName val="0"/>
              <c:showPercent val="0"/>
              <c:showBubbleSize val="0"/>
              <c:extLst>
                <c:ext xmlns:c15="http://schemas.microsoft.com/office/drawing/2012/chart" uri="{CE6537A1-D6FC-4f65-9D91-7224C49458BB}">
                  <c15:layout>
                    <c:manualLayout>
                      <c:w val="6.1406206649346151E-2"/>
                      <c:h val="6.2837654187967731E-2"/>
                    </c:manualLayout>
                  </c15:layout>
                  <c15:showDataLabelsRange val="0"/>
                </c:ext>
                <c:ext xmlns:c16="http://schemas.microsoft.com/office/drawing/2014/chart" uri="{C3380CC4-5D6E-409C-BE32-E72D297353CC}">
                  <c16:uniqueId val="{00000006-97A6-4F46-9B71-3A01EC7DB191}"/>
                </c:ext>
              </c:extLst>
            </c:dLbl>
            <c:dLbl>
              <c:idx val="2"/>
              <c:layout>
                <c:manualLayout>
                  <c:x val="-1.0271773328653021E-2"/>
                  <c:y val="-8.10810810810810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A6-4F46-9B71-3A01EC7DB191}"/>
                </c:ext>
              </c:extLst>
            </c:dLbl>
            <c:spPr>
              <a:noFill/>
              <a:ln w="27835">
                <a:noFill/>
              </a:ln>
              <a:effectLst/>
            </c:spPr>
            <c:txPr>
              <a:bodyPr rot="0" spcFirstLastPara="1" vertOverflow="ellipsis" vert="horz" wrap="square" anchor="ctr" anchorCtr="1"/>
              <a:lstStyle/>
              <a:p>
                <a:pPr>
                  <a:defRPr sz="1591" b="1" i="0" u="none" strike="noStrike" kern="1200" baseline="0">
                    <a:solidFill>
                      <a:schemeClr val="tx1"/>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на 01.01.2020</c:v>
                </c:pt>
                <c:pt idx="1">
                  <c:v>на 01.01.2021</c:v>
                </c:pt>
              </c:strCache>
            </c:strRef>
          </c:cat>
          <c:val>
            <c:numRef>
              <c:f>Sheet1!$B$3:$C$3</c:f>
              <c:numCache>
                <c:formatCode>#,##0.00</c:formatCode>
                <c:ptCount val="2"/>
                <c:pt idx="0">
                  <c:v>11762079.119999997</c:v>
                </c:pt>
                <c:pt idx="1">
                  <c:v>1183501.55</c:v>
                </c:pt>
              </c:numCache>
            </c:numRef>
          </c:val>
          <c:shape val="cylinder"/>
          <c:extLst>
            <c:ext xmlns:c16="http://schemas.microsoft.com/office/drawing/2014/chart" uri="{C3380CC4-5D6E-409C-BE32-E72D297353CC}">
              <c16:uniqueId val="{00000009-97A6-4F46-9B71-3A01EC7DB191}"/>
            </c:ext>
          </c:extLst>
        </c:ser>
        <c:dLbls>
          <c:showLegendKey val="0"/>
          <c:showVal val="0"/>
          <c:showCatName val="0"/>
          <c:showSerName val="0"/>
          <c:showPercent val="0"/>
          <c:showBubbleSize val="0"/>
        </c:dLbls>
        <c:gapWidth val="150"/>
        <c:gapDepth val="92"/>
        <c:shape val="box"/>
        <c:axId val="139254016"/>
        <c:axId val="139272192"/>
        <c:axId val="0"/>
      </c:bar3DChart>
      <c:catAx>
        <c:axId val="139254016"/>
        <c:scaling>
          <c:orientation val="minMax"/>
        </c:scaling>
        <c:delete val="0"/>
        <c:axPos val="b"/>
        <c:numFmt formatCode="General" sourceLinked="1"/>
        <c:majorTickMark val="out"/>
        <c:minorTickMark val="none"/>
        <c:tickLblPos val="nextTo"/>
        <c:spPr>
          <a:noFill/>
          <a:ln w="3480" cap="rnd" cmpd="sng" algn="ctr">
            <a:solidFill>
              <a:schemeClr val="tx1"/>
            </a:solidFill>
            <a:prstDash val="solid"/>
            <a:round/>
          </a:ln>
          <a:effectLst/>
        </c:spPr>
        <c:txPr>
          <a:bodyPr rot="0" spcFirstLastPara="1" vertOverflow="ellipsis" wrap="square" anchor="ctr" anchorCtr="1"/>
          <a:lstStyle/>
          <a:p>
            <a:pPr>
              <a:defRPr sz="1591" b="1" i="0" u="none" strike="noStrike" kern="1200" baseline="0">
                <a:solidFill>
                  <a:schemeClr val="tx1"/>
                </a:solidFill>
                <a:latin typeface="Calibri"/>
                <a:ea typeface="Calibri"/>
                <a:cs typeface="Calibri"/>
              </a:defRPr>
            </a:pPr>
            <a:endParaRPr lang="ru-RU"/>
          </a:p>
        </c:txPr>
        <c:crossAx val="139272192"/>
        <c:crosses val="autoZero"/>
        <c:auto val="1"/>
        <c:lblAlgn val="ctr"/>
        <c:lblOffset val="100"/>
        <c:noMultiLvlLbl val="0"/>
      </c:catAx>
      <c:valAx>
        <c:axId val="139272192"/>
        <c:scaling>
          <c:orientation val="minMax"/>
          <c:max val="20000"/>
        </c:scaling>
        <c:delete val="1"/>
        <c:axPos val="l"/>
        <c:majorGridlines>
          <c:spPr>
            <a:ln w="3169" cap="rnd" cmpd="sng" algn="ctr">
              <a:solidFill>
                <a:srgbClr val="00B0F0"/>
              </a:solidFill>
              <a:prstDash val="solid"/>
              <a:round/>
            </a:ln>
            <a:effectLst/>
          </c:spPr>
        </c:majorGridlines>
        <c:numFmt formatCode="#,##0.00" sourceLinked="1"/>
        <c:majorTickMark val="out"/>
        <c:minorTickMark val="none"/>
        <c:tickLblPos val="none"/>
        <c:crossAx val="139254016"/>
        <c:crosses val="autoZero"/>
        <c:crossBetween val="between"/>
        <c:majorUnit val="2000"/>
        <c:minorUnit val="1000"/>
      </c:valAx>
      <c:spPr>
        <a:noFill/>
        <a:ln w="25405">
          <a:noFill/>
        </a:ln>
        <a:effectLst/>
      </c:spPr>
    </c:plotArea>
    <c:legend>
      <c:legendPos val="r"/>
      <c:legendEntry>
        <c:idx val="0"/>
        <c:txPr>
          <a:bodyPr rot="0" spcFirstLastPara="1" vertOverflow="ellipsis" vert="horz" wrap="square" anchor="ctr" anchorCtr="1"/>
          <a:lstStyle/>
          <a:p>
            <a:pPr>
              <a:defRPr sz="1795" b="1" i="0" u="none" strike="noStrike" kern="1200" baseline="0">
                <a:solidFill>
                  <a:schemeClr val="tx1"/>
                </a:solidFill>
                <a:latin typeface="Calibri"/>
                <a:ea typeface="Calibri"/>
                <a:cs typeface="Calibri"/>
              </a:defRPr>
            </a:pPr>
            <a:endParaRPr lang="ru-RU"/>
          </a:p>
        </c:txPr>
      </c:legendEntry>
      <c:legendEntry>
        <c:idx val="1"/>
        <c:txPr>
          <a:bodyPr rot="0" spcFirstLastPara="1" vertOverflow="ellipsis" vert="horz" wrap="square" anchor="ctr" anchorCtr="1"/>
          <a:lstStyle/>
          <a:p>
            <a:pPr>
              <a:defRPr sz="1795" b="1" i="0" u="none" strike="noStrike" kern="1200" baseline="0">
                <a:solidFill>
                  <a:schemeClr val="tx1"/>
                </a:solidFill>
                <a:latin typeface="Calibri"/>
                <a:ea typeface="Calibri"/>
                <a:cs typeface="Calibri"/>
              </a:defRPr>
            </a:pPr>
            <a:endParaRPr lang="ru-RU"/>
          </a:p>
        </c:txPr>
      </c:legendEntry>
      <c:layout>
        <c:manualLayout>
          <c:xMode val="edge"/>
          <c:yMode val="edge"/>
          <c:x val="0"/>
          <c:y val="0.75804073412072348"/>
          <c:w val="0.90948244372679121"/>
          <c:h val="0.13892922896156024"/>
        </c:manualLayout>
      </c:layout>
      <c:overlay val="0"/>
      <c:spPr>
        <a:noFill/>
        <a:ln w="27835">
          <a:noFill/>
        </a:ln>
        <a:effectLst/>
      </c:spPr>
      <c:txPr>
        <a:bodyPr rot="0" spcFirstLastPara="1" vertOverflow="ellipsis" vert="horz" wrap="square" anchor="ctr" anchorCtr="1"/>
        <a:lstStyle/>
        <a:p>
          <a:pPr>
            <a:defRPr sz="1409" b="1" i="0" u="none" strike="noStrike" kern="1200" baseline="0">
              <a:solidFill>
                <a:schemeClr val="tx1"/>
              </a:solidFill>
              <a:latin typeface="Calibri"/>
              <a:ea typeface="Calibri"/>
              <a:cs typeface="Calibri"/>
            </a:defRPr>
          </a:pPr>
          <a:endParaRPr lang="ru-RU"/>
        </a:p>
      </c:txPr>
    </c:legend>
    <c:plotVisOnly val="1"/>
    <c:dispBlanksAs val="gap"/>
    <c:showDLblsOverMax val="0"/>
  </c:chart>
  <c:spPr>
    <a:noFill/>
    <a:ln w="12700" cap="rnd" cmpd="sng" algn="ctr">
      <a:noFill/>
      <a:prstDash val="solid"/>
    </a:ln>
    <a:effectLst/>
  </c:spPr>
  <c:txPr>
    <a:bodyPr/>
    <a:lstStyle/>
    <a:p>
      <a:pPr>
        <a:defRPr sz="1537" b="1" i="0" u="none" strike="noStrike" baseline="0">
          <a:solidFill>
            <a:schemeClr val="tx1"/>
          </a:solidFill>
          <a:latin typeface="Calibri"/>
          <a:ea typeface="Calibri"/>
          <a:cs typeface="Calibri"/>
        </a:defRPr>
      </a:pPr>
      <a:endParaRPr lang="ru-RU"/>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a:latin typeface="Arial" panose="020B0604020202020204" pitchFamily="34" charset="0"/>
                <a:cs typeface="Arial" panose="020B0604020202020204" pitchFamily="34" charset="0"/>
              </a:rPr>
              <a:t>Количество мероприятий</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5818685744319003"/>
          <c:y val="1.4368547307341679E-4"/>
          <c:w val="0.48481381750052938"/>
          <c:h val="0.67855274145166655"/>
        </c:manualLayout>
      </c:layout>
      <c:pie3DChart>
        <c:varyColors val="1"/>
        <c:ser>
          <c:idx val="0"/>
          <c:order val="0"/>
          <c:tx>
            <c:strRef>
              <c:f>Лист1!$B$1</c:f>
              <c:strCache>
                <c:ptCount val="1"/>
                <c:pt idx="0">
                  <c:v>Количество мероприятий</c:v>
                </c:pt>
              </c:strCache>
            </c:strRef>
          </c:tx>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85B8-447F-9924-C9E712980547}"/>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85B8-447F-9924-C9E712980547}"/>
              </c:ext>
            </c:extLst>
          </c:dPt>
          <c:dPt>
            <c:idx val="2"/>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1245-4A19-B855-4395DE047D7F}"/>
              </c:ext>
            </c:extLst>
          </c:dPt>
          <c:dPt>
            <c:idx val="3"/>
            <c:bubble3D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1245-4A19-B855-4395DE047D7F}"/>
              </c:ext>
            </c:extLst>
          </c:dPt>
          <c:dLbls>
            <c:dLbl>
              <c:idx val="0"/>
              <c:layout>
                <c:manualLayout>
                  <c:x val="0"/>
                  <c:y val="-1.2149171158671238E-2"/>
                </c:manualLayout>
              </c:layout>
              <c:tx>
                <c:rich>
                  <a:bodyPr/>
                  <a:lstStyle/>
                  <a:p>
                    <a:r>
                      <a:rPr lang="en-US" baseline="0" dirty="0"/>
                      <a:t>8; 50%</a:t>
                    </a:r>
                    <a:endParaRPr lang="en-US" dirty="0"/>
                  </a:p>
                </c:rich>
              </c:tx>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5B8-447F-9924-C9E712980547}"/>
                </c:ext>
              </c:extLst>
            </c:dLbl>
            <c:dLbl>
              <c:idx val="1"/>
              <c:layout>
                <c:manualLayout>
                  <c:x val="3.7308888755950072E-2"/>
                  <c:y val="-1.9438673853873979E-2"/>
                </c:manualLayout>
              </c:layout>
              <c:tx>
                <c:rich>
                  <a:bodyPr/>
                  <a:lstStyle/>
                  <a:p>
                    <a:r>
                      <a:rPr lang="en-US" baseline="0" dirty="0"/>
                      <a:t>4 </a:t>
                    </a:r>
                    <a:endParaRPr lang="en-US" dirty="0"/>
                  </a:p>
                </c:rich>
              </c:tx>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85B8-447F-9924-C9E712980547}"/>
                </c:ext>
              </c:extLst>
            </c:dLbl>
            <c:dLbl>
              <c:idx val="2"/>
              <c:layout>
                <c:manualLayout>
                  <c:x val="-1.3566868638527347E-2"/>
                  <c:y val="9.7193369269369025E-3"/>
                </c:manualLayout>
              </c:layout>
              <c:tx>
                <c:rich>
                  <a:bodyPr/>
                  <a:lstStyle/>
                  <a:p>
                    <a:r>
                      <a:rPr lang="en-US" baseline="0" dirty="0"/>
                      <a:t> </a:t>
                    </a:r>
                    <a:fld id="{22DB2DE2-126A-45B7-8148-B187A1603530}" type="VALUE">
                      <a:rPr lang="en-US" baseline="0"/>
                      <a:pPr/>
                      <a:t>[ЗНАЧЕНИЕ]</a:t>
                    </a:fld>
                    <a:r>
                      <a:rPr lang="en-US" baseline="0" dirty="0"/>
                      <a:t>; 50%</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245-4A19-B855-4395DE047D7F}"/>
                </c:ext>
              </c:extLst>
            </c:dLbl>
            <c:dLbl>
              <c:idx val="3"/>
              <c:layout>
                <c:manualLayout>
                  <c:x val="-2.204616153760694E-2"/>
                  <c:y val="7.2895026952027224E-3"/>
                </c:manualLayout>
              </c:layout>
              <c:tx>
                <c:rich>
                  <a:bodyPr/>
                  <a:lstStyle/>
                  <a:p>
                    <a:r>
                      <a:rPr lang="en-US" baseline="0" dirty="0"/>
                      <a:t> </a:t>
                    </a:r>
                    <a:fld id="{ED534098-00EC-4BB1-8DAB-2703F162938B}" type="VALUE">
                      <a:rPr lang="en-US" baseline="0" smtClean="0"/>
                      <a:pPr/>
                      <a:t>[ЗНАЧЕНИЕ]</a:t>
                    </a:fld>
                    <a:r>
                      <a:rPr lang="en-US" baseline="0" dirty="0"/>
                      <a:t> </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245-4A19-B855-4395DE047D7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Контроль в сфере закупок в соответствии с частью 8 статьи 99 Федерального Закона от 05.04.2013 № 44-ФЗ "О контрактной системе в сфере закупок товаров, работ, услуг для обеспечения государственных и муниципальных нужд", в том числе: </c:v>
                </c:pt>
                <c:pt idx="1">
                  <c:v>внеплановые</c:v>
                </c:pt>
                <c:pt idx="2">
                  <c:v>Контроль за соблюдением бюджетного законодательства, в том числе:</c:v>
                </c:pt>
                <c:pt idx="3">
                  <c:v>внеплановые</c:v>
                </c:pt>
              </c:strCache>
            </c:strRef>
          </c:cat>
          <c:val>
            <c:numRef>
              <c:f>Лист1!$B$2:$B$5</c:f>
              <c:numCache>
                <c:formatCode>General</c:formatCode>
                <c:ptCount val="4"/>
                <c:pt idx="0">
                  <c:v>8</c:v>
                </c:pt>
                <c:pt idx="1">
                  <c:v>4</c:v>
                </c:pt>
                <c:pt idx="2">
                  <c:v>8</c:v>
                </c:pt>
                <c:pt idx="3">
                  <c:v>4</c:v>
                </c:pt>
              </c:numCache>
            </c:numRef>
          </c:val>
          <c:extLst>
            <c:ext xmlns:c16="http://schemas.microsoft.com/office/drawing/2014/chart" uri="{C3380CC4-5D6E-409C-BE32-E72D297353CC}">
              <c16:uniqueId val="{00000004-85B8-447F-9924-C9E712980547}"/>
            </c:ext>
          </c:extLst>
        </c:ser>
        <c:dLbls>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a:latin typeface="Arial" panose="020B0604020202020204" pitchFamily="34" charset="0"/>
                <a:cs typeface="Arial" panose="020B0604020202020204" pitchFamily="34" charset="0"/>
              </a:rPr>
              <a:t>Количество проверенных документов</a:t>
            </a:r>
          </a:p>
        </c:rich>
      </c:tx>
      <c:layout>
        <c:manualLayout>
          <c:xMode val="edge"/>
          <c:yMode val="edge"/>
          <c:x val="0.17079316502061054"/>
          <c:y val="5.088068974317888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5323252523008105"/>
          <c:y val="8.480084044087538E-2"/>
          <c:w val="0.48666730632623306"/>
          <c:h val="0.69141916395125891"/>
        </c:manualLayout>
      </c:layout>
      <c:pie3DChart>
        <c:varyColors val="1"/>
        <c:ser>
          <c:idx val="0"/>
          <c:order val="0"/>
          <c:tx>
            <c:strRef>
              <c:f>Лист1!$B$1</c:f>
              <c:strCache>
                <c:ptCount val="1"/>
                <c:pt idx="0">
                  <c:v>Количество проверенных документов</c:v>
                </c:pt>
              </c:strCache>
            </c:strRef>
          </c:tx>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6AA3-4E14-9A55-D7261B9E7595}"/>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6AA3-4E14-9A55-D7261B9E7595}"/>
              </c:ext>
            </c:extLst>
          </c:dPt>
          <c:dPt>
            <c:idx val="2"/>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6AA3-4E14-9A55-D7261B9E7595}"/>
              </c:ext>
            </c:extLst>
          </c:dPt>
          <c:dPt>
            <c:idx val="3"/>
            <c:bubble3D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6AA3-4E14-9A55-D7261B9E7595}"/>
              </c:ext>
            </c:extLst>
          </c:dPt>
          <c:dPt>
            <c:idx val="4"/>
            <c:bubble3D val="0"/>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9-6AA3-4E14-9A55-D7261B9E7595}"/>
              </c:ext>
            </c:extLst>
          </c:dPt>
          <c:dPt>
            <c:idx val="5"/>
            <c:bubble3D val="0"/>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B-6AA3-4E14-9A55-D7261B9E7595}"/>
              </c:ext>
            </c:extLst>
          </c:dPt>
          <c:dPt>
            <c:idx val="6"/>
            <c:bubble3D val="0"/>
            <c:spPr>
              <a:gradFill rotWithShape="1">
                <a:gsLst>
                  <a:gs pos="0">
                    <a:schemeClr val="accent1">
                      <a:lumMod val="60000"/>
                      <a:tint val="96000"/>
                      <a:lumMod val="100000"/>
                    </a:schemeClr>
                  </a:gs>
                  <a:gs pos="78000">
                    <a:schemeClr val="accent1">
                      <a:lumMod val="6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D-6AA3-4E14-9A55-D7261B9E7595}"/>
              </c:ext>
            </c:extLst>
          </c:dPt>
          <c:dLbls>
            <c:dLbl>
              <c:idx val="0"/>
              <c:layout>
                <c:manualLayout>
                  <c:x val="-9.2447640497857142E-2"/>
                  <c:y val="-0.1933464726411567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A3-4E14-9A55-D7261B9E7595}"/>
                </c:ext>
              </c:extLst>
            </c:dLbl>
            <c:dLbl>
              <c:idx val="1"/>
              <c:layout>
                <c:manualLayout>
                  <c:x val="3.827829455537482E-2"/>
                  <c:y val="5.60664874200958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A3-4E14-9A55-D7261B9E7595}"/>
                </c:ext>
              </c:extLst>
            </c:dLbl>
            <c:dLbl>
              <c:idx val="2"/>
              <c:layout>
                <c:manualLayout>
                  <c:x val="-1.475158764626602E-2"/>
                  <c:y val="-4.008564662310145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A3-4E14-9A55-D7261B9E7595}"/>
                </c:ext>
              </c:extLst>
            </c:dLbl>
            <c:dLbl>
              <c:idx val="3"/>
              <c:layout>
                <c:manualLayout>
                  <c:x val="3.7822677390503198E-3"/>
                  <c:y val="-5.40872447071811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A3-4E14-9A55-D7261B9E7595}"/>
                </c:ext>
              </c:extLst>
            </c:dLbl>
            <c:dLbl>
              <c:idx val="4"/>
              <c:delete val="1"/>
              <c:extLst>
                <c:ext xmlns:c15="http://schemas.microsoft.com/office/drawing/2012/chart" uri="{CE6537A1-D6FC-4f65-9D91-7224C49458BB}"/>
                <c:ext xmlns:c16="http://schemas.microsoft.com/office/drawing/2014/chart" uri="{C3380CC4-5D6E-409C-BE32-E72D297353CC}">
                  <c16:uniqueId val="{00000009-6AA3-4E14-9A55-D7261B9E759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4"/>
                <c:pt idx="0">
                  <c:v>План - график закупок</c:v>
                </c:pt>
                <c:pt idx="1">
                  <c:v>Извещение об осуществлении закупки</c:v>
                </c:pt>
                <c:pt idx="2">
                  <c:v>Проекты контрактов, направляемых участникам закупок, с которыми заключаются контракты.</c:v>
                </c:pt>
                <c:pt idx="3">
                  <c:v>Контракты; информация, включаемая в реестр контрактов.</c:v>
                </c:pt>
              </c:strCache>
            </c:strRef>
          </c:cat>
          <c:val>
            <c:numRef>
              <c:f>Лист1!$B$2:$B$6</c:f>
              <c:numCache>
                <c:formatCode>General</c:formatCode>
                <c:ptCount val="5"/>
                <c:pt idx="0">
                  <c:v>2187</c:v>
                </c:pt>
                <c:pt idx="1">
                  <c:v>97</c:v>
                </c:pt>
                <c:pt idx="2">
                  <c:v>83</c:v>
                </c:pt>
                <c:pt idx="3">
                  <c:v>1978</c:v>
                </c:pt>
              </c:numCache>
            </c:numRef>
          </c:val>
          <c:extLst>
            <c:ext xmlns:c16="http://schemas.microsoft.com/office/drawing/2014/chart" uri="{C3380CC4-5D6E-409C-BE32-E72D297353CC}">
              <c16:uniqueId val="{0000000E-6AA3-4E14-9A55-D7261B9E7595}"/>
            </c:ext>
          </c:extLst>
        </c:ser>
        <c:dLbls>
          <c:showLegendKey val="0"/>
          <c:showVal val="1"/>
          <c:showCatName val="0"/>
          <c:showSerName val="0"/>
          <c:showPercent val="0"/>
          <c:showBubbleSize val="0"/>
          <c:showLeaderLines val="1"/>
        </c:dLbls>
      </c:pie3DChart>
      <c:spPr>
        <a:noFill/>
        <a:ln>
          <a:noFill/>
        </a:ln>
        <a:effectLst/>
      </c:spPr>
    </c:plotArea>
    <c:legend>
      <c:legendPos val="b"/>
      <c:legendEntry>
        <c:idx val="4"/>
        <c:delete val="1"/>
      </c:legendEntry>
      <c:layout>
        <c:manualLayout>
          <c:xMode val="edge"/>
          <c:yMode val="edge"/>
          <c:x val="2.9102826958620754E-2"/>
          <c:y val="0.6659162200340687"/>
          <c:w val="0.94001269780349872"/>
          <c:h val="0.303461254251170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Объем розничного товарооборота                                                               (во всех каналах реализации без учета объемов сокрытия)</a:t>
            </a:r>
            <a:r>
              <a:rPr lang="ru-RU" sz="1600" b="1" baseline="0" dirty="0">
                <a:solidFill>
                  <a:schemeClr val="tx1"/>
                </a:solidFill>
                <a:latin typeface="Arial" panose="020B0604020202020204" pitchFamily="34" charset="0"/>
                <a:cs typeface="Arial" panose="020B0604020202020204" pitchFamily="34" charset="0"/>
              </a:rPr>
              <a:t>, </a:t>
            </a:r>
            <a:r>
              <a:rPr lang="ru-RU" sz="1600" b="1" baseline="0" dirty="0" err="1">
                <a:solidFill>
                  <a:schemeClr val="tx1"/>
                </a:solidFill>
                <a:latin typeface="Arial" panose="020B0604020202020204" pitchFamily="34" charset="0"/>
                <a:cs typeface="Arial" panose="020B0604020202020204" pitchFamily="34" charset="0"/>
              </a:rPr>
              <a:t>млн.руб</a:t>
            </a:r>
            <a:r>
              <a:rPr lang="ru-RU" sz="1600" b="1" baseline="0" dirty="0">
                <a:solidFill>
                  <a:schemeClr val="tx1"/>
                </a:solidFill>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Лист1!$B$1</c:f>
              <c:strCache>
                <c:ptCount val="1"/>
                <c:pt idx="0">
                  <c:v>Показатель</c:v>
                </c:pt>
              </c:strCache>
            </c:strRef>
          </c:tx>
          <c:spPr>
            <a:ln w="28575" cap="rnd">
              <a:solidFill>
                <a:srgbClr val="C00000"/>
              </a:solidFill>
              <a:round/>
            </a:ln>
            <a:effectLst/>
          </c:spPr>
          <c:marker>
            <c:symbol val="circle"/>
            <c:size val="5"/>
            <c:spPr>
              <a:solidFill>
                <a:schemeClr val="accent3"/>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#,##0.00</c:formatCode>
                <c:ptCount val="3"/>
                <c:pt idx="0">
                  <c:v>10817.28</c:v>
                </c:pt>
                <c:pt idx="1">
                  <c:v>11103.06</c:v>
                </c:pt>
                <c:pt idx="2">
                  <c:v>10108.36</c:v>
                </c:pt>
              </c:numCache>
            </c:numRef>
          </c:val>
          <c:smooth val="0"/>
          <c:extLst>
            <c:ext xmlns:c16="http://schemas.microsoft.com/office/drawing/2014/chart" uri="{C3380CC4-5D6E-409C-BE32-E72D297353CC}">
              <c16:uniqueId val="{00000000-21D6-4674-9A60-A7EF1B85DED1}"/>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0.00" sourceLinked="1"/>
        <c:majorTickMark val="none"/>
        <c:minorTickMark val="none"/>
        <c:tickLblPos val="nextTo"/>
        <c:crossAx val="478780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a:t>Решения и меры по устранению нарушений </a:t>
            </a:r>
          </a:p>
        </c:rich>
      </c:tx>
      <c:layout>
        <c:manualLayout>
          <c:xMode val="edge"/>
          <c:yMode val="edge"/>
          <c:x val="0.20286031630604456"/>
          <c:y val="6.501416314999140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7437506943672932"/>
          <c:y val="0.23555789011354261"/>
          <c:w val="0.27288634596155992"/>
          <c:h val="0.3051042241650494"/>
        </c:manualLayout>
      </c:layout>
      <c:pie3DChart>
        <c:varyColors val="1"/>
        <c:ser>
          <c:idx val="0"/>
          <c:order val="0"/>
          <c:tx>
            <c:strRef>
              <c:f>Лист1!$B$1</c:f>
              <c:strCache>
                <c:ptCount val="1"/>
                <c:pt idx="0">
                  <c:v>Количество </c:v>
                </c:pt>
              </c:strCache>
            </c:strRef>
          </c:tx>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6AA3-4E14-9A55-D7261B9E7595}"/>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6AA3-4E14-9A55-D7261B9E7595}"/>
              </c:ext>
            </c:extLst>
          </c:dPt>
          <c:dPt>
            <c:idx val="2"/>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6AA3-4E14-9A55-D7261B9E7595}"/>
              </c:ext>
            </c:extLst>
          </c:dPt>
          <c:dPt>
            <c:idx val="3"/>
            <c:bubble3D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6AA3-4E14-9A55-D7261B9E7595}"/>
              </c:ext>
            </c:extLst>
          </c:dPt>
          <c:dPt>
            <c:idx val="4"/>
            <c:bubble3D val="0"/>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9-6AA3-4E14-9A55-D7261B9E7595}"/>
              </c:ext>
            </c:extLst>
          </c:dPt>
          <c:dLbls>
            <c:dLbl>
              <c:idx val="0"/>
              <c:layout>
                <c:manualLayout>
                  <c:x val="-5.3445240091168312E-3"/>
                  <c:y val="-7.184515648463052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baseline="0" dirty="0">
                        <a:latin typeface="Arial" panose="020B0604020202020204" pitchFamily="34" charset="0"/>
                        <a:cs typeface="Arial" panose="020B0604020202020204" pitchFamily="34" charset="0"/>
                      </a:rPr>
                      <a:t>50%</a:t>
                    </a:r>
                    <a:endParaRPr lang="en-US"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7.1750164684283121E-2"/>
                      <c:h val="7.7498545847355521E-2"/>
                    </c:manualLayout>
                  </c15:layout>
                  <c15:showDataLabelsRange val="0"/>
                </c:ext>
                <c:ext xmlns:c16="http://schemas.microsoft.com/office/drawing/2014/chart" uri="{C3380CC4-5D6E-409C-BE32-E72D297353CC}">
                  <c16:uniqueId val="{00000001-6AA3-4E14-9A55-D7261B9E7595}"/>
                </c:ext>
              </c:extLst>
            </c:dLbl>
            <c:dLbl>
              <c:idx val="1"/>
              <c:layout>
                <c:manualLayout>
                  <c:x val="7.0138110290542761E-8"/>
                  <c:y val="-1.177780176635031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baseline="0" dirty="0">
                        <a:latin typeface="Arial" panose="020B0604020202020204" pitchFamily="34" charset="0"/>
                        <a:cs typeface="Arial" panose="020B0604020202020204" pitchFamily="34" charset="0"/>
                      </a:rPr>
                      <a:t> 25%</a:t>
                    </a:r>
                    <a:endParaRPr lang="en-US"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6.5702015152076243E-2"/>
                      <c:h val="7.0431809143949226E-2"/>
                    </c:manualLayout>
                  </c15:layout>
                  <c15:showDataLabelsRange val="0"/>
                </c:ext>
                <c:ext xmlns:c16="http://schemas.microsoft.com/office/drawing/2014/chart" uri="{C3380CC4-5D6E-409C-BE32-E72D297353CC}">
                  <c16:uniqueId val="{00000003-6AA3-4E14-9A55-D7261B9E7595}"/>
                </c:ext>
              </c:extLst>
            </c:dLbl>
            <c:dLbl>
              <c:idx val="2"/>
              <c:layout>
                <c:manualLayout>
                  <c:x val="1.8705904170019268E-2"/>
                  <c:y val="-3.062252571476054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baseline="0" dirty="0">
                        <a:latin typeface="Arial" panose="020B0604020202020204" pitchFamily="34" charset="0"/>
                        <a:cs typeface="Arial" panose="020B0604020202020204" pitchFamily="34" charset="0"/>
                      </a:rPr>
                      <a:t> 8,3%</a:t>
                    </a:r>
                    <a:endParaRPr lang="en-US"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7.2828047164232024E-2"/>
                      <c:h val="6.5720651341678385E-2"/>
                    </c:manualLayout>
                  </c15:layout>
                  <c15:showDataLabelsRange val="0"/>
                </c:ext>
                <c:ext xmlns:c16="http://schemas.microsoft.com/office/drawing/2014/chart" uri="{C3380CC4-5D6E-409C-BE32-E72D297353CC}">
                  <c16:uniqueId val="{00000005-6AA3-4E14-9A55-D7261B9E7595}"/>
                </c:ext>
              </c:extLst>
            </c:dLbl>
            <c:dLbl>
              <c:idx val="3"/>
              <c:layout>
                <c:manualLayout>
                  <c:x val="4.9882294223200813E-2"/>
                  <c:y val="-9.4222228652149354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baseline="0" dirty="0">
                        <a:latin typeface="Arial" panose="020B0604020202020204" pitchFamily="34" charset="0"/>
                        <a:cs typeface="Arial" panose="020B0604020202020204" pitchFamily="34" charset="0"/>
                      </a:rPr>
                      <a:t> 16,7%</a:t>
                    </a:r>
                    <a:endParaRPr lang="en-US"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7.8172571173348845E-2"/>
                      <c:h val="4.9231599033730394E-2"/>
                    </c:manualLayout>
                  </c15:layout>
                  <c15:showDataLabelsRange val="0"/>
                </c:ext>
                <c:ext xmlns:c16="http://schemas.microsoft.com/office/drawing/2014/chart" uri="{C3380CC4-5D6E-409C-BE32-E72D297353CC}">
                  <c16:uniqueId val="{00000007-6AA3-4E14-9A55-D7261B9E7595}"/>
                </c:ext>
              </c:extLst>
            </c:dLbl>
            <c:dLbl>
              <c:idx val="4"/>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A3-4E14-9A55-D7261B9E75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4"/>
                <c:pt idx="0">
                  <c:v>направление документов в Министерство финансов Нижегородской области для рассмотрения вопроса о составлении протокола об административном правонарушении, связанном с нарушением законодательства РФ и иных нормативных правовых актов РФ о контрактной системе</c:v>
                </c:pt>
                <c:pt idx="1">
                  <c:v>выдача по результатам проведения проверки предписания об устранении выявленных нарушений законодательства РФ и иных нормативных правовых актов РФ о контрактной системе в сфере закупок товаров, работ, услуг для обеспечения муниципальных нужд;</c:v>
                </c:pt>
                <c:pt idx="2">
                  <c:v>составление протоколов об административных правонарушениях, связанных с нарушениями законодательства РФ и иных нормативных правовых актов РФ о контрактной системе в сфере закупок товаров, работ, услуг для обеспечения муниципальных; </c:v>
                </c:pt>
                <c:pt idx="3">
                  <c:v>передача материалов проверки в правоохранительные органы, а также обращения с иском в суд;</c:v>
                </c:pt>
              </c:strCache>
            </c:strRef>
          </c:cat>
          <c:val>
            <c:numRef>
              <c:f>Лист1!$B$2:$B$6</c:f>
              <c:numCache>
                <c:formatCode>General</c:formatCode>
                <c:ptCount val="5"/>
                <c:pt idx="0">
                  <c:v>6</c:v>
                </c:pt>
                <c:pt idx="1">
                  <c:v>3</c:v>
                </c:pt>
                <c:pt idx="2">
                  <c:v>1</c:v>
                </c:pt>
                <c:pt idx="3">
                  <c:v>2</c:v>
                </c:pt>
              </c:numCache>
            </c:numRef>
          </c:val>
          <c:extLst>
            <c:ext xmlns:c16="http://schemas.microsoft.com/office/drawing/2014/chart" uri="{C3380CC4-5D6E-409C-BE32-E72D297353CC}">
              <c16:uniqueId val="{0000000E-6AA3-4E14-9A55-D7261B9E7595}"/>
            </c:ext>
          </c:extLst>
        </c:ser>
        <c:ser>
          <c:idx val="1"/>
          <c:order val="1"/>
          <c:tx>
            <c:strRef>
              <c:f>Лист1!$C$1</c:f>
              <c:strCache>
                <c:ptCount val="1"/>
                <c:pt idx="0">
                  <c:v>Процент</c:v>
                </c:pt>
              </c:strCache>
            </c:strRef>
          </c:tx>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B-9AED-475C-8E0B-3256D70864BB}"/>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D-9AED-475C-8E0B-3256D70864BB}"/>
              </c:ext>
            </c:extLst>
          </c:dPt>
          <c:dPt>
            <c:idx val="2"/>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F-9AED-475C-8E0B-3256D70864BB}"/>
              </c:ext>
            </c:extLst>
          </c:dPt>
          <c:dPt>
            <c:idx val="3"/>
            <c:bubble3D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11-9AED-475C-8E0B-3256D70864BB}"/>
              </c:ext>
            </c:extLst>
          </c:dPt>
          <c:dPt>
            <c:idx val="4"/>
            <c:bubble3D val="0"/>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13-9AED-475C-8E0B-3256D70864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4"/>
                <c:pt idx="0">
                  <c:v>направление документов в Министерство финансов Нижегородской области для рассмотрения вопроса о составлении протокола об административном правонарушении, связанном с нарушением законодательства РФ и иных нормативных правовых актов РФ о контрактной системе</c:v>
                </c:pt>
                <c:pt idx="1">
                  <c:v>выдача по результатам проведения проверки предписания об устранении выявленных нарушений законодательства РФ и иных нормативных правовых актов РФ о контрактной системе в сфере закупок товаров, работ, услуг для обеспечения муниципальных нужд;</c:v>
                </c:pt>
                <c:pt idx="2">
                  <c:v>составление протоколов об административных правонарушениях, связанных с нарушениями законодательства РФ и иных нормативных правовых актов РФ о контрактной системе в сфере закупок товаров, работ, услуг для обеспечения муниципальных; </c:v>
                </c:pt>
                <c:pt idx="3">
                  <c:v>передача материалов проверки в правоохранительные органы, а также обращения с иском в суд;</c:v>
                </c:pt>
              </c:strCache>
            </c:strRef>
          </c:cat>
          <c:val>
            <c:numRef>
              <c:f>Лист1!$C$2:$C$6</c:f>
              <c:numCache>
                <c:formatCode>General</c:formatCode>
                <c:ptCount val="5"/>
                <c:pt idx="0">
                  <c:v>50</c:v>
                </c:pt>
                <c:pt idx="1">
                  <c:v>25</c:v>
                </c:pt>
                <c:pt idx="2">
                  <c:v>8.3333333333333357</c:v>
                </c:pt>
                <c:pt idx="3">
                  <c:v>16.666666666666668</c:v>
                </c:pt>
                <c:pt idx="4">
                  <c:v>0</c:v>
                </c:pt>
              </c:numCache>
            </c:numRef>
          </c:val>
          <c:extLst>
            <c:ext xmlns:c16="http://schemas.microsoft.com/office/drawing/2014/chart" uri="{C3380CC4-5D6E-409C-BE32-E72D297353CC}">
              <c16:uniqueId val="{00000014-9AED-475C-8E0B-3256D70864BB}"/>
            </c:ext>
          </c:extLst>
        </c:ser>
        <c:dLbls>
          <c:showLegendKey val="0"/>
          <c:showVal val="0"/>
          <c:showCatName val="1"/>
          <c:showSerName val="0"/>
          <c:showPercent val="0"/>
          <c:showBubbleSize val="0"/>
          <c:showLeaderLines val="1"/>
        </c:dLbls>
      </c:pie3DChart>
      <c:spPr>
        <a:noFill/>
        <a:ln>
          <a:noFill/>
        </a:ln>
        <a:effectLst/>
      </c:spPr>
    </c:plotArea>
    <c:legend>
      <c:legendPos val="b"/>
      <c:layout>
        <c:manualLayout>
          <c:xMode val="edge"/>
          <c:yMode val="edge"/>
          <c:x val="9.0520245225277907E-3"/>
          <c:y val="0.5138266917137041"/>
          <c:w val="0.98545896696102231"/>
          <c:h val="0.486173308286295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Численность работников</a:t>
            </a:r>
            <a:r>
              <a:rPr lang="ru-RU" sz="1600" b="1" baseline="0" dirty="0">
                <a:solidFill>
                  <a:schemeClr val="tx1"/>
                </a:solidFill>
                <a:latin typeface="Arial" panose="020B0604020202020204" pitchFamily="34" charset="0"/>
                <a:cs typeface="Arial" panose="020B0604020202020204" pitchFamily="34" charset="0"/>
              </a:rPr>
              <a:t> по территории, формирующих ФОТ, </a:t>
            </a:r>
            <a:r>
              <a:rPr lang="ru-RU" sz="1600" b="1" baseline="0" dirty="0" err="1">
                <a:solidFill>
                  <a:schemeClr val="tx1"/>
                </a:solidFill>
                <a:latin typeface="Arial" panose="020B0604020202020204" pitchFamily="34" charset="0"/>
                <a:cs typeface="Arial" panose="020B0604020202020204" pitchFamily="34" charset="0"/>
              </a:rPr>
              <a:t>тыс.чел</a:t>
            </a:r>
            <a:r>
              <a:rPr lang="ru-RU" sz="1600" b="1" baseline="0" dirty="0">
                <a:solidFill>
                  <a:schemeClr val="tx1"/>
                </a:solidFill>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2.9274119147613065E-2"/>
          <c:y val="0.42157058306652795"/>
          <c:w val="0.96232888902311831"/>
          <c:h val="0.21325737198790778"/>
        </c:manualLayout>
      </c:layout>
      <c:lineChart>
        <c:grouping val="stacked"/>
        <c:varyColors val="0"/>
        <c:ser>
          <c:idx val="0"/>
          <c:order val="0"/>
          <c:tx>
            <c:strRef>
              <c:f>Лист1!$B$1</c:f>
              <c:strCache>
                <c:ptCount val="1"/>
                <c:pt idx="0">
                  <c:v>Показатель</c:v>
                </c:pt>
              </c:strCache>
            </c:strRef>
          </c:tx>
          <c:spPr>
            <a:ln w="28575" cap="rnd">
              <a:solidFill>
                <a:srgbClr val="C00000"/>
              </a:solidFill>
              <a:round/>
            </a:ln>
            <a:effectLst/>
          </c:spPr>
          <c:marker>
            <c:symbol val="circle"/>
            <c:size val="5"/>
            <c:spPr>
              <a:solidFill>
                <a:schemeClr val="accent3"/>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 ##0.000</c:formatCode>
                <c:ptCount val="3"/>
                <c:pt idx="0">
                  <c:v>21.193000000000001</c:v>
                </c:pt>
                <c:pt idx="1">
                  <c:v>21.79</c:v>
                </c:pt>
                <c:pt idx="2">
                  <c:v>20.73</c:v>
                </c:pt>
              </c:numCache>
            </c:numRef>
          </c:val>
          <c:smooth val="0"/>
          <c:extLst>
            <c:ext xmlns:c16="http://schemas.microsoft.com/office/drawing/2014/chart" uri="{C3380CC4-5D6E-409C-BE32-E72D297353CC}">
              <c16:uniqueId val="{00000000-BA11-47D7-AECA-035F896D5052}"/>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 ##0.000" sourceLinked="1"/>
        <c:majorTickMark val="none"/>
        <c:minorTickMark val="none"/>
        <c:tickLblPos val="nextTo"/>
        <c:crossAx val="478780024"/>
        <c:crosses val="autoZero"/>
        <c:crossBetween val="between"/>
      </c:valAx>
      <c:spPr>
        <a:noFill/>
        <a:ln>
          <a:noFill/>
        </a:ln>
        <a:effectLst/>
      </c:spPr>
    </c:plotArea>
    <c:legend>
      <c:legendPos val="b"/>
      <c:layout>
        <c:manualLayout>
          <c:xMode val="edge"/>
          <c:yMode val="edge"/>
          <c:x val="0.40717986130804962"/>
          <c:y val="0.81489514633054239"/>
          <c:w val="0.1854754811493437"/>
          <c:h val="9.171641747408182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Фонд заработной платы</a:t>
            </a:r>
            <a:r>
              <a:rPr lang="ru-RU" sz="1600" b="1" baseline="0" dirty="0">
                <a:solidFill>
                  <a:schemeClr val="tx1"/>
                </a:solidFill>
                <a:latin typeface="Arial" panose="020B0604020202020204" pitchFamily="34" charset="0"/>
                <a:cs typeface="Arial" panose="020B0604020202020204" pitchFamily="34" charset="0"/>
              </a:rPr>
              <a:t>, </a:t>
            </a:r>
            <a:r>
              <a:rPr lang="ru-RU" sz="1600" b="1" baseline="0" dirty="0" err="1">
                <a:solidFill>
                  <a:schemeClr val="tx1"/>
                </a:solidFill>
                <a:latin typeface="Arial" panose="020B0604020202020204" pitchFamily="34" charset="0"/>
                <a:cs typeface="Arial" panose="020B0604020202020204" pitchFamily="34" charset="0"/>
              </a:rPr>
              <a:t>млн.руб</a:t>
            </a:r>
            <a:r>
              <a:rPr lang="ru-RU" sz="1600" b="1" baseline="0" dirty="0">
                <a:solidFill>
                  <a:schemeClr val="tx1"/>
                </a:solidFill>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lineChart>
        <c:grouping val="stacked"/>
        <c:varyColors val="0"/>
        <c:ser>
          <c:idx val="0"/>
          <c:order val="0"/>
          <c:tx>
            <c:strRef>
              <c:f>Лист1!$B$1</c:f>
              <c:strCache>
                <c:ptCount val="1"/>
                <c:pt idx="0">
                  <c:v>Показатель</c:v>
                </c:pt>
              </c:strCache>
            </c:strRef>
          </c:tx>
          <c:spPr>
            <a:ln w="28575" cap="rnd">
              <a:solidFill>
                <a:srgbClr val="7030A0"/>
              </a:solidFill>
              <a:round/>
            </a:ln>
            <a:effectLst/>
          </c:spPr>
          <c:marker>
            <c:symbol val="circle"/>
            <c:size val="5"/>
            <c:spPr>
              <a:solidFill>
                <a:schemeClr val="accent3"/>
              </a:solidFill>
              <a:ln w="9525">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#,##0.00</c:formatCode>
                <c:ptCount val="3"/>
                <c:pt idx="0">
                  <c:v>7114.65</c:v>
                </c:pt>
                <c:pt idx="1">
                  <c:v>7810.7</c:v>
                </c:pt>
                <c:pt idx="2">
                  <c:v>7427.72</c:v>
                </c:pt>
              </c:numCache>
            </c:numRef>
          </c:val>
          <c:smooth val="0"/>
          <c:extLst>
            <c:ext xmlns:c16="http://schemas.microsoft.com/office/drawing/2014/chart" uri="{C3380CC4-5D6E-409C-BE32-E72D297353CC}">
              <c16:uniqueId val="{00000000-3BA4-44B5-A2E4-01B50EDFD8CC}"/>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0.00" sourceLinked="1"/>
        <c:majorTickMark val="none"/>
        <c:minorTickMark val="none"/>
        <c:tickLblPos val="nextTo"/>
        <c:crossAx val="478780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Среднемесячная заработная плата</a:t>
            </a:r>
            <a:r>
              <a:rPr lang="ru-RU" sz="1600" b="1" baseline="0" dirty="0">
                <a:solidFill>
                  <a:schemeClr val="tx1"/>
                </a:solidFill>
                <a:latin typeface="Arial" panose="020B0604020202020204" pitchFamily="34" charset="0"/>
                <a:cs typeface="Arial" panose="020B0604020202020204" pitchFamily="34" charset="0"/>
              </a:rPr>
              <a:t>, руб.</a:t>
            </a:r>
            <a:endParaRPr lang="ru-RU" sz="1600" b="1" dirty="0">
              <a:solidFill>
                <a:schemeClr val="tx1"/>
              </a:solidFill>
              <a:latin typeface="Arial" panose="020B0604020202020204" pitchFamily="34" charset="0"/>
              <a:cs typeface="Arial" panose="020B0604020202020204" pitchFamily="34" charset="0"/>
            </a:endParaRPr>
          </a:p>
        </c:rich>
      </c:tx>
      <c:layout>
        <c:manualLayout>
          <c:xMode val="edge"/>
          <c:yMode val="edge"/>
          <c:x val="0.28947919928088806"/>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2.1798451857409102E-2"/>
          <c:y val="0.26641067659148987"/>
          <c:w val="0.95640309628518183"/>
          <c:h val="0.29401594267303632"/>
        </c:manualLayout>
      </c:layout>
      <c:lineChart>
        <c:grouping val="stacked"/>
        <c:varyColors val="0"/>
        <c:ser>
          <c:idx val="0"/>
          <c:order val="0"/>
          <c:tx>
            <c:strRef>
              <c:f>Лист1!$B$1</c:f>
              <c:strCache>
                <c:ptCount val="1"/>
                <c:pt idx="0">
                  <c:v>Показатель</c:v>
                </c:pt>
              </c:strCache>
            </c:strRef>
          </c:tx>
          <c:spPr>
            <a:ln w="28575" cap="rnd">
              <a:solidFill>
                <a:srgbClr val="7030A0"/>
              </a:solidFill>
              <a:round/>
            </a:ln>
            <a:effectLst/>
          </c:spPr>
          <c:marker>
            <c:symbol val="circle"/>
            <c:size val="5"/>
            <c:spPr>
              <a:solidFill>
                <a:schemeClr val="accent3"/>
              </a:solidFill>
              <a:ln w="9525">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#,##0.00</c:formatCode>
                <c:ptCount val="3"/>
                <c:pt idx="0">
                  <c:v>27975.63</c:v>
                </c:pt>
                <c:pt idx="1">
                  <c:v>29872.5</c:v>
                </c:pt>
                <c:pt idx="2">
                  <c:v>29854.65</c:v>
                </c:pt>
              </c:numCache>
            </c:numRef>
          </c:val>
          <c:smooth val="0"/>
          <c:extLst>
            <c:ext xmlns:c16="http://schemas.microsoft.com/office/drawing/2014/chart" uri="{C3380CC4-5D6E-409C-BE32-E72D297353CC}">
              <c16:uniqueId val="{00000000-315E-4353-A820-5E302A467F21}"/>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0.00" sourceLinked="1"/>
        <c:majorTickMark val="none"/>
        <c:minorTickMark val="none"/>
        <c:tickLblPos val="nextTo"/>
        <c:crossAx val="478780024"/>
        <c:crosses val="autoZero"/>
        <c:crossBetween val="between"/>
      </c:valAx>
      <c:spPr>
        <a:noFill/>
        <a:ln>
          <a:noFill/>
        </a:ln>
        <a:effectLst/>
      </c:spPr>
    </c:plotArea>
    <c:legend>
      <c:legendPos val="b"/>
      <c:layout>
        <c:manualLayout>
          <c:xMode val="edge"/>
          <c:yMode val="edge"/>
          <c:x val="0.37087577035760072"/>
          <c:y val="0.76223752916342624"/>
          <c:w val="0.21465139953238654"/>
          <c:h val="9.171641747408182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Уровень зарегистрированной безработицы</a:t>
            </a:r>
            <a:r>
              <a:rPr lang="ru-RU" sz="1600" b="1" baseline="0" dirty="0">
                <a:solidFill>
                  <a:schemeClr val="tx1"/>
                </a:solidFill>
                <a:latin typeface="Arial" panose="020B0604020202020204" pitchFamily="34" charset="0"/>
                <a:cs typeface="Arial" panose="020B0604020202020204" pitchFamily="34" charset="0"/>
              </a:rPr>
              <a:t>, %</a:t>
            </a:r>
            <a:endParaRPr lang="ru-RU" sz="16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2.131939043809947E-2"/>
          <c:y val="0.3128234289757279"/>
          <c:w val="0.95736126999319981"/>
          <c:h val="0.24326354089311714"/>
        </c:manualLayout>
      </c:layout>
      <c:lineChart>
        <c:grouping val="stacked"/>
        <c:varyColors val="0"/>
        <c:ser>
          <c:idx val="0"/>
          <c:order val="0"/>
          <c:tx>
            <c:strRef>
              <c:f>Лист1!$B$1</c:f>
              <c:strCache>
                <c:ptCount val="1"/>
                <c:pt idx="0">
                  <c:v>Показатель</c:v>
                </c:pt>
              </c:strCache>
            </c:strRef>
          </c:tx>
          <c:spPr>
            <a:ln w="28575" cap="rnd">
              <a:solidFill>
                <a:srgbClr val="00B050"/>
              </a:solidFill>
              <a:round/>
            </a:ln>
            <a:effectLst/>
          </c:spPr>
          <c:marker>
            <c:symbol val="circle"/>
            <c:size val="5"/>
            <c:spPr>
              <a:solidFill>
                <a:schemeClr val="accent3"/>
              </a:solidFill>
              <a:ln w="9525">
                <a:solidFill>
                  <a:srgbClr val="00B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#,##0.00</c:formatCode>
                <c:ptCount val="3"/>
                <c:pt idx="0">
                  <c:v>0.48</c:v>
                </c:pt>
                <c:pt idx="1">
                  <c:v>3.69</c:v>
                </c:pt>
                <c:pt idx="2">
                  <c:v>2.54</c:v>
                </c:pt>
              </c:numCache>
            </c:numRef>
          </c:val>
          <c:smooth val="0"/>
          <c:extLst>
            <c:ext xmlns:c16="http://schemas.microsoft.com/office/drawing/2014/chart" uri="{C3380CC4-5D6E-409C-BE32-E72D297353CC}">
              <c16:uniqueId val="{00000000-87B2-47C3-A1E3-AD4DCDC44D28}"/>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0.00" sourceLinked="1"/>
        <c:majorTickMark val="none"/>
        <c:minorTickMark val="none"/>
        <c:tickLblPos val="nextTo"/>
        <c:crossAx val="478780024"/>
        <c:crosses val="autoZero"/>
        <c:crossBetween val="between"/>
      </c:valAx>
      <c:spPr>
        <a:noFill/>
        <a:ln>
          <a:noFill/>
        </a:ln>
        <a:effectLst/>
      </c:spPr>
    </c:plotArea>
    <c:legend>
      <c:legendPos val="b"/>
      <c:layout>
        <c:manualLayout>
          <c:xMode val="edge"/>
          <c:yMode val="edge"/>
          <c:x val="0.39682569992223088"/>
          <c:y val="0.74119688455668664"/>
          <c:w val="0.19899973498315002"/>
          <c:h val="9.171641747408182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b="1" dirty="0">
                <a:solidFill>
                  <a:schemeClr val="tx1"/>
                </a:solidFill>
                <a:latin typeface="Arial" panose="020B0604020202020204" pitchFamily="34" charset="0"/>
                <a:cs typeface="Arial" panose="020B0604020202020204" pitchFamily="34" charset="0"/>
              </a:rPr>
              <a:t>Сводный индекс потребительских цен (тарифов) </a:t>
            </a:r>
          </a:p>
          <a:p>
            <a:pPr>
              <a:defRPr sz="1600"/>
            </a:pPr>
            <a:r>
              <a:rPr lang="ru-RU" sz="1600" b="1" dirty="0">
                <a:solidFill>
                  <a:schemeClr val="tx1"/>
                </a:solidFill>
                <a:latin typeface="Arial" panose="020B0604020202020204" pitchFamily="34" charset="0"/>
                <a:cs typeface="Arial" panose="020B0604020202020204" pitchFamily="34" charset="0"/>
              </a:rPr>
              <a:t>на товары и платные услуги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1.7996730701276043E-2"/>
          <c:y val="0.42142978265572834"/>
          <c:w val="0.96400653859744789"/>
          <c:h val="0.32928980113320744"/>
        </c:manualLayout>
      </c:layout>
      <c:lineChart>
        <c:grouping val="stacked"/>
        <c:varyColors val="0"/>
        <c:ser>
          <c:idx val="0"/>
          <c:order val="0"/>
          <c:tx>
            <c:strRef>
              <c:f>Лист1!$B$1</c:f>
              <c:strCache>
                <c:ptCount val="1"/>
                <c:pt idx="0">
                  <c:v>Показатель</c:v>
                </c:pt>
              </c:strCache>
            </c:strRef>
          </c:tx>
          <c:spPr>
            <a:ln w="28575" cap="rnd">
              <a:solidFill>
                <a:srgbClr val="C00000"/>
              </a:solidFill>
              <a:round/>
            </a:ln>
            <a:effectLst/>
          </c:spPr>
          <c:marker>
            <c:symbol val="circle"/>
            <c:size val="5"/>
            <c:spPr>
              <a:solidFill>
                <a:schemeClr val="accent3"/>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2019 год факт</c:v>
                </c:pt>
                <c:pt idx="1">
                  <c:v>2020 год прогноз</c:v>
                </c:pt>
                <c:pt idx="2">
                  <c:v>2020 год факт</c:v>
                </c:pt>
              </c:strCache>
            </c:strRef>
          </c:cat>
          <c:val>
            <c:numRef>
              <c:f>Лист1!$B$2:$B$4</c:f>
              <c:numCache>
                <c:formatCode>#\ ##0.0</c:formatCode>
                <c:ptCount val="3"/>
                <c:pt idx="0">
                  <c:v>104.4</c:v>
                </c:pt>
                <c:pt idx="1">
                  <c:v>105</c:v>
                </c:pt>
                <c:pt idx="2">
                  <c:v>103.9</c:v>
                </c:pt>
              </c:numCache>
            </c:numRef>
          </c:val>
          <c:smooth val="0"/>
          <c:extLst>
            <c:ext xmlns:c16="http://schemas.microsoft.com/office/drawing/2014/chart" uri="{C3380CC4-5D6E-409C-BE32-E72D297353CC}">
              <c16:uniqueId val="{00000000-0626-464E-9BCF-5ED7FD8C086F}"/>
            </c:ext>
          </c:extLst>
        </c:ser>
        <c:dLbls>
          <c:dLblPos val="t"/>
          <c:showLegendKey val="0"/>
          <c:showVal val="1"/>
          <c:showCatName val="0"/>
          <c:showSerName val="0"/>
          <c:showPercent val="0"/>
          <c:showBubbleSize val="0"/>
        </c:dLbls>
        <c:marker val="1"/>
        <c:smooth val="0"/>
        <c:axId val="478780024"/>
        <c:axId val="478784288"/>
      </c:lineChart>
      <c:catAx>
        <c:axId val="4787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ru-RU"/>
          </a:p>
        </c:txPr>
        <c:crossAx val="478784288"/>
        <c:crosses val="autoZero"/>
        <c:auto val="1"/>
        <c:lblAlgn val="ctr"/>
        <c:lblOffset val="100"/>
        <c:noMultiLvlLbl val="0"/>
      </c:catAx>
      <c:valAx>
        <c:axId val="478784288"/>
        <c:scaling>
          <c:orientation val="minMax"/>
        </c:scaling>
        <c:delete val="1"/>
        <c:axPos val="l"/>
        <c:numFmt formatCode="#\ ##0.0" sourceLinked="1"/>
        <c:majorTickMark val="none"/>
        <c:minorTickMark val="none"/>
        <c:tickLblPos val="nextTo"/>
        <c:crossAx val="478780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drawings/drawing1.xml><?xml version="1.0" encoding="utf-8"?>
<c:userShapes xmlns:c="http://schemas.openxmlformats.org/drawingml/2006/chart">
  <cdr:relSizeAnchor xmlns:cdr="http://schemas.openxmlformats.org/drawingml/2006/chartDrawing">
    <cdr:from>
      <cdr:x>0.38912</cdr:x>
      <cdr:y>0.05851</cdr:y>
    </cdr:from>
    <cdr:to>
      <cdr:x>0.38912</cdr:x>
      <cdr:y>0.10768</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2924C162-5641-406A-B0EB-3F43DB7E9530}"/>
            </a:ext>
          </a:extLst>
        </cdr:cNvPr>
        <cdr:cNvCxnSpPr/>
      </cdr:nvCxnSpPr>
      <cdr:spPr>
        <a:xfrm xmlns:a="http://schemas.openxmlformats.org/drawingml/2006/main">
          <a:off x="2362188" y="342715"/>
          <a:ext cx="0" cy="2880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0.61449</cdr:x>
      <cdr:y>0.63625</cdr:y>
    </cdr:from>
    <cdr:to>
      <cdr:x>0.68566</cdr:x>
      <cdr:y>0.66084</cdr:y>
    </cdr:to>
    <cdr:cxnSp macro="">
      <cdr:nvCxnSpPr>
        <cdr:cNvPr id="16" name="Прямая соединительная линия 15">
          <a:extLst xmlns:a="http://schemas.openxmlformats.org/drawingml/2006/main">
            <a:ext uri="{FF2B5EF4-FFF2-40B4-BE49-F238E27FC236}">
              <a16:creationId xmlns:a16="http://schemas.microsoft.com/office/drawing/2014/main" id="{7FB9D16E-2E95-43BB-A7B4-F6CE3EE98F8C}"/>
            </a:ext>
          </a:extLst>
        </cdr:cNvPr>
        <cdr:cNvCxnSpPr/>
      </cdr:nvCxnSpPr>
      <cdr:spPr>
        <a:xfrm xmlns:a="http://schemas.openxmlformats.org/drawingml/2006/main">
          <a:off x="3730340" y="3727091"/>
          <a:ext cx="432045" cy="14404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0.25864</cdr:x>
      <cdr:y>0.10768</cdr:y>
    </cdr:from>
    <cdr:to>
      <cdr:x>0.30609</cdr:x>
      <cdr:y>0.15685</cdr:y>
    </cdr:to>
    <cdr:cxnSp macro="">
      <cdr:nvCxnSpPr>
        <cdr:cNvPr id="4" name="Прямая соединительная линия 3">
          <a:extLst xmlns:a="http://schemas.openxmlformats.org/drawingml/2006/main">
            <a:ext uri="{FF2B5EF4-FFF2-40B4-BE49-F238E27FC236}">
              <a16:creationId xmlns:a16="http://schemas.microsoft.com/office/drawing/2014/main" id="{B129AED0-DF54-4AB8-AA94-B2E82B46E343}"/>
            </a:ext>
          </a:extLst>
        </cdr:cNvPr>
        <cdr:cNvCxnSpPr/>
      </cdr:nvCxnSpPr>
      <cdr:spPr>
        <a:xfrm xmlns:a="http://schemas.openxmlformats.org/drawingml/2006/main">
          <a:off x="1570100" y="630747"/>
          <a:ext cx="288032" cy="2880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0.35241</cdr:x>
      <cdr:y>0.71443</cdr:y>
    </cdr:from>
    <cdr:to>
      <cdr:x>0.6663</cdr:x>
      <cdr:y>0.83499</cdr:y>
    </cdr:to>
    <cdr:sp macro="" textlink="">
      <cdr:nvSpPr>
        <cdr:cNvPr id="3" name="TextBox 8"/>
        <cdr:cNvSpPr txBox="1">
          <a:spLocks xmlns:a="http://schemas.openxmlformats.org/drawingml/2006/main" noChangeArrowheads="1"/>
        </cdr:cNvSpPr>
      </cdr:nvSpPr>
      <cdr:spPr bwMode="auto">
        <a:xfrm xmlns:a="http://schemas.openxmlformats.org/drawingml/2006/main">
          <a:off x="1827114" y="3830011"/>
          <a:ext cx="1627386" cy="64631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fontAlgn="base" hangingPunct="1">
            <a:spcBef>
              <a:spcPct val="0"/>
            </a:spcBef>
            <a:spcAft>
              <a:spcPct val="0"/>
            </a:spcAft>
          </a:pPr>
          <a:r>
            <a:rPr lang="ru-RU" sz="3600" b="1" dirty="0">
              <a:latin typeface="Monotype Corsiva" pitchFamily="66" charset="0"/>
            </a:rPr>
            <a:t>2020 год</a:t>
          </a:r>
        </a:p>
      </cdr:txBody>
    </cdr:sp>
  </cdr:relSizeAnchor>
  <cdr:relSizeAnchor xmlns:cdr="http://schemas.openxmlformats.org/drawingml/2006/chartDrawing">
    <cdr:from>
      <cdr:x>0.65278</cdr:x>
      <cdr:y>0</cdr:y>
    </cdr:from>
    <cdr:to>
      <cdr:x>0.88882</cdr:x>
      <cdr:y>0.05741</cdr:y>
    </cdr:to>
    <cdr:sp macro="" textlink="">
      <cdr:nvSpPr>
        <cdr:cNvPr id="4" name="TextBox 10">
          <a:extLst xmlns:a="http://schemas.openxmlformats.org/drawingml/2006/main">
            <a:ext uri="{FF2B5EF4-FFF2-40B4-BE49-F238E27FC236}">
              <a16:creationId xmlns:a16="http://schemas.microsoft.com/office/drawing/2014/main" id="{C00B9027-358C-4A11-9345-F72DD74848C1}"/>
            </a:ext>
          </a:extLst>
        </cdr:cNvPr>
        <cdr:cNvSpPr txBox="1">
          <a:spLocks xmlns:a="http://schemas.openxmlformats.org/drawingml/2006/main" noChangeArrowheads="1"/>
        </cdr:cNvSpPr>
      </cdr:nvSpPr>
      <cdr:spPr bwMode="auto">
        <a:xfrm xmlns:a="http://schemas.openxmlformats.org/drawingml/2006/main">
          <a:off x="3384376" y="0"/>
          <a:ext cx="1223797"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fontAlgn="base" hangingPunct="1">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0.20141</cdr:x>
      <cdr:y>0.14222</cdr:y>
    </cdr:from>
    <cdr:to>
      <cdr:x>0.28967</cdr:x>
      <cdr:y>0.22166</cdr:y>
    </cdr:to>
    <cdr:sp macro="" textlink="">
      <cdr:nvSpPr>
        <cdr:cNvPr id="2" name="TextBox 1"/>
        <cdr:cNvSpPr txBox="1"/>
      </cdr:nvSpPr>
      <cdr:spPr>
        <a:xfrm xmlns:a="http://schemas.openxmlformats.org/drawingml/2006/main">
          <a:off x="1451455" y="478859"/>
          <a:ext cx="636058" cy="2674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a:t>86,5</a:t>
          </a:r>
        </a:p>
      </cdr:txBody>
    </cdr:sp>
  </cdr:relSizeAnchor>
  <cdr:relSizeAnchor xmlns:cdr="http://schemas.openxmlformats.org/drawingml/2006/chartDrawing">
    <cdr:from>
      <cdr:x>0.33668</cdr:x>
      <cdr:y>0.13616</cdr:y>
    </cdr:from>
    <cdr:to>
      <cdr:x>0.42495</cdr:x>
      <cdr:y>0.2156</cdr:y>
    </cdr:to>
    <cdr:sp macro="" textlink="">
      <cdr:nvSpPr>
        <cdr:cNvPr id="3" name="TextBox 1"/>
        <cdr:cNvSpPr txBox="1"/>
      </cdr:nvSpPr>
      <cdr:spPr>
        <a:xfrm xmlns:a="http://schemas.openxmlformats.org/drawingml/2006/main">
          <a:off x="2426304" y="458448"/>
          <a:ext cx="636130" cy="2674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a:t>76,5</a:t>
          </a:r>
        </a:p>
      </cdr:txBody>
    </cdr:sp>
  </cdr:relSizeAnchor>
  <cdr:relSizeAnchor xmlns:cdr="http://schemas.openxmlformats.org/drawingml/2006/chartDrawing">
    <cdr:from>
      <cdr:x>0.25663</cdr:x>
      <cdr:y>0.14058</cdr:y>
    </cdr:from>
    <cdr:to>
      <cdr:x>0.3449</cdr:x>
      <cdr:y>0.22003</cdr:y>
    </cdr:to>
    <cdr:sp macro="" textlink="">
      <cdr:nvSpPr>
        <cdr:cNvPr id="4" name="TextBox 1"/>
        <cdr:cNvSpPr txBox="1"/>
      </cdr:nvSpPr>
      <cdr:spPr>
        <a:xfrm xmlns:a="http://schemas.openxmlformats.org/drawingml/2006/main">
          <a:off x="1849471" y="473362"/>
          <a:ext cx="636130" cy="267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a:t>90,0</a:t>
          </a:r>
        </a:p>
      </cdr:txBody>
    </cdr:sp>
  </cdr:relSizeAnchor>
</c:userShapes>
</file>

<file path=ppt/drawings/drawing4.xml><?xml version="1.0" encoding="utf-8"?>
<c:userShapes xmlns:c="http://schemas.openxmlformats.org/drawingml/2006/chart">
  <cdr:relSizeAnchor xmlns:cdr="http://schemas.openxmlformats.org/drawingml/2006/chartDrawing">
    <cdr:from>
      <cdr:x>0.77324</cdr:x>
      <cdr:y>0.013</cdr:y>
    </cdr:from>
    <cdr:to>
      <cdr:x>0.89208</cdr:x>
      <cdr:y>0.05382</cdr:y>
    </cdr:to>
    <cdr:sp macro="" textlink="">
      <cdr:nvSpPr>
        <cdr:cNvPr id="2" name="Прямоугольник 1"/>
        <cdr:cNvSpPr>
          <a:spLocks xmlns:a="http://schemas.openxmlformats.org/drawingml/2006/main" noChangeArrowheads="1"/>
        </cdr:cNvSpPr>
      </cdr:nvSpPr>
      <cdr:spPr bwMode="auto">
        <a:xfrm xmlns:a="http://schemas.openxmlformats.org/drawingml/2006/main">
          <a:off x="6624736" y="72008"/>
          <a:ext cx="1018160" cy="2261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6411"/>
          </a:xfrm>
          <a:prstGeom prst="rect">
            <a:avLst/>
          </a:prstGeom>
        </p:spPr>
        <p:txBody>
          <a:bodyPr vert="horz" lIns="91440" tIns="45720" rIns="91440" bIns="45720" rtlCol="0"/>
          <a:lstStyle>
            <a:lvl1pPr algn="r">
              <a:defRPr sz="1200"/>
            </a:lvl1pPr>
          </a:lstStyle>
          <a:p>
            <a:fld id="{1FD725BE-140A-4AEF-B6BD-24DCB881F3E9}" type="datetimeFigureOut">
              <a:rPr lang="ru-RU" smtClean="0"/>
              <a:pPr/>
              <a:t>21.01.2022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40" tIns="45720" rIns="91440" bIns="45720" rtlCol="0" anchor="b"/>
          <a:lstStyle>
            <a:lvl1pPr algn="r">
              <a:defRPr sz="1200"/>
            </a:lvl1pPr>
          </a:lstStyle>
          <a:p>
            <a:fld id="{6F610090-3833-4EC4-83F2-5B012C397544}" type="slidenum">
              <a:rPr lang="ru-RU" smtClean="0"/>
              <a:pPr/>
              <a:t>‹#›</a:t>
            </a:fld>
            <a:endParaRPr lang="ru-RU"/>
          </a:p>
        </p:txBody>
      </p:sp>
    </p:spTree>
    <p:extLst>
      <p:ext uri="{BB962C8B-B14F-4D97-AF65-F5344CB8AC3E}">
        <p14:creationId xmlns:p14="http://schemas.microsoft.com/office/powerpoint/2010/main" val="290932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C4114519-6D70-4312-9005-AF644F77A2F7}"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25203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13A1CA6-998C-41CA-A7ED-4B23F72A8744}" type="slidenum">
              <a:rPr lang="ru-RU" smtClean="0">
                <a:solidFill>
                  <a:prstClr val="black">
                    <a:lumMod val="50000"/>
                    <a:lumOff val="50000"/>
                  </a:prstClr>
                </a:solidFill>
                <a:latin typeface="Monotype Corsiva" pitchFamily="66" charset="0"/>
              </a:rPr>
              <a:pPr fontAlgn="base">
                <a:spcBef>
                  <a:spcPct val="0"/>
                </a:spcBef>
                <a:spcAft>
                  <a:spcPct val="0"/>
                </a:spcAft>
                <a:defRPr/>
              </a:pPr>
              <a:t>‹#›</a:t>
            </a:fld>
            <a:endParaRPr lang="ru-RU">
              <a:solidFill>
                <a:prstClr val="black">
                  <a:lumMod val="50000"/>
                  <a:lumOff val="50000"/>
                </a:prstClr>
              </a:solidFill>
              <a:latin typeface="Monotype Corsiva" pitchFamily="66" charset="0"/>
            </a:endParaRPr>
          </a:p>
        </p:txBody>
      </p:sp>
    </p:spTree>
    <p:extLst>
      <p:ext uri="{BB962C8B-B14F-4D97-AF65-F5344CB8AC3E}">
        <p14:creationId xmlns:p14="http://schemas.microsoft.com/office/powerpoint/2010/main" val="206638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13A1CA6-998C-41CA-A7ED-4B23F72A8744}" type="slidenum">
              <a:rPr lang="ru-RU" smtClean="0">
                <a:solidFill>
                  <a:prstClr val="black">
                    <a:lumMod val="50000"/>
                    <a:lumOff val="50000"/>
                  </a:prstClr>
                </a:solidFill>
                <a:latin typeface="Monotype Corsiva" pitchFamily="66" charset="0"/>
              </a:rPr>
              <a:pPr fontAlgn="base">
                <a:spcBef>
                  <a:spcPct val="0"/>
                </a:spcBef>
                <a:spcAft>
                  <a:spcPct val="0"/>
                </a:spcAft>
                <a:defRPr/>
              </a:pPr>
              <a:t>‹#›</a:t>
            </a:fld>
            <a:endParaRPr lang="ru-RU">
              <a:solidFill>
                <a:prstClr val="black">
                  <a:lumMod val="50000"/>
                  <a:lumOff val="50000"/>
                </a:prstClr>
              </a:solidFill>
              <a:latin typeface="Monotype Corsiva" pitchFamily="66" charset="0"/>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554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13A1CA6-998C-41CA-A7ED-4B23F72A8744}" type="slidenum">
              <a:rPr lang="ru-RU" smtClean="0">
                <a:solidFill>
                  <a:prstClr val="black">
                    <a:lumMod val="50000"/>
                    <a:lumOff val="50000"/>
                  </a:prstClr>
                </a:solidFill>
                <a:latin typeface="Monotype Corsiva" pitchFamily="66" charset="0"/>
              </a:rPr>
              <a:pPr fontAlgn="base">
                <a:spcBef>
                  <a:spcPct val="0"/>
                </a:spcBef>
                <a:spcAft>
                  <a:spcPct val="0"/>
                </a:spcAft>
                <a:defRPr/>
              </a:pPr>
              <a:t>‹#›</a:t>
            </a:fld>
            <a:endParaRPr lang="ru-RU">
              <a:solidFill>
                <a:prstClr val="black">
                  <a:lumMod val="50000"/>
                  <a:lumOff val="50000"/>
                </a:prstClr>
              </a:solidFill>
              <a:latin typeface="Monotype Corsiva" pitchFamily="66" charset="0"/>
            </a:endParaRPr>
          </a:p>
        </p:txBody>
      </p:sp>
    </p:spTree>
    <p:extLst>
      <p:ext uri="{BB962C8B-B14F-4D97-AF65-F5344CB8AC3E}">
        <p14:creationId xmlns:p14="http://schemas.microsoft.com/office/powerpoint/2010/main" val="180123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13A1CA6-998C-41CA-A7ED-4B23F72A8744}" type="slidenum">
              <a:rPr lang="ru-RU" smtClean="0">
                <a:solidFill>
                  <a:prstClr val="black">
                    <a:lumMod val="50000"/>
                    <a:lumOff val="50000"/>
                  </a:prstClr>
                </a:solidFill>
                <a:latin typeface="Monotype Corsiva" pitchFamily="66" charset="0"/>
              </a:rPr>
              <a:pPr fontAlgn="base">
                <a:spcBef>
                  <a:spcPct val="0"/>
                </a:spcBef>
                <a:spcAft>
                  <a:spcPct val="0"/>
                </a:spcAft>
                <a:defRPr/>
              </a:pPr>
              <a:t>‹#›</a:t>
            </a:fld>
            <a:endParaRPr lang="ru-RU">
              <a:solidFill>
                <a:prstClr val="black">
                  <a:lumMod val="50000"/>
                  <a:lumOff val="50000"/>
                </a:prstClr>
              </a:solidFill>
              <a:latin typeface="Monotype Corsiva" pitchFamily="66" charset="0"/>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569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ru-RU">
              <a:solidFill>
                <a:prstClr val="black">
                  <a:lumMod val="50000"/>
                  <a:lumOff val="50000"/>
                </a:prstClr>
              </a:solidFill>
              <a:latin typeface="Monotype Corsiva" pitchFamily="66"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13A1CA6-998C-41CA-A7ED-4B23F72A8744}" type="slidenum">
              <a:rPr lang="ru-RU" smtClean="0">
                <a:solidFill>
                  <a:prstClr val="black">
                    <a:lumMod val="50000"/>
                    <a:lumOff val="50000"/>
                  </a:prstClr>
                </a:solidFill>
                <a:latin typeface="Monotype Corsiva" pitchFamily="66" charset="0"/>
              </a:rPr>
              <a:pPr fontAlgn="base">
                <a:spcBef>
                  <a:spcPct val="0"/>
                </a:spcBef>
                <a:spcAft>
                  <a:spcPct val="0"/>
                </a:spcAft>
                <a:defRPr/>
              </a:pPr>
              <a:t>‹#›</a:t>
            </a:fld>
            <a:endParaRPr lang="ru-RU">
              <a:solidFill>
                <a:prstClr val="black">
                  <a:lumMod val="50000"/>
                  <a:lumOff val="50000"/>
                </a:prstClr>
              </a:solidFill>
              <a:latin typeface="Monotype Corsiva" pitchFamily="66" charset="0"/>
            </a:endParaRPr>
          </a:p>
        </p:txBody>
      </p:sp>
    </p:spTree>
    <p:extLst>
      <p:ext uri="{BB962C8B-B14F-4D97-AF65-F5344CB8AC3E}">
        <p14:creationId xmlns:p14="http://schemas.microsoft.com/office/powerpoint/2010/main" val="907513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BACED304-441D-4F3A-B7F3-B2B2BBB79382}"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90198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5BFFC883-160E-42DB-BCAB-2A52A5719C0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7205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60C462E5-DAC6-4BB0-895C-CD93AE569AC3}" type="datetimeFigureOut">
              <a:rPr lang="ru-RU" smtClean="0">
                <a:solidFill>
                  <a:prstClr val="black">
                    <a:lumMod val="50000"/>
                    <a:lumOff val="50000"/>
                  </a:prstClr>
                </a:solidFill>
              </a:rPr>
              <a:pPr>
                <a:defRPr/>
              </a:pPr>
              <a:t>21.01.2022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E7675281-14A1-48F9-ABE0-2BCFDF01DC57}"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23835372"/>
      </p:ext>
    </p:extLst>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447757CC-1905-4A59-B980-26036CB16C9A}"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375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27272D88-06EE-4CC8-B285-19CEF15B655B}" type="datetimeFigureOut">
              <a:rPr lang="ru-RU" smtClean="0">
                <a:solidFill>
                  <a:prstClr val="black">
                    <a:lumMod val="50000"/>
                    <a:lumOff val="50000"/>
                  </a:prstClr>
                </a:solidFill>
              </a:rPr>
              <a:pPr>
                <a:defRPr/>
              </a:pPr>
              <a:t>21.01.2022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A7D4C7AC-8C37-4FAC-9E8C-CC77CDD0BDF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20227420"/>
      </p:ext>
    </p:extLst>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8CBF4D7E-E7D1-492A-9276-984974158895}"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79854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3F1D0D9A-39B0-4A2B-9629-B21D0D135CF6}"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3353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1B9F08C-66D2-4657-AD18-4CB8353EFA8B}" type="datetimeFigureOut">
              <a:rPr lang="ru-RU" smtClean="0">
                <a:solidFill>
                  <a:prstClr val="black">
                    <a:lumMod val="50000"/>
                    <a:lumOff val="50000"/>
                  </a:prstClr>
                </a:solidFill>
              </a:rPr>
              <a:pPr>
                <a:defRPr/>
              </a:pPr>
              <a:t>21.01.2022</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C2C0E299-C01C-4DE8-BFCA-FCC9917C235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73575988"/>
      </p:ext>
    </p:extLst>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FB6855A-1ABF-45CC-84A9-F510E2F8134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7621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DBFFCC3D-751D-476A-82F3-0D30981A1A2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30862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pPr/>
              <a:t>21.01.2022</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210207116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image" Target="../media/image3.png"/><Relationship Id="rId16" Type="http://schemas.openxmlformats.org/officeDocument/2006/relationships/image" Target="../media/image40.jpeg"/><Relationship Id="rId1" Type="http://schemas.openxmlformats.org/officeDocument/2006/relationships/slideLayout" Target="../slideLayouts/slideLayout9.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2.xml"/><Relationship Id="rId1" Type="http://schemas.openxmlformats.org/officeDocument/2006/relationships/slideLayout" Target="../slideLayouts/slideLayout9.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8.xml"/><Relationship Id="rId1" Type="http://schemas.openxmlformats.org/officeDocument/2006/relationships/slideLayout" Target="../slideLayouts/slideLayout9.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3.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2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29.xml"/><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3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35.xml"/></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image" Target="../media/image43.jpeg"/><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53.jpeg"/><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2.jpeg"/><Relationship Id="rId4" Type="http://schemas.openxmlformats.org/officeDocument/2006/relationships/image" Target="../media/image61.jpeg"/></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3.e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66.jpeg"/><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24.jpeg"/><Relationship Id="rId1" Type="http://schemas.openxmlformats.org/officeDocument/2006/relationships/slideLayout" Target="../slideLayouts/slideLayout9.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678363" y="5949950"/>
            <a:ext cx="44656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fontAlgn="base">
              <a:spcBef>
                <a:spcPct val="0"/>
              </a:spcBef>
              <a:spcAft>
                <a:spcPct val="0"/>
              </a:spcAft>
            </a:pPr>
            <a:endParaRPr lang="ru-RU" sz="2300" b="1">
              <a:solidFill>
                <a:srgbClr val="5E2D37"/>
              </a:solidFill>
              <a:latin typeface="Verdana" pitchFamily="34" charset="0"/>
            </a:endParaRPr>
          </a:p>
        </p:txBody>
      </p:sp>
      <p:sp>
        <p:nvSpPr>
          <p:cNvPr id="3" name="Rectangle 2"/>
          <p:cNvSpPr>
            <a:spLocks noChangeArrowheads="1"/>
          </p:cNvSpPr>
          <p:nvPr/>
        </p:nvSpPr>
        <p:spPr bwMode="auto">
          <a:xfrm>
            <a:off x="5219700" y="6092825"/>
            <a:ext cx="3683000" cy="765175"/>
          </a:xfrm>
          <a:prstGeom prst="rect">
            <a:avLst/>
          </a:prstGeom>
          <a:noFill/>
          <a:ln w="9525">
            <a:noFill/>
            <a:miter lim="800000"/>
            <a:headEnd/>
            <a:tailEnd/>
          </a:ln>
        </p:spPr>
        <p:txBody>
          <a:bodyPr lIns="0" rIns="0" bIns="0" anchor="b"/>
          <a:lstStyle/>
          <a:p>
            <a:pPr fontAlgn="base">
              <a:spcBef>
                <a:spcPct val="0"/>
              </a:spcBef>
              <a:spcAft>
                <a:spcPct val="0"/>
              </a:spcAft>
              <a:defRPr/>
            </a:pPr>
            <a:endParaRPr lang="ru-RU" sz="2300" b="1" dirty="0">
              <a:solidFill>
                <a:srgbClr val="5E2D37"/>
              </a:solidFill>
              <a:effectLst>
                <a:outerShdw blurRad="38100" dist="38100" dir="2700000" algn="tl">
                  <a:srgbClr val="C0C0C0"/>
                </a:outerShdw>
              </a:effectLst>
              <a:latin typeface="Verdana" pitchFamily="34" charset="0"/>
            </a:endParaRPr>
          </a:p>
        </p:txBody>
      </p:sp>
      <p:sp>
        <p:nvSpPr>
          <p:cNvPr id="7" name="TextBox 6">
            <a:extLst>
              <a:ext uri="{FF2B5EF4-FFF2-40B4-BE49-F238E27FC236}">
                <a16:creationId xmlns:a16="http://schemas.microsoft.com/office/drawing/2014/main" id="{69FE52EE-27AC-4C64-A00B-27493EB8D8CE}"/>
              </a:ext>
            </a:extLst>
          </p:cNvPr>
          <p:cNvSpPr txBox="1"/>
          <p:nvPr/>
        </p:nvSpPr>
        <p:spPr>
          <a:xfrm>
            <a:off x="1691680" y="1124744"/>
            <a:ext cx="5112568" cy="1477328"/>
          </a:xfrm>
          <a:prstGeom prst="rect">
            <a:avLst/>
          </a:prstGeom>
          <a:noFill/>
        </p:spPr>
        <p:txBody>
          <a:bodyPr wrap="square">
            <a:spAutoFit/>
          </a:bodyPr>
          <a:lstStyle/>
          <a:p>
            <a:pPr algn="ctr"/>
            <a:r>
              <a:rPr lang="ru-RU" sz="45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БЮДЖЕТ </a:t>
            </a:r>
          </a:p>
          <a:p>
            <a:pPr algn="ctr"/>
            <a:r>
              <a:rPr lang="ru-RU" sz="45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ГРАЖДАН</a:t>
            </a:r>
            <a:endParaRPr lang="ru-RU" sz="4500" dirty="0">
              <a:solidFill>
                <a:srgbClr val="00B050"/>
              </a:solidFill>
              <a:effectLst>
                <a:outerShdw blurRad="38100" dist="38100" dir="2700000" algn="tl">
                  <a:srgbClr val="000000">
                    <a:alpha val="43137"/>
                  </a:srgbClr>
                </a:outerShdw>
              </a:effectLst>
            </a:endParaRPr>
          </a:p>
        </p:txBody>
      </p:sp>
      <p:sp>
        <p:nvSpPr>
          <p:cNvPr id="8" name="Rectangle 2">
            <a:extLst>
              <a:ext uri="{FF2B5EF4-FFF2-40B4-BE49-F238E27FC236}">
                <a16:creationId xmlns:a16="http://schemas.microsoft.com/office/drawing/2014/main" id="{2603F843-7A82-46B2-9052-9CDB83485C04}"/>
              </a:ext>
            </a:extLst>
          </p:cNvPr>
          <p:cNvSpPr>
            <a:spLocks noChangeArrowheads="1"/>
          </p:cNvSpPr>
          <p:nvPr/>
        </p:nvSpPr>
        <p:spPr bwMode="auto">
          <a:xfrm>
            <a:off x="-252536" y="2708920"/>
            <a:ext cx="828092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nchor="b">
            <a:spAutoFit/>
          </a:bodyPr>
          <a:lstStyle/>
          <a:p>
            <a:pPr algn="ctr" fontAlgn="base">
              <a:spcBef>
                <a:spcPct val="0"/>
              </a:spcBef>
              <a:spcAft>
                <a:spcPct val="0"/>
              </a:spcAft>
              <a:defRPr/>
            </a:pPr>
            <a:r>
              <a:rPr lang="ru-RU" sz="2600" b="1" dirty="0">
                <a:ln w="1905"/>
                <a:solidFill>
                  <a:srgbClr val="00B050"/>
                </a:solidFill>
                <a:effectLst>
                  <a:innerShdw blurRad="69850" dist="43180" dir="5400000">
                    <a:srgbClr val="000000">
                      <a:alpha val="65000"/>
                    </a:srgbClr>
                  </a:innerShdw>
                </a:effectLst>
                <a:latin typeface="Arial" charset="0"/>
              </a:rPr>
              <a:t>по решению Совета депутатов </a:t>
            </a:r>
          </a:p>
          <a:p>
            <a:pPr algn="ctr" fontAlgn="base">
              <a:spcBef>
                <a:spcPct val="0"/>
              </a:spcBef>
              <a:spcAft>
                <a:spcPct val="0"/>
              </a:spcAft>
              <a:defRPr/>
            </a:pPr>
            <a:r>
              <a:rPr lang="ru-RU" sz="2600" b="1" dirty="0">
                <a:ln w="1905"/>
                <a:solidFill>
                  <a:srgbClr val="00B050"/>
                </a:solidFill>
                <a:effectLst>
                  <a:innerShdw blurRad="69850" dist="43180" dir="5400000">
                    <a:srgbClr val="000000">
                      <a:alpha val="65000"/>
                    </a:srgbClr>
                  </a:innerShdw>
                </a:effectLst>
                <a:latin typeface="Arial" charset="0"/>
              </a:rPr>
              <a:t>Балахнинского муниципального округа Нижегородской области «Об исполнении бюджета Балахнинского муниципального </a:t>
            </a:r>
          </a:p>
          <a:p>
            <a:pPr algn="ctr" fontAlgn="base">
              <a:spcBef>
                <a:spcPct val="0"/>
              </a:spcBef>
              <a:spcAft>
                <a:spcPct val="0"/>
              </a:spcAft>
              <a:defRPr/>
            </a:pPr>
            <a:r>
              <a:rPr lang="ru-RU" sz="2600" b="1" dirty="0">
                <a:ln w="1905"/>
                <a:solidFill>
                  <a:srgbClr val="00B050"/>
                </a:solidFill>
                <a:effectLst>
                  <a:innerShdw blurRad="69850" dist="43180" dir="5400000">
                    <a:srgbClr val="000000">
                      <a:alpha val="65000"/>
                    </a:srgbClr>
                  </a:innerShdw>
                </a:effectLst>
                <a:latin typeface="Arial" charset="0"/>
              </a:rPr>
              <a:t>района за 2020 год» от 30.06.2021 №223</a:t>
            </a:r>
          </a:p>
        </p:txBody>
      </p:sp>
      <p:sp>
        <p:nvSpPr>
          <p:cNvPr id="9" name="TextBox 3">
            <a:extLst>
              <a:ext uri="{FF2B5EF4-FFF2-40B4-BE49-F238E27FC236}">
                <a16:creationId xmlns:a16="http://schemas.microsoft.com/office/drawing/2014/main" id="{1F9446ED-8A0C-4660-B520-94DC1295E51B}"/>
              </a:ext>
            </a:extLst>
          </p:cNvPr>
          <p:cNvSpPr txBox="1">
            <a:spLocks noChangeArrowheads="1"/>
          </p:cNvSpPr>
          <p:nvPr/>
        </p:nvSpPr>
        <p:spPr bwMode="auto">
          <a:xfrm>
            <a:off x="-684584" y="6497116"/>
            <a:ext cx="8640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sz="1600" b="1" dirty="0">
                <a:solidFill>
                  <a:srgbClr val="00B050"/>
                </a:solidFill>
                <a:latin typeface="Arial" panose="020B0604020202020204" pitchFamily="34" charset="0"/>
                <a:cs typeface="Arial" panose="020B0604020202020204" pitchFamily="34" charset="0"/>
              </a:rPr>
              <a:t>Балахнинский муниципальный район Нижегородской области</a:t>
            </a:r>
            <a:endParaRPr lang="ru-RU" sz="1600" b="1" dirty="0">
              <a:solidFill>
                <a:prstClr val="black"/>
              </a:solidFill>
            </a:endParaRPr>
          </a:p>
        </p:txBody>
      </p:sp>
      <p:pic>
        <p:nvPicPr>
          <p:cNvPr id="12" name="Picture 6" descr="Без имени-1копирование">
            <a:extLst>
              <a:ext uri="{FF2B5EF4-FFF2-40B4-BE49-F238E27FC236}">
                <a16:creationId xmlns:a16="http://schemas.microsoft.com/office/drawing/2014/main" id="{44F3CEF2-0495-43D2-A999-38F20E3746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1499816" cy="2016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9641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10</a:t>
            </a:r>
          </a:p>
        </p:txBody>
      </p:sp>
      <p:sp>
        <p:nvSpPr>
          <p:cNvPr id="4" name="Прямоугольник 3"/>
          <p:cNvSpPr/>
          <p:nvPr/>
        </p:nvSpPr>
        <p:spPr>
          <a:xfrm>
            <a:off x="107504" y="4090"/>
            <a:ext cx="6948314" cy="1323439"/>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Сведения о достижении показателей и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динамика фактических показателей социально-экономического развития Балахнинского муниципального района</a:t>
            </a:r>
          </a:p>
        </p:txBody>
      </p:sp>
      <p:graphicFrame>
        <p:nvGraphicFramePr>
          <p:cNvPr id="6" name="Диаграмма 5">
            <a:extLst>
              <a:ext uri="{FF2B5EF4-FFF2-40B4-BE49-F238E27FC236}">
                <a16:creationId xmlns:a16="http://schemas.microsoft.com/office/drawing/2014/main" id="{C21F6579-94DD-44D0-AEBC-E8AE35101C3A}"/>
              </a:ext>
            </a:extLst>
          </p:cNvPr>
          <p:cNvGraphicFramePr/>
          <p:nvPr>
            <p:extLst>
              <p:ext uri="{D42A27DB-BD31-4B8C-83A1-F6EECF244321}">
                <p14:modId xmlns:p14="http://schemas.microsoft.com/office/powerpoint/2010/main" val="2741371391"/>
              </p:ext>
            </p:extLst>
          </p:nvPr>
        </p:nvGraphicFramePr>
        <p:xfrm>
          <a:off x="0" y="1484784"/>
          <a:ext cx="756084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B8093E8D-5342-4AEE-A577-E81A7C91935C}"/>
              </a:ext>
            </a:extLst>
          </p:cNvPr>
          <p:cNvGraphicFramePr/>
          <p:nvPr>
            <p:extLst>
              <p:ext uri="{D42A27DB-BD31-4B8C-83A1-F6EECF244321}">
                <p14:modId xmlns:p14="http://schemas.microsoft.com/office/powerpoint/2010/main" val="2835965256"/>
              </p:ext>
            </p:extLst>
          </p:nvPr>
        </p:nvGraphicFramePr>
        <p:xfrm>
          <a:off x="107504" y="4769768"/>
          <a:ext cx="6840760" cy="2088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02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11</a:t>
            </a:r>
          </a:p>
        </p:txBody>
      </p:sp>
      <p:sp>
        <p:nvSpPr>
          <p:cNvPr id="4" name="Прямоугольник 3"/>
          <p:cNvSpPr/>
          <p:nvPr/>
        </p:nvSpPr>
        <p:spPr>
          <a:xfrm>
            <a:off x="107504" y="4090"/>
            <a:ext cx="6948314" cy="1323439"/>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Сведения о достижении показателей и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динамика фактических показателей социально-экономического развития Балахнинского муниципального района</a:t>
            </a:r>
          </a:p>
        </p:txBody>
      </p:sp>
      <p:graphicFrame>
        <p:nvGraphicFramePr>
          <p:cNvPr id="8" name="Диаграмма 7">
            <a:extLst>
              <a:ext uri="{FF2B5EF4-FFF2-40B4-BE49-F238E27FC236}">
                <a16:creationId xmlns:a16="http://schemas.microsoft.com/office/drawing/2014/main" id="{2A5F1254-8500-48B5-B87D-E4DB92A74AA4}"/>
              </a:ext>
            </a:extLst>
          </p:cNvPr>
          <p:cNvGraphicFramePr/>
          <p:nvPr>
            <p:extLst>
              <p:ext uri="{D42A27DB-BD31-4B8C-83A1-F6EECF244321}">
                <p14:modId xmlns:p14="http://schemas.microsoft.com/office/powerpoint/2010/main" val="1623091743"/>
              </p:ext>
            </p:extLst>
          </p:nvPr>
        </p:nvGraphicFramePr>
        <p:xfrm>
          <a:off x="179512" y="1556792"/>
          <a:ext cx="7272808"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a:extLst>
              <a:ext uri="{FF2B5EF4-FFF2-40B4-BE49-F238E27FC236}">
                <a16:creationId xmlns:a16="http://schemas.microsoft.com/office/drawing/2014/main" id="{936A3DB2-E704-458B-BBD6-09F7FA5C9868}"/>
              </a:ext>
            </a:extLst>
          </p:cNvPr>
          <p:cNvGraphicFramePr/>
          <p:nvPr>
            <p:extLst>
              <p:ext uri="{D42A27DB-BD31-4B8C-83A1-F6EECF244321}">
                <p14:modId xmlns:p14="http://schemas.microsoft.com/office/powerpoint/2010/main" val="4290718305"/>
              </p:ext>
            </p:extLst>
          </p:nvPr>
        </p:nvGraphicFramePr>
        <p:xfrm>
          <a:off x="107504" y="4005064"/>
          <a:ext cx="7200800"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18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12</a:t>
            </a:r>
          </a:p>
        </p:txBody>
      </p:sp>
      <p:sp>
        <p:nvSpPr>
          <p:cNvPr id="4" name="Прямоугольник 3"/>
          <p:cNvSpPr/>
          <p:nvPr/>
        </p:nvSpPr>
        <p:spPr>
          <a:xfrm>
            <a:off x="107504" y="4090"/>
            <a:ext cx="6948314" cy="1323439"/>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Сведения о достижении показателей и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динамика фактических показателей социально-экономического развития Балахнинского муниципального района</a:t>
            </a:r>
          </a:p>
        </p:txBody>
      </p:sp>
      <p:graphicFrame>
        <p:nvGraphicFramePr>
          <p:cNvPr id="6" name="Диаграмма 5">
            <a:extLst>
              <a:ext uri="{FF2B5EF4-FFF2-40B4-BE49-F238E27FC236}">
                <a16:creationId xmlns:a16="http://schemas.microsoft.com/office/drawing/2014/main" id="{FC166FBE-F596-4500-B089-D52F401BB57F}"/>
              </a:ext>
            </a:extLst>
          </p:cNvPr>
          <p:cNvGraphicFramePr/>
          <p:nvPr>
            <p:extLst>
              <p:ext uri="{D42A27DB-BD31-4B8C-83A1-F6EECF244321}">
                <p14:modId xmlns:p14="http://schemas.microsoft.com/office/powerpoint/2010/main" val="3191255671"/>
              </p:ext>
            </p:extLst>
          </p:nvPr>
        </p:nvGraphicFramePr>
        <p:xfrm>
          <a:off x="179512" y="1412776"/>
          <a:ext cx="7242814"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27DB587B-BADD-44BA-AEE5-8EBFB5E8F1B9}"/>
              </a:ext>
            </a:extLst>
          </p:cNvPr>
          <p:cNvGraphicFramePr/>
          <p:nvPr>
            <p:extLst>
              <p:ext uri="{D42A27DB-BD31-4B8C-83A1-F6EECF244321}">
                <p14:modId xmlns:p14="http://schemas.microsoft.com/office/powerpoint/2010/main" val="3605512216"/>
              </p:ext>
            </p:extLst>
          </p:nvPr>
        </p:nvGraphicFramePr>
        <p:xfrm>
          <a:off x="323528" y="4005064"/>
          <a:ext cx="7128792"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224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13</a:t>
            </a:r>
          </a:p>
        </p:txBody>
      </p:sp>
      <p:sp>
        <p:nvSpPr>
          <p:cNvPr id="4" name="Прямоугольник 3"/>
          <p:cNvSpPr/>
          <p:nvPr/>
        </p:nvSpPr>
        <p:spPr>
          <a:xfrm>
            <a:off x="107504" y="4090"/>
            <a:ext cx="6948314" cy="1323439"/>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Сведения о достижении показателей и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динамика фактических показателей социально-экономического развития Балахнинского муниципального района</a:t>
            </a:r>
          </a:p>
        </p:txBody>
      </p:sp>
      <p:graphicFrame>
        <p:nvGraphicFramePr>
          <p:cNvPr id="8" name="Диаграмма 7">
            <a:extLst>
              <a:ext uri="{FF2B5EF4-FFF2-40B4-BE49-F238E27FC236}">
                <a16:creationId xmlns:a16="http://schemas.microsoft.com/office/drawing/2014/main" id="{C030E2B1-1F28-410E-A3AF-88C1E7BDF97A}"/>
              </a:ext>
            </a:extLst>
          </p:cNvPr>
          <p:cNvGraphicFramePr/>
          <p:nvPr>
            <p:extLst>
              <p:ext uri="{D42A27DB-BD31-4B8C-83A1-F6EECF244321}">
                <p14:modId xmlns:p14="http://schemas.microsoft.com/office/powerpoint/2010/main" val="501014639"/>
              </p:ext>
            </p:extLst>
          </p:nvPr>
        </p:nvGraphicFramePr>
        <p:xfrm>
          <a:off x="467544" y="1556792"/>
          <a:ext cx="6408712"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a:extLst>
              <a:ext uri="{FF2B5EF4-FFF2-40B4-BE49-F238E27FC236}">
                <a16:creationId xmlns:a16="http://schemas.microsoft.com/office/drawing/2014/main" id="{4EF4DE6D-4941-4AF8-8133-6A513C6A8AF8}"/>
              </a:ext>
            </a:extLst>
          </p:cNvPr>
          <p:cNvGraphicFramePr/>
          <p:nvPr>
            <p:extLst>
              <p:ext uri="{D42A27DB-BD31-4B8C-83A1-F6EECF244321}">
                <p14:modId xmlns:p14="http://schemas.microsoft.com/office/powerpoint/2010/main" val="2657554217"/>
              </p:ext>
            </p:extLst>
          </p:nvPr>
        </p:nvGraphicFramePr>
        <p:xfrm>
          <a:off x="323528" y="4149080"/>
          <a:ext cx="6912768" cy="2520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917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14</a:t>
            </a:r>
          </a:p>
        </p:txBody>
      </p:sp>
      <p:sp>
        <p:nvSpPr>
          <p:cNvPr id="4" name="Прямоугольник 3"/>
          <p:cNvSpPr/>
          <p:nvPr/>
        </p:nvSpPr>
        <p:spPr>
          <a:xfrm>
            <a:off x="107504" y="4090"/>
            <a:ext cx="6948314" cy="1323439"/>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Сведения о достижении показателей и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динамика фактических показателей социально-экономического развития Балахнинского муниципального района</a:t>
            </a:r>
          </a:p>
        </p:txBody>
      </p:sp>
      <p:graphicFrame>
        <p:nvGraphicFramePr>
          <p:cNvPr id="6" name="Диаграмма 5">
            <a:extLst>
              <a:ext uri="{FF2B5EF4-FFF2-40B4-BE49-F238E27FC236}">
                <a16:creationId xmlns:a16="http://schemas.microsoft.com/office/drawing/2014/main" id="{8F42B783-802E-42E2-B190-F94CA880F98D}"/>
              </a:ext>
            </a:extLst>
          </p:cNvPr>
          <p:cNvGraphicFramePr/>
          <p:nvPr>
            <p:extLst>
              <p:ext uri="{D42A27DB-BD31-4B8C-83A1-F6EECF244321}">
                <p14:modId xmlns:p14="http://schemas.microsoft.com/office/powerpoint/2010/main" val="2466102142"/>
              </p:ext>
            </p:extLst>
          </p:nvPr>
        </p:nvGraphicFramePr>
        <p:xfrm>
          <a:off x="395536" y="1340768"/>
          <a:ext cx="6768752"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D40A95F-6E7D-4FC9-88DD-486381B9EC85}"/>
              </a:ext>
            </a:extLst>
          </p:cNvPr>
          <p:cNvGraphicFramePr/>
          <p:nvPr>
            <p:extLst>
              <p:ext uri="{D42A27DB-BD31-4B8C-83A1-F6EECF244321}">
                <p14:modId xmlns:p14="http://schemas.microsoft.com/office/powerpoint/2010/main" val="239364422"/>
              </p:ext>
            </p:extLst>
          </p:nvPr>
        </p:nvGraphicFramePr>
        <p:xfrm>
          <a:off x="323528" y="4005064"/>
          <a:ext cx="6696745" cy="2376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77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73196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2429"/>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a:t>
            </a:r>
          </a:p>
        </p:txBody>
      </p:sp>
      <p:sp>
        <p:nvSpPr>
          <p:cNvPr id="21514" name="TextBox 10"/>
          <p:cNvSpPr txBox="1">
            <a:spLocks noChangeArrowheads="1"/>
          </p:cNvSpPr>
          <p:nvPr/>
        </p:nvSpPr>
        <p:spPr bwMode="auto">
          <a:xfrm>
            <a:off x="6012160" y="1124744"/>
            <a:ext cx="12734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latin typeface="Arial" charset="0"/>
                <a:cs typeface="Arial" charset="0"/>
              </a:rPr>
              <a:t>млн. рублей</a:t>
            </a:r>
          </a:p>
        </p:txBody>
      </p:sp>
      <p:graphicFrame>
        <p:nvGraphicFramePr>
          <p:cNvPr id="19" name="Таблица 18"/>
          <p:cNvGraphicFramePr>
            <a:graphicFrameLocks noGrp="1"/>
          </p:cNvGraphicFramePr>
          <p:nvPr>
            <p:extLst>
              <p:ext uri="{D42A27DB-BD31-4B8C-83A1-F6EECF244321}">
                <p14:modId xmlns:p14="http://schemas.microsoft.com/office/powerpoint/2010/main" val="2807917008"/>
              </p:ext>
            </p:extLst>
          </p:nvPr>
        </p:nvGraphicFramePr>
        <p:xfrm>
          <a:off x="109536" y="4293095"/>
          <a:ext cx="8710936" cy="2287874"/>
        </p:xfrm>
        <a:graphic>
          <a:graphicData uri="http://schemas.openxmlformats.org/drawingml/2006/table">
            <a:tbl>
              <a:tblPr/>
              <a:tblGrid>
                <a:gridCol w="2015423">
                  <a:extLst>
                    <a:ext uri="{9D8B030D-6E8A-4147-A177-3AD203B41FA5}">
                      <a16:colId xmlns:a16="http://schemas.microsoft.com/office/drawing/2014/main" val="20000"/>
                    </a:ext>
                  </a:extLst>
                </a:gridCol>
                <a:gridCol w="849051">
                  <a:extLst>
                    <a:ext uri="{9D8B030D-6E8A-4147-A177-3AD203B41FA5}">
                      <a16:colId xmlns:a16="http://schemas.microsoft.com/office/drawing/2014/main" val="20001"/>
                    </a:ext>
                  </a:extLst>
                </a:gridCol>
                <a:gridCol w="869366">
                  <a:extLst>
                    <a:ext uri="{9D8B030D-6E8A-4147-A177-3AD203B41FA5}">
                      <a16:colId xmlns:a16="http://schemas.microsoft.com/office/drawing/2014/main" val="242569451"/>
                    </a:ext>
                  </a:extLst>
                </a:gridCol>
                <a:gridCol w="993289">
                  <a:extLst>
                    <a:ext uri="{9D8B030D-6E8A-4147-A177-3AD203B41FA5}">
                      <a16:colId xmlns:a16="http://schemas.microsoft.com/office/drawing/2014/main" val="20002"/>
                    </a:ext>
                  </a:extLst>
                </a:gridCol>
                <a:gridCol w="850609">
                  <a:extLst>
                    <a:ext uri="{9D8B030D-6E8A-4147-A177-3AD203B41FA5}">
                      <a16:colId xmlns:a16="http://schemas.microsoft.com/office/drawing/2014/main" val="20003"/>
                    </a:ext>
                  </a:extLst>
                </a:gridCol>
                <a:gridCol w="1109198">
                  <a:extLst>
                    <a:ext uri="{9D8B030D-6E8A-4147-A177-3AD203B41FA5}">
                      <a16:colId xmlns:a16="http://schemas.microsoft.com/office/drawing/2014/main" val="841397951"/>
                    </a:ext>
                  </a:extLst>
                </a:gridCol>
                <a:gridCol w="1109198">
                  <a:extLst>
                    <a:ext uri="{9D8B030D-6E8A-4147-A177-3AD203B41FA5}">
                      <a16:colId xmlns:a16="http://schemas.microsoft.com/office/drawing/2014/main" val="20004"/>
                    </a:ext>
                  </a:extLst>
                </a:gridCol>
                <a:gridCol w="914802">
                  <a:extLst>
                    <a:ext uri="{9D8B030D-6E8A-4147-A177-3AD203B41FA5}">
                      <a16:colId xmlns:a16="http://schemas.microsoft.com/office/drawing/2014/main" val="20005"/>
                    </a:ext>
                  </a:extLst>
                </a:gridCol>
              </a:tblGrid>
              <a:tr h="614023">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p>
                    <a:p>
                      <a:pPr algn="l" fontAlgn="t"/>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ru-RU" sz="1200" b="1" i="0" u="none" strike="noStrike" dirty="0">
                          <a:solidFill>
                            <a:srgbClr val="000000"/>
                          </a:solidFill>
                          <a:effectLst/>
                          <a:latin typeface="Times New Roman" panose="02020603050405020304" pitchFamily="18" charset="0"/>
                          <a:cs typeface="Times New Roman" panose="02020603050405020304" pitchFamily="18" charset="0"/>
                        </a:rPr>
                        <a:t>Наименование показателя</a:t>
                      </a:r>
                    </a:p>
                  </a:txBody>
                  <a:tcPr marL="8165" marR="8165" marT="81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Исполнено за 2019 год</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Первоначальный план на 2020 год</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Уточненный план </a:t>
                      </a:r>
                    </a:p>
                    <a:p>
                      <a:pPr algn="ctr" rtl="0" fontAlgn="ctr"/>
                      <a:r>
                        <a:rPr lang="ru-RU" sz="1200" b="1" i="0" u="none" strike="noStrike" dirty="0">
                          <a:solidFill>
                            <a:schemeClr val="tx1"/>
                          </a:solidFill>
                          <a:effectLst/>
                          <a:latin typeface="Times New Roman" pitchFamily="18" charset="0"/>
                          <a:cs typeface="Times New Roman" pitchFamily="18" charset="0"/>
                        </a:rPr>
                        <a:t>на 2020 год</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Исполнено за 2020 год</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 исполнения за 2020 год к первоначальному плану</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 исполнения за 2020 год </a:t>
                      </a:r>
                    </a:p>
                    <a:p>
                      <a:pPr algn="ctr" rtl="0" fontAlgn="ctr"/>
                      <a:r>
                        <a:rPr lang="ru-RU" sz="1200" b="1" i="0" u="none" strike="noStrike" dirty="0">
                          <a:solidFill>
                            <a:schemeClr val="tx1"/>
                          </a:solidFill>
                          <a:effectLst/>
                          <a:latin typeface="Times New Roman" pitchFamily="18" charset="0"/>
                          <a:cs typeface="Times New Roman" pitchFamily="18" charset="0"/>
                        </a:rPr>
                        <a:t>к уточненному плану</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 исполнения 2020 года к 2019 году</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00401">
                <a:tc>
                  <a:txBody>
                    <a:bodyPr/>
                    <a:lstStyle/>
                    <a:p>
                      <a:pPr algn="l"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ДОХОДЫ</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1" dirty="0">
                          <a:latin typeface="Times New Roman" panose="02020603050405020304" pitchFamily="18" charset="0"/>
                          <a:cs typeface="Times New Roman" panose="02020603050405020304" pitchFamily="18" charset="0"/>
                        </a:rPr>
                        <a:t>1 924,8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1 706,6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2 169,3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1" dirty="0">
                          <a:solidFill>
                            <a:schemeClr val="tx1"/>
                          </a:solidFill>
                          <a:latin typeface="Times New Roman" panose="02020603050405020304" pitchFamily="18" charset="0"/>
                          <a:cs typeface="Times New Roman" panose="02020603050405020304" pitchFamily="18" charset="0"/>
                        </a:rPr>
                        <a:t>1 984,6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116,3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91,5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103,1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84814">
                <a:tc>
                  <a:txBody>
                    <a:bodyPr/>
                    <a:lstStyle/>
                    <a:p>
                      <a:pPr algn="l"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Налоговые и неналоговые доходы</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dirty="0">
                          <a:latin typeface="Times New Roman" panose="02020603050405020304" pitchFamily="18" charset="0"/>
                          <a:cs typeface="Times New Roman" panose="02020603050405020304" pitchFamily="18" charset="0"/>
                        </a:rPr>
                        <a:t>424,2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478,6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475,7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445,0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93,0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93,5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104,9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78536">
                <a:tc>
                  <a:txBody>
                    <a:bodyPr/>
                    <a:lstStyle/>
                    <a:p>
                      <a:pPr algn="l"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Безвозмездные поступления</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dirty="0">
                          <a:latin typeface="Times New Roman" panose="02020603050405020304" pitchFamily="18" charset="0"/>
                          <a:cs typeface="Times New Roman" panose="02020603050405020304" pitchFamily="18" charset="0"/>
                        </a:rPr>
                        <a:t>1 500,6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1 228,0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1 693,6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1 539,6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125,4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90,9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102,6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96768">
                <a:tc>
                  <a:txBody>
                    <a:bodyPr/>
                    <a:lstStyle/>
                    <a:p>
                      <a:pPr algn="l"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РАСХОДЫ</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1" dirty="0">
                          <a:latin typeface="Times New Roman" panose="02020603050405020304" pitchFamily="18" charset="0"/>
                          <a:cs typeface="Times New Roman" panose="02020603050405020304" pitchFamily="18" charset="0"/>
                        </a:rPr>
                        <a:t>1 870,0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1 706,6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2 180,3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1" dirty="0">
                          <a:solidFill>
                            <a:schemeClr val="tx1"/>
                          </a:solidFill>
                          <a:latin typeface="Times New Roman" panose="02020603050405020304" pitchFamily="18" charset="0"/>
                          <a:cs typeface="Times New Roman" panose="02020603050405020304" pitchFamily="18" charset="0"/>
                        </a:rPr>
                        <a:t>1 964,9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115,1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90,1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105,1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96018">
                <a:tc>
                  <a:txBody>
                    <a:bodyPr/>
                    <a:lstStyle/>
                    <a:p>
                      <a:pPr algn="l"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ДЕФИЦИТ (-), </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rowSpan="2">
                  <a:txBody>
                    <a:bodyPr/>
                    <a:lstStyle/>
                    <a:p>
                      <a:pPr algn="ctr"/>
                      <a:r>
                        <a:rPr lang="ru-RU" sz="1200" b="1" dirty="0">
                          <a:latin typeface="Times New Roman" panose="02020603050405020304" pitchFamily="18" charset="0"/>
                          <a:cs typeface="Times New Roman" panose="02020603050405020304" pitchFamily="18" charset="0"/>
                        </a:rPr>
                        <a:t>+ 54,8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-11,0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ctr"/>
                      <a:r>
                        <a:rPr lang="ru-RU" sz="1200" b="1" dirty="0">
                          <a:solidFill>
                            <a:schemeClr val="tx1"/>
                          </a:solidFill>
                          <a:latin typeface="Times New Roman" panose="02020603050405020304" pitchFamily="18" charset="0"/>
                          <a:cs typeface="Times New Roman" panose="02020603050405020304" pitchFamily="18" charset="0"/>
                        </a:rPr>
                        <a:t>+ 19,7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х</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ru-RU" sz="1200" b="1" i="0" u="none" strike="noStrike" dirty="0">
                          <a:solidFill>
                            <a:schemeClr val="tx1"/>
                          </a:solidFill>
                          <a:effectLst/>
                          <a:latin typeface="Times New Roman" panose="02020603050405020304" pitchFamily="18" charset="0"/>
                          <a:cs typeface="Times New Roman" panose="02020603050405020304" pitchFamily="18" charset="0"/>
                        </a:rPr>
                        <a:t>х</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200" b="1" i="0" u="none" strike="noStrike" dirty="0">
                          <a:solidFill>
                            <a:schemeClr val="tx1"/>
                          </a:solidFill>
                          <a:effectLst/>
                          <a:latin typeface="Times New Roman" panose="02020603050405020304" pitchFamily="18" charset="0"/>
                          <a:cs typeface="Times New Roman" panose="02020603050405020304" pitchFamily="18" charset="0"/>
                        </a:rPr>
                        <a:t>x</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196018">
                <a:tc>
                  <a:txBody>
                    <a:bodyPr/>
                    <a:lstStyle/>
                    <a:p>
                      <a:pPr algn="l"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ПРОФИЦИТ (+)</a:t>
                      </a:r>
                    </a:p>
                  </a:txBody>
                  <a:tcPr marL="8165" marR="8165" marT="81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bl>
          </a:graphicData>
        </a:graphic>
      </p:graphicFrame>
      <p:sp>
        <p:nvSpPr>
          <p:cNvPr id="3" name="Oval 13"/>
          <p:cNvSpPr>
            <a:spLocks noChangeArrowheads="1"/>
          </p:cNvSpPr>
          <p:nvPr/>
        </p:nvSpPr>
        <p:spPr bwMode="auto">
          <a:xfrm>
            <a:off x="8243888"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15</a:t>
            </a:r>
          </a:p>
        </p:txBody>
      </p:sp>
      <p:graphicFrame>
        <p:nvGraphicFramePr>
          <p:cNvPr id="22" name="Диаграмма 21"/>
          <p:cNvGraphicFramePr>
            <a:graphicFrameLocks/>
          </p:cNvGraphicFramePr>
          <p:nvPr>
            <p:extLst>
              <p:ext uri="{D42A27DB-BD31-4B8C-83A1-F6EECF244321}">
                <p14:modId xmlns:p14="http://schemas.microsoft.com/office/powerpoint/2010/main" val="2322694917"/>
              </p:ext>
            </p:extLst>
          </p:nvPr>
        </p:nvGraphicFramePr>
        <p:xfrm>
          <a:off x="1377940" y="1001118"/>
          <a:ext cx="5812123"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842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Скругленный прямоугольник 61"/>
          <p:cNvSpPr/>
          <p:nvPr/>
        </p:nvSpPr>
        <p:spPr>
          <a:xfrm>
            <a:off x="3062288" y="6524625"/>
            <a:ext cx="2646362" cy="288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Прочие неналоговые доходы</a:t>
            </a:r>
          </a:p>
        </p:txBody>
      </p:sp>
      <p:sp>
        <p:nvSpPr>
          <p:cNvPr id="8" name="TextBox 1"/>
          <p:cNvSpPr txBox="1">
            <a:spLocks noChangeArrowheads="1"/>
          </p:cNvSpPr>
          <p:nvPr/>
        </p:nvSpPr>
        <p:spPr bwMode="auto">
          <a:xfrm>
            <a:off x="23133" y="980728"/>
            <a:ext cx="7236296" cy="584775"/>
          </a:xfrm>
          <a:prstGeom prst="rect">
            <a:avLst/>
          </a:prstGeom>
          <a:noFill/>
          <a:ln>
            <a:noFill/>
          </a:ln>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just" eaLnBrk="1" fontAlgn="base" hangingPunct="1">
              <a:spcBef>
                <a:spcPct val="0"/>
              </a:spcBef>
              <a:spcAft>
                <a:spcPct val="0"/>
              </a:spcAft>
              <a:defRPr/>
            </a:pPr>
            <a:r>
              <a:rPr lang="ru-RU" altLang="ru-RU" sz="1600" dirty="0">
                <a:effectLst>
                  <a:outerShdw blurRad="38100" dist="38100" dir="2700000" algn="tl">
                    <a:srgbClr val="C0C0C0"/>
                  </a:outerShdw>
                </a:effectLst>
                <a:cs typeface="Times New Roman" pitchFamily="18" charset="0"/>
              </a:rPr>
              <a:t>Доходы бюджета Балахнинского муниципального района образуются за счет налоговых и неналоговых доходов, а также за счет безвозмездных поступлений. </a:t>
            </a:r>
          </a:p>
        </p:txBody>
      </p:sp>
      <p:sp>
        <p:nvSpPr>
          <p:cNvPr id="6" name="Oval 13"/>
          <p:cNvSpPr>
            <a:spLocks noChangeArrowheads="1"/>
          </p:cNvSpPr>
          <p:nvPr/>
        </p:nvSpPr>
        <p:spPr bwMode="auto">
          <a:xfrm>
            <a:off x="8201025" y="6515100"/>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16</a:t>
            </a:r>
          </a:p>
        </p:txBody>
      </p:sp>
      <p:pic>
        <p:nvPicPr>
          <p:cNvPr id="225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187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43608" y="0"/>
            <a:ext cx="6506781" cy="1200329"/>
          </a:xfrm>
          <a:prstGeom prst="rect">
            <a:avLst/>
          </a:prstGeom>
        </p:spPr>
        <p:txBody>
          <a:bodyPr wrap="non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Доходы бюджета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a:t>
            </a:r>
          </a:p>
          <a:p>
            <a:pPr algn="ctr" fontAlgn="base">
              <a:spcBef>
                <a:spcPct val="0"/>
              </a:spcBef>
              <a:spcAft>
                <a:spcPct val="0"/>
              </a:spcAft>
              <a:defRPr/>
            </a:pPr>
            <a:endParaRPr lang="ru-RU" sz="2400" b="1" dirty="0">
              <a:ln w="1905"/>
              <a:solidFill>
                <a:srgbClr val="A7EA52">
                  <a:lumMod val="40000"/>
                  <a:lumOff val="60000"/>
                </a:srgbClr>
              </a:solidFill>
              <a:effectLst>
                <a:innerShdw blurRad="69850" dist="43180" dir="5400000">
                  <a:srgbClr val="000000">
                    <a:alpha val="65000"/>
                  </a:srgbClr>
                </a:innerShdw>
              </a:effectLst>
              <a:latin typeface="Arial" pitchFamily="34" charset="0"/>
              <a:cs typeface="Arial" pitchFamily="34" charset="0"/>
            </a:endParaRPr>
          </a:p>
        </p:txBody>
      </p:sp>
      <p:grpSp>
        <p:nvGrpSpPr>
          <p:cNvPr id="9" name="Группа 8"/>
          <p:cNvGrpSpPr/>
          <p:nvPr/>
        </p:nvGrpSpPr>
        <p:grpSpPr>
          <a:xfrm>
            <a:off x="3218722" y="1801310"/>
            <a:ext cx="2405290" cy="919044"/>
            <a:chOff x="2689973" y="-239826"/>
            <a:chExt cx="2405290" cy="1228717"/>
          </a:xfrm>
          <a:scene3d>
            <a:camera prst="orthographicFront"/>
            <a:lightRig rig="soft" dir="tl">
              <a:rot lat="0" lon="0" rev="0"/>
            </a:lightRig>
          </a:scene3d>
        </p:grpSpPr>
        <p:sp>
          <p:nvSpPr>
            <p:cNvPr id="10" name="Прямоугольник 9"/>
            <p:cNvSpPr/>
            <p:nvPr/>
          </p:nvSpPr>
          <p:spPr>
            <a:xfrm>
              <a:off x="2689973" y="-239826"/>
              <a:ext cx="2405289" cy="1202644"/>
            </a:xfrm>
            <a:prstGeom prst="rect">
              <a:avLst/>
            </a:prstGeom>
            <a:ln>
              <a:solidFill>
                <a:schemeClr val="tx1"/>
              </a:solidFill>
            </a:ln>
            <a:sp3d>
              <a:bevelT/>
            </a:sp3d>
          </p:spPr>
          <p:style>
            <a:lnRef idx="1">
              <a:schemeClr val="accent2"/>
            </a:lnRef>
            <a:fillRef idx="2">
              <a:schemeClr val="accent2"/>
            </a:fillRef>
            <a:effectRef idx="1">
              <a:schemeClr val="accent2"/>
            </a:effectRef>
            <a:fontRef idx="minor">
              <a:schemeClr val="dk1"/>
            </a:fontRef>
          </p:style>
        </p:sp>
        <p:sp>
          <p:nvSpPr>
            <p:cNvPr id="11" name="Прямоугольник 10"/>
            <p:cNvSpPr/>
            <p:nvPr/>
          </p:nvSpPr>
          <p:spPr>
            <a:xfrm>
              <a:off x="2689974" y="-213753"/>
              <a:ext cx="2405289" cy="1202644"/>
            </a:xfrm>
            <a:prstGeom prst="rect">
              <a:avLst/>
            </a:prstGeom>
            <a:sp3d/>
          </p:spPr>
          <p:style>
            <a:lnRef idx="0">
              <a:scrgbClr r="0" g="0" b="0"/>
            </a:lnRef>
            <a:fillRef idx="0">
              <a:scrgbClr r="0" g="0" b="0"/>
            </a:fillRef>
            <a:effectRef idx="0">
              <a:scrgbClr r="0" g="0" b="0"/>
            </a:effectRef>
            <a:fontRef idx="minor">
              <a:schemeClr val="dk1"/>
            </a:fontRef>
          </p:style>
          <p:txBody>
            <a:bodyPr lIns="20320" tIns="20320" rIns="20320" bIns="20320" spcCol="1270" anchor="ctr">
              <a:sp3d contourW="25400" prstMaterial="matte">
                <a:bevelT w="25400" h="55880" prst="artDeco"/>
                <a:contourClr>
                  <a:schemeClr val="accent2">
                    <a:tint val="20000"/>
                  </a:schemeClr>
                </a:contourClr>
              </a:sp3d>
            </a:bodyPr>
            <a:lstStyle/>
            <a:p>
              <a:pPr algn="ctr" defTabSz="1422400" fontAlgn="base">
                <a:lnSpc>
                  <a:spcPct val="90000"/>
                </a:lnSpc>
                <a:spcBef>
                  <a:spcPct val="0"/>
                </a:spcBef>
                <a:spcAft>
                  <a:spcPct val="35000"/>
                </a:spcAft>
                <a:defRPr/>
              </a:pPr>
              <a:r>
                <a:rPr lang="en-US" altLang="zh-CN" sz="2800" b="1" spc="50" dirty="0">
                  <a:ln w="11430"/>
                  <a:gradFill>
                    <a:gsLst>
                      <a:gs pos="25000">
                        <a:srgbClr val="5ECCF3">
                          <a:satMod val="155000"/>
                        </a:srgbClr>
                      </a:gs>
                      <a:gs pos="100000">
                        <a:srgbClr val="5ECCF3">
                          <a:shade val="45000"/>
                          <a:satMod val="165000"/>
                        </a:srgbClr>
                      </a:gs>
                    </a:gsLst>
                    <a:lin ang="5400000"/>
                  </a:gradFill>
                  <a:effectLst>
                    <a:outerShdw blurRad="76200" dist="50800" dir="5400000" algn="tl" rotWithShape="0">
                      <a:srgbClr val="000000">
                        <a:alpha val="65000"/>
                      </a:srgbClr>
                    </a:outerShdw>
                  </a:effectLst>
                  <a:latin typeface="Arial Black" pitchFamily="18" charset="0"/>
                  <a:cs typeface="Arial Black" pitchFamily="18" charset="0"/>
                </a:rPr>
                <a:t>Доходы</a:t>
              </a:r>
              <a:r>
                <a:rPr lang="en-US" altLang="zh-CN" sz="2800" b="1" spc="50" dirty="0">
                  <a:ln w="11430"/>
                  <a:gradFill>
                    <a:gsLst>
                      <a:gs pos="25000">
                        <a:srgbClr val="5ECCF3">
                          <a:satMod val="155000"/>
                        </a:srgbClr>
                      </a:gs>
                      <a:gs pos="100000">
                        <a:srgbClr val="5ECCF3">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altLang="zh-CN" sz="2800" b="1" spc="50" dirty="0">
                  <a:ln w="11430"/>
                  <a:gradFill>
                    <a:gsLst>
                      <a:gs pos="25000">
                        <a:srgbClr val="5ECCF3">
                          <a:satMod val="155000"/>
                        </a:srgbClr>
                      </a:gs>
                      <a:gs pos="100000">
                        <a:srgbClr val="5ECCF3">
                          <a:shade val="45000"/>
                          <a:satMod val="165000"/>
                        </a:srgbClr>
                      </a:gs>
                    </a:gsLst>
                    <a:lin ang="5400000"/>
                  </a:gradFill>
                  <a:effectLst>
                    <a:outerShdw blurRad="76200" dist="50800" dir="5400000" algn="tl" rotWithShape="0">
                      <a:srgbClr val="000000">
                        <a:alpha val="65000"/>
                      </a:srgbClr>
                    </a:outerShdw>
                  </a:effectLst>
                  <a:latin typeface="Arial Black" pitchFamily="18" charset="0"/>
                  <a:cs typeface="Arial Black" pitchFamily="18" charset="0"/>
                </a:rPr>
                <a:t>бюджета</a:t>
              </a:r>
              <a:r>
                <a:rPr lang="en-US" altLang="zh-CN" sz="2800" b="1" spc="50" dirty="0">
                  <a:ln w="11430"/>
                  <a:gradFill>
                    <a:gsLst>
                      <a:gs pos="25000">
                        <a:srgbClr val="5ECCF3">
                          <a:satMod val="155000"/>
                        </a:srgbClr>
                      </a:gs>
                      <a:gs pos="100000">
                        <a:srgbClr val="5ECCF3">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800" b="1" spc="50" dirty="0">
                <a:ln w="11430"/>
                <a:gradFill>
                  <a:gsLst>
                    <a:gs pos="25000">
                      <a:srgbClr val="5ECCF3">
                        <a:satMod val="155000"/>
                      </a:srgbClr>
                    </a:gs>
                    <a:gs pos="100000">
                      <a:srgbClr val="5ECCF3">
                        <a:shade val="45000"/>
                        <a:satMod val="165000"/>
                      </a:srgbClr>
                    </a:gs>
                  </a:gsLst>
                  <a:lin ang="5400000"/>
                </a:gradFill>
                <a:effectLst>
                  <a:outerShdw blurRad="76200" dist="50800" dir="5400000" algn="tl" rotWithShape="0">
                    <a:srgbClr val="000000">
                      <a:alpha val="65000"/>
                    </a:srgbClr>
                  </a:outerShdw>
                </a:effectLst>
              </a:endParaRPr>
            </a:p>
          </p:txBody>
        </p:sp>
      </p:grpSp>
      <p:grpSp>
        <p:nvGrpSpPr>
          <p:cNvPr id="12" name="Группа 11"/>
          <p:cNvGrpSpPr/>
          <p:nvPr/>
        </p:nvGrpSpPr>
        <p:grpSpPr>
          <a:xfrm>
            <a:off x="6079928" y="2901335"/>
            <a:ext cx="2687835" cy="694353"/>
            <a:chOff x="8463405" y="2503738"/>
            <a:chExt cx="2688258" cy="738879"/>
          </a:xfrm>
          <a:scene3d>
            <a:camera prst="orthographicFront"/>
            <a:lightRig rig="threePt" dir="t"/>
          </a:scene3d>
        </p:grpSpPr>
        <p:sp>
          <p:nvSpPr>
            <p:cNvPr id="13" name="Прямоугольник 12"/>
            <p:cNvSpPr/>
            <p:nvPr/>
          </p:nvSpPr>
          <p:spPr>
            <a:xfrm>
              <a:off x="8488719" y="2503738"/>
              <a:ext cx="2662944" cy="70435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chemeClr val="tx1"/>
              </a:solidFill>
            </a:ln>
            <a:sp3d>
              <a:bevelT/>
            </a:sp3d>
          </p:spPr>
          <p:style>
            <a:lnRef idx="2">
              <a:schemeClr val="accent6">
                <a:shade val="50000"/>
              </a:schemeClr>
            </a:lnRef>
            <a:fillRef idx="1">
              <a:schemeClr val="accent6"/>
            </a:fillRef>
            <a:effectRef idx="0">
              <a:schemeClr val="accent6"/>
            </a:effectRef>
            <a:fontRef idx="minor">
              <a:schemeClr val="lt1"/>
            </a:fontRef>
          </p:style>
        </p:sp>
        <p:sp>
          <p:nvSpPr>
            <p:cNvPr id="14" name="Прямоугольник 13"/>
            <p:cNvSpPr/>
            <p:nvPr/>
          </p:nvSpPr>
          <p:spPr>
            <a:xfrm>
              <a:off x="8463405" y="2538264"/>
              <a:ext cx="2662944" cy="704353"/>
            </a:xfrm>
            <a:prstGeom prst="rect">
              <a:avLst/>
            </a:prstGeom>
            <a:effectLst>
              <a:reflection blurRad="6350" stA="52000" endA="300" endPos="35000" dir="5400000" sy="-100000" algn="bl" rotWithShape="0"/>
            </a:effectLst>
            <a:sp3d/>
          </p:spPr>
          <p:style>
            <a:lnRef idx="0">
              <a:scrgbClr r="0" g="0" b="0"/>
            </a:lnRef>
            <a:fillRef idx="0">
              <a:scrgbClr r="0" g="0" b="0"/>
            </a:fillRef>
            <a:effectRef idx="0">
              <a:scrgbClr r="0" g="0" b="0"/>
            </a:effectRef>
            <a:fontRef idx="minor">
              <a:schemeClr val="lt1"/>
            </a:fontRef>
          </p:style>
          <p:txBody>
            <a:bodyPr lIns="13335" tIns="13335" rIns="13335" bIns="13335" spcCol="127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33450" fontAlgn="base">
                <a:lnSpc>
                  <a:spcPct val="90000"/>
                </a:lnSpc>
                <a:spcBef>
                  <a:spcPct val="0"/>
                </a:spcBef>
                <a:defRPr/>
              </a:pPr>
              <a:r>
                <a:rPr lang="en-US" altLang="zh-CN" sz="2100" b="1" cap="all" dirty="0">
                  <a:ln w="0"/>
                  <a:solidFill>
                    <a:srgbClr val="FFFF00"/>
                  </a:solidFill>
                  <a:effectLst>
                    <a:reflection blurRad="12700" stA="50000" endPos="50000" dist="5000" dir="5400000" sy="-100000" rotWithShape="0"/>
                  </a:effectLst>
                  <a:latin typeface="Times New Roman" pitchFamily="18" charset="0"/>
                  <a:cs typeface="Times New Roman" pitchFamily="18" charset="0"/>
                </a:rPr>
                <a:t>БЕЗВОЗМЕЗДНЫЕ</a:t>
              </a:r>
            </a:p>
            <a:p>
              <a:pPr algn="ctr" defTabSz="933450" fontAlgn="base">
                <a:lnSpc>
                  <a:spcPct val="90000"/>
                </a:lnSpc>
                <a:spcBef>
                  <a:spcPct val="0"/>
                </a:spcBef>
                <a:defRPr/>
              </a:pPr>
              <a:r>
                <a:rPr lang="en-US" altLang="zh-CN" sz="2100" b="1" cap="all" dirty="0">
                  <a:ln w="0"/>
                  <a:solidFill>
                    <a:srgbClr val="FFFF00"/>
                  </a:solidFill>
                  <a:effectLst>
                    <a:reflection blurRad="12700" stA="50000" endPos="50000" dist="5000" dir="5400000" sy="-100000" rotWithShape="0"/>
                  </a:effectLst>
                  <a:latin typeface="Times New Roman" pitchFamily="18" charset="0"/>
                  <a:cs typeface="Times New Roman" pitchFamily="18" charset="0"/>
                </a:rPr>
                <a:t>ПОСТУПЛЕНИЯ</a:t>
              </a:r>
              <a:endParaRPr lang="ru-RU" sz="2100" b="1" cap="all" dirty="0">
                <a:ln w="0"/>
                <a:solidFill>
                  <a:srgbClr val="FFFF00"/>
                </a:solidFill>
                <a:effectLst>
                  <a:reflection blurRad="12700" stA="50000" endPos="50000" dist="5000" dir="5400000" sy="-100000" rotWithShape="0"/>
                </a:effectLst>
              </a:endParaRPr>
            </a:p>
          </p:txBody>
        </p:sp>
      </p:grpSp>
      <p:grpSp>
        <p:nvGrpSpPr>
          <p:cNvPr id="22538" name="Группа 14"/>
          <p:cNvGrpSpPr>
            <a:grpSpLocks/>
          </p:cNvGrpSpPr>
          <p:nvPr/>
        </p:nvGrpSpPr>
        <p:grpSpPr bwMode="auto">
          <a:xfrm>
            <a:off x="3074988" y="2894013"/>
            <a:ext cx="2609850" cy="591516"/>
            <a:chOff x="2824310" y="1737676"/>
            <a:chExt cx="2515136" cy="733577"/>
          </a:xfrm>
        </p:grpSpPr>
        <p:sp>
          <p:nvSpPr>
            <p:cNvPr id="16" name="Прямоугольник 15"/>
            <p:cNvSpPr/>
            <p:nvPr/>
          </p:nvSpPr>
          <p:spPr>
            <a:xfrm>
              <a:off x="2870858" y="1737676"/>
              <a:ext cx="2468588" cy="733577"/>
            </a:xfrm>
            <a:prstGeom prst="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sp>
        <p:sp>
          <p:nvSpPr>
            <p:cNvPr id="17" name="Прямоугольник 16"/>
            <p:cNvSpPr/>
            <p:nvPr/>
          </p:nvSpPr>
          <p:spPr>
            <a:xfrm>
              <a:off x="2824310" y="1737676"/>
              <a:ext cx="2468789" cy="733577"/>
            </a:xfrm>
            <a:prstGeom prst="rect">
              <a:avLst/>
            </a:prstGeom>
          </p:spPr>
          <p:style>
            <a:lnRef idx="0">
              <a:scrgbClr r="0" g="0" b="0"/>
            </a:lnRef>
            <a:fillRef idx="0">
              <a:scrgbClr r="0" g="0" b="0"/>
            </a:fillRef>
            <a:effectRef idx="0">
              <a:scrgbClr r="0" g="0" b="0"/>
            </a:effectRef>
            <a:fontRef idx="minor">
              <a:schemeClr val="dk1"/>
            </a:fontRef>
          </p:style>
          <p:txBody>
            <a:bodyPr lIns="13335" tIns="13335" rIns="13335" bIns="13335" spcCol="127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33450" fontAlgn="base">
                <a:lnSpc>
                  <a:spcPct val="90000"/>
                </a:lnSpc>
                <a:spcBef>
                  <a:spcPct val="0"/>
                </a:spcBef>
                <a:spcAft>
                  <a:spcPct val="35000"/>
                </a:spcAft>
                <a:defRPr/>
              </a:pPr>
              <a:r>
                <a:rPr lang="en-US" altLang="zh-CN" sz="2100" b="1" cap="all" dirty="0">
                  <a:ln w="0">
                    <a:solidFill>
                      <a:prstClr val="black"/>
                    </a:solidFill>
                  </a:ln>
                  <a:solidFill>
                    <a:srgbClr val="00B050"/>
                  </a:solidFill>
                  <a:effectLst>
                    <a:reflection blurRad="12700" stA="50000" endPos="50000" dist="5000" dir="5400000" sy="-100000" rotWithShape="0"/>
                  </a:effectLst>
                  <a:latin typeface="Times New Roman" pitchFamily="18" charset="0"/>
                  <a:cs typeface="Times New Roman" pitchFamily="18" charset="0"/>
                </a:rPr>
                <a:t>НЕНАЛОГОВЫЕ ДОХОДЫ</a:t>
              </a:r>
            </a:p>
          </p:txBody>
        </p:sp>
      </p:grpSp>
      <p:grpSp>
        <p:nvGrpSpPr>
          <p:cNvPr id="22539" name="Группа 17"/>
          <p:cNvGrpSpPr>
            <a:grpSpLocks/>
          </p:cNvGrpSpPr>
          <p:nvPr/>
        </p:nvGrpSpPr>
        <p:grpSpPr bwMode="auto">
          <a:xfrm>
            <a:off x="330200" y="2895600"/>
            <a:ext cx="2563813" cy="563563"/>
            <a:chOff x="4032312" y="-233783"/>
            <a:chExt cx="2106328" cy="733578"/>
          </a:xfrm>
        </p:grpSpPr>
        <p:sp>
          <p:nvSpPr>
            <p:cNvPr id="19" name="Прямоугольник 18"/>
            <p:cNvSpPr/>
            <p:nvPr/>
          </p:nvSpPr>
          <p:spPr>
            <a:xfrm>
              <a:off x="4032312" y="-233783"/>
              <a:ext cx="2099823" cy="733578"/>
            </a:xfrm>
            <a:prstGeom prst="rect">
              <a:avLst/>
            </a:prstGeom>
            <a:gradFill flip="none" rotWithShape="0">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a:ln>
              <a:solidFill>
                <a:schemeClr val="tx1"/>
              </a:solidFill>
            </a:ln>
          </p:spPr>
          <p:style>
            <a:lnRef idx="1">
              <a:schemeClr val="accent5"/>
            </a:lnRef>
            <a:fillRef idx="2">
              <a:schemeClr val="accent5"/>
            </a:fillRef>
            <a:effectRef idx="1">
              <a:schemeClr val="accent5"/>
            </a:effectRef>
            <a:fontRef idx="minor">
              <a:schemeClr val="dk1"/>
            </a:fontRef>
          </p:style>
        </p:sp>
        <p:sp>
          <p:nvSpPr>
            <p:cNvPr id="20" name="Прямоугольник 19"/>
            <p:cNvSpPr/>
            <p:nvPr/>
          </p:nvSpPr>
          <p:spPr>
            <a:xfrm>
              <a:off x="4038293" y="-233782"/>
              <a:ext cx="2100347" cy="733577"/>
            </a:xfrm>
            <a:prstGeom prst="rect">
              <a:avLst/>
            </a:prstGeom>
          </p:spPr>
          <p:style>
            <a:lnRef idx="0">
              <a:scrgbClr r="0" g="0" b="0"/>
            </a:lnRef>
            <a:fillRef idx="0">
              <a:scrgbClr r="0" g="0" b="0"/>
            </a:fillRef>
            <a:effectRef idx="0">
              <a:scrgbClr r="0" g="0" b="0"/>
            </a:effectRef>
            <a:fontRef idx="minor">
              <a:schemeClr val="dk1"/>
            </a:fontRef>
          </p:style>
          <p:txBody>
            <a:bodyPr lIns="13335" tIns="13335" rIns="13335" bIns="13335" spcCol="127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33450" fontAlgn="base">
                <a:lnSpc>
                  <a:spcPct val="90000"/>
                </a:lnSpc>
                <a:spcBef>
                  <a:spcPct val="0"/>
                </a:spcBef>
                <a:spcAft>
                  <a:spcPct val="35000"/>
                </a:spcAft>
                <a:defRPr/>
              </a:pPr>
              <a:r>
                <a:rPr lang="en-US" altLang="zh-CN" sz="2100" b="1" cap="all" dirty="0">
                  <a:ln w="0"/>
                  <a:solidFill>
                    <a:srgbClr val="212745"/>
                  </a:solidFill>
                  <a:effectLst>
                    <a:reflection blurRad="12700" stA="50000" endPos="50000" dist="5000" dir="5400000" sy="-100000" rotWithShape="0"/>
                  </a:effectLst>
                  <a:latin typeface="Times New Roman" pitchFamily="18" charset="0"/>
                  <a:cs typeface="Times New Roman" pitchFamily="18" charset="0"/>
                </a:rPr>
                <a:t>НАЛОГОВЫЕ ДОХОДЫ</a:t>
              </a:r>
              <a:endParaRPr lang="ru-RU" sz="2100" b="1" cap="all" dirty="0">
                <a:ln w="0"/>
                <a:solidFill>
                  <a:srgbClr val="212745"/>
                </a:solidFill>
                <a:effectLst>
                  <a:reflection blurRad="12700" stA="50000" endPos="50000" dist="5000" dir="5400000" sy="-100000" rotWithShape="0"/>
                </a:effectLst>
              </a:endParaRPr>
            </a:p>
          </p:txBody>
        </p:sp>
      </p:grpSp>
      <p:cxnSp>
        <p:nvCxnSpPr>
          <p:cNvPr id="21" name="Прямая со стрелкой 20"/>
          <p:cNvCxnSpPr/>
          <p:nvPr/>
        </p:nvCxnSpPr>
        <p:spPr>
          <a:xfrm flipH="1">
            <a:off x="1535113" y="2700338"/>
            <a:ext cx="1684337" cy="16351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3" idx="0"/>
          </p:cNvCxnSpPr>
          <p:nvPr/>
        </p:nvCxnSpPr>
        <p:spPr>
          <a:xfrm>
            <a:off x="5624513" y="2700338"/>
            <a:ext cx="1811988" cy="20099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1" idx="2"/>
            <a:endCxn id="16" idx="0"/>
          </p:cNvCxnSpPr>
          <p:nvPr/>
        </p:nvCxnSpPr>
        <p:spPr>
          <a:xfrm flipH="1">
            <a:off x="4404064" y="2720354"/>
            <a:ext cx="17304" cy="1736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Вертикальный свиток 23"/>
          <p:cNvSpPr/>
          <p:nvPr/>
        </p:nvSpPr>
        <p:spPr>
          <a:xfrm>
            <a:off x="253215" y="3536613"/>
            <a:ext cx="2709863" cy="1161157"/>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ru-RU" sz="1000" b="1" dirty="0">
                <a:solidFill>
                  <a:srgbClr val="000000"/>
                </a:solidFill>
                <a:latin typeface="Times New Roman" pitchFamily="18" charset="0"/>
                <a:cs typeface="Times New Roman" pitchFamily="18" charset="0"/>
              </a:rPr>
              <a:t>Поступления от уплаты налогов, установленных Налоговым кодексом Российской Федерации, законодательством Нижегородской области и решениями Совета депутатов Балахнинского муниципального района</a:t>
            </a:r>
          </a:p>
        </p:txBody>
      </p:sp>
      <p:sp>
        <p:nvSpPr>
          <p:cNvPr id="25" name="Вертикальный свиток 24"/>
          <p:cNvSpPr/>
          <p:nvPr/>
        </p:nvSpPr>
        <p:spPr>
          <a:xfrm>
            <a:off x="2963078" y="3558868"/>
            <a:ext cx="2879725" cy="1095375"/>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tabLst>
                <a:tab pos="50800" algn="l"/>
                <a:tab pos="152400" algn="l"/>
                <a:tab pos="203200" algn="l"/>
                <a:tab pos="254000" algn="l"/>
                <a:tab pos="381000" algn="l"/>
                <a:tab pos="469900" algn="l"/>
                <a:tab pos="673100" algn="l"/>
              </a:tabLst>
              <a:defRPr/>
            </a:pPr>
            <a:r>
              <a:rPr lang="ru-RU" altLang="zh-CN" sz="1050" b="1" dirty="0">
                <a:solidFill>
                  <a:srgbClr val="000000"/>
                </a:solidFill>
                <a:latin typeface="Times New Roman" pitchFamily="18" charset="0"/>
                <a:ea typeface="宋体" pitchFamily="2" charset="-122"/>
                <a:cs typeface="Times New Roman" pitchFamily="18" charset="0"/>
              </a:rPr>
              <a:t>Поступления от уплаты пошлин и сборов, установленных законодательством РФ, нормативными правовыми актами Балахнинского муниципального района</a:t>
            </a:r>
            <a:endParaRPr lang="ru-RU" sz="1050" b="1" dirty="0">
              <a:solidFill>
                <a:srgbClr val="000000"/>
              </a:solidFill>
              <a:latin typeface="Times New Roman" pitchFamily="18" charset="0"/>
              <a:ea typeface="宋体" pitchFamily="2" charset="-122"/>
              <a:cs typeface="Times New Roman" pitchFamily="18" charset="0"/>
            </a:endParaRPr>
          </a:p>
        </p:txBody>
      </p:sp>
      <p:sp>
        <p:nvSpPr>
          <p:cNvPr id="26" name="Вертикальный свиток 25"/>
          <p:cNvSpPr/>
          <p:nvPr/>
        </p:nvSpPr>
        <p:spPr>
          <a:xfrm>
            <a:off x="5915025" y="3580705"/>
            <a:ext cx="2974975" cy="1084262"/>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ru-RU" sz="1050" b="1" dirty="0">
                <a:solidFill>
                  <a:srgbClr val="000000"/>
                </a:solidFill>
                <a:latin typeface="Times New Roman" pitchFamily="18" charset="0"/>
                <a:cs typeface="Times New Roman" pitchFamily="18" charset="0"/>
              </a:rPr>
              <a:t>Поступления от других бюджетов бюджетной системы, граждан и организаций</a:t>
            </a:r>
          </a:p>
        </p:txBody>
      </p:sp>
      <p:sp>
        <p:nvSpPr>
          <p:cNvPr id="27" name="Скругленный прямоугольник 26"/>
          <p:cNvSpPr/>
          <p:nvPr/>
        </p:nvSpPr>
        <p:spPr>
          <a:xfrm>
            <a:off x="342900" y="4740275"/>
            <a:ext cx="2570163" cy="288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en-US" sz="1050" dirty="0">
                <a:solidFill>
                  <a:prstClr val="black"/>
                </a:solidFill>
                <a:latin typeface="Times New Roman" pitchFamily="18" charset="0"/>
                <a:cs typeface="Times New Roman" pitchFamily="18" charset="0"/>
              </a:rPr>
              <a:t>        </a:t>
            </a:r>
            <a:r>
              <a:rPr lang="ru-RU" sz="1050" dirty="0">
                <a:solidFill>
                  <a:prstClr val="black"/>
                </a:solidFill>
                <a:latin typeface="Times New Roman" pitchFamily="18" charset="0"/>
                <a:cs typeface="Times New Roman" pitchFamily="18" charset="0"/>
              </a:rPr>
              <a:t>   </a:t>
            </a:r>
            <a:r>
              <a:rPr lang="en-US" sz="1050" dirty="0">
                <a:solidFill>
                  <a:prstClr val="black"/>
                </a:solidFill>
                <a:latin typeface="Times New Roman" pitchFamily="18" charset="0"/>
                <a:cs typeface="Times New Roman" pitchFamily="18" charset="0"/>
              </a:rPr>
              <a:t> </a:t>
            </a:r>
            <a:r>
              <a:rPr lang="ru-RU" sz="1050" dirty="0">
                <a:solidFill>
                  <a:prstClr val="black"/>
                </a:solidFill>
                <a:latin typeface="Times New Roman" pitchFamily="18" charset="0"/>
                <a:cs typeface="Times New Roman" pitchFamily="18" charset="0"/>
              </a:rPr>
              <a:t>Налог на доходы физических лиц</a:t>
            </a:r>
          </a:p>
        </p:txBody>
      </p:sp>
      <p:sp>
        <p:nvSpPr>
          <p:cNvPr id="28" name="Скругленный прямоугольник 27"/>
          <p:cNvSpPr/>
          <p:nvPr/>
        </p:nvSpPr>
        <p:spPr>
          <a:xfrm>
            <a:off x="354877" y="5100007"/>
            <a:ext cx="2570163" cy="287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Акцизы</a:t>
            </a:r>
            <a:r>
              <a:rPr lang="ru-RU" sz="1400" dirty="0">
                <a:solidFill>
                  <a:prstClr val="black"/>
                </a:solidFill>
              </a:rPr>
              <a:t> </a:t>
            </a:r>
            <a:r>
              <a:rPr lang="ru-RU" sz="1050" dirty="0">
                <a:solidFill>
                  <a:prstClr val="black"/>
                </a:solidFill>
                <a:latin typeface="Times New Roman" pitchFamily="18" charset="0"/>
                <a:cs typeface="Times New Roman" pitchFamily="18" charset="0"/>
              </a:rPr>
              <a:t>по подакцизным товарам</a:t>
            </a:r>
          </a:p>
        </p:txBody>
      </p:sp>
      <p:sp>
        <p:nvSpPr>
          <p:cNvPr id="29" name="Скругленный прямоугольник 28"/>
          <p:cNvSpPr/>
          <p:nvPr/>
        </p:nvSpPr>
        <p:spPr>
          <a:xfrm>
            <a:off x="347222" y="5454300"/>
            <a:ext cx="2570163" cy="287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Налоги на совокупный доход</a:t>
            </a:r>
          </a:p>
        </p:txBody>
      </p:sp>
      <p:sp>
        <p:nvSpPr>
          <p:cNvPr id="32" name="Скругленный прямоугольник 31"/>
          <p:cNvSpPr/>
          <p:nvPr/>
        </p:nvSpPr>
        <p:spPr>
          <a:xfrm>
            <a:off x="363542" y="5891213"/>
            <a:ext cx="2570163" cy="250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Государственная пошлина</a:t>
            </a:r>
          </a:p>
        </p:txBody>
      </p:sp>
      <p:sp>
        <p:nvSpPr>
          <p:cNvPr id="33" name="Скругленный прямоугольник 32"/>
          <p:cNvSpPr/>
          <p:nvPr/>
        </p:nvSpPr>
        <p:spPr>
          <a:xfrm>
            <a:off x="347222" y="6299918"/>
            <a:ext cx="2601913" cy="287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ru-RU" sz="1050" dirty="0">
                <a:solidFill>
                  <a:prstClr val="black"/>
                </a:solidFill>
                <a:latin typeface="Times New Roman" pitchFamily="18" charset="0"/>
                <a:cs typeface="Times New Roman" pitchFamily="18" charset="0"/>
              </a:rPr>
              <a:t>        Задолженность по отмененным</a:t>
            </a:r>
          </a:p>
          <a:p>
            <a:pPr fontAlgn="base">
              <a:spcBef>
                <a:spcPct val="0"/>
              </a:spcBef>
              <a:spcAft>
                <a:spcPct val="0"/>
              </a:spcAft>
              <a:defRPr/>
            </a:pPr>
            <a:r>
              <a:rPr lang="ru-RU" sz="1050" dirty="0">
                <a:solidFill>
                  <a:prstClr val="black"/>
                </a:solidFill>
                <a:latin typeface="Times New Roman" pitchFamily="18" charset="0"/>
                <a:cs typeface="Times New Roman" pitchFamily="18" charset="0"/>
              </a:rPr>
              <a:t>             налогам</a:t>
            </a:r>
          </a:p>
        </p:txBody>
      </p:sp>
      <p:sp>
        <p:nvSpPr>
          <p:cNvPr id="34" name="Скругленный прямоугольник 33"/>
          <p:cNvSpPr/>
          <p:nvPr/>
        </p:nvSpPr>
        <p:spPr>
          <a:xfrm>
            <a:off x="3074988" y="4748213"/>
            <a:ext cx="2609850" cy="5603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en-US" sz="1050" dirty="0">
                <a:solidFill>
                  <a:prstClr val="black"/>
                </a:solidFill>
                <a:latin typeface="Times New Roman" pitchFamily="18" charset="0"/>
                <a:cs typeface="Times New Roman" pitchFamily="18" charset="0"/>
              </a:rPr>
              <a:t>         </a:t>
            </a:r>
            <a:r>
              <a:rPr lang="ru-RU" sz="1050" dirty="0">
                <a:solidFill>
                  <a:prstClr val="black"/>
                </a:solidFill>
                <a:latin typeface="Times New Roman" pitchFamily="18" charset="0"/>
                <a:cs typeface="Times New Roman" pitchFamily="18" charset="0"/>
              </a:rPr>
              <a:t>     Доходы от использования</a:t>
            </a:r>
          </a:p>
          <a:p>
            <a:pPr fontAlgn="base">
              <a:spcBef>
                <a:spcPct val="0"/>
              </a:spcBef>
              <a:spcAft>
                <a:spcPct val="0"/>
              </a:spcAft>
              <a:defRPr/>
            </a:pPr>
            <a:r>
              <a:rPr lang="ru-RU" sz="1050" dirty="0">
                <a:solidFill>
                  <a:prstClr val="black"/>
                </a:solidFill>
                <a:latin typeface="Times New Roman" pitchFamily="18" charset="0"/>
                <a:cs typeface="Times New Roman" pitchFamily="18" charset="0"/>
              </a:rPr>
              <a:t>              имущества, находящегося в</a:t>
            </a:r>
          </a:p>
          <a:p>
            <a:pPr fontAlgn="base">
              <a:spcBef>
                <a:spcPct val="0"/>
              </a:spcBef>
              <a:spcAft>
                <a:spcPct val="0"/>
              </a:spcAft>
              <a:defRPr/>
            </a:pPr>
            <a:r>
              <a:rPr lang="ru-RU" sz="1050" dirty="0">
                <a:solidFill>
                  <a:prstClr val="black"/>
                </a:solidFill>
                <a:latin typeface="Times New Roman" pitchFamily="18" charset="0"/>
                <a:cs typeface="Times New Roman" pitchFamily="18" charset="0"/>
              </a:rPr>
              <a:t>              муниципальной собственности</a:t>
            </a:r>
          </a:p>
        </p:txBody>
      </p:sp>
      <p:sp>
        <p:nvSpPr>
          <p:cNvPr id="35" name="Скругленный прямоугольник 34"/>
          <p:cNvSpPr/>
          <p:nvPr/>
        </p:nvSpPr>
        <p:spPr>
          <a:xfrm>
            <a:off x="3074988" y="5308600"/>
            <a:ext cx="2609850" cy="287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Платежи при пользовании</a:t>
            </a:r>
          </a:p>
          <a:p>
            <a:pPr fontAlgn="base">
              <a:spcBef>
                <a:spcPct val="0"/>
              </a:spcBef>
              <a:spcAft>
                <a:spcPct val="0"/>
              </a:spcAft>
              <a:defRPr/>
            </a:pPr>
            <a:r>
              <a:rPr lang="ru-RU" sz="1050" dirty="0">
                <a:solidFill>
                  <a:prstClr val="black"/>
                </a:solidFill>
                <a:latin typeface="Times New Roman" pitchFamily="18" charset="0"/>
                <a:cs typeface="Times New Roman" pitchFamily="18" charset="0"/>
              </a:rPr>
              <a:t>               природными ресурсами</a:t>
            </a:r>
          </a:p>
        </p:txBody>
      </p:sp>
      <p:sp>
        <p:nvSpPr>
          <p:cNvPr id="36" name="Скругленный прямоугольник 35"/>
          <p:cNvSpPr/>
          <p:nvPr/>
        </p:nvSpPr>
        <p:spPr>
          <a:xfrm>
            <a:off x="3074988" y="5595938"/>
            <a:ext cx="2609850" cy="288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Доходы от компенсации затрат</a:t>
            </a:r>
          </a:p>
          <a:p>
            <a:pPr fontAlgn="base">
              <a:spcBef>
                <a:spcPct val="0"/>
              </a:spcBef>
              <a:spcAft>
                <a:spcPct val="0"/>
              </a:spcAft>
              <a:defRPr/>
            </a:pPr>
            <a:r>
              <a:rPr lang="ru-RU" sz="1050" dirty="0">
                <a:solidFill>
                  <a:prstClr val="black"/>
                </a:solidFill>
                <a:latin typeface="Times New Roman" pitchFamily="18" charset="0"/>
                <a:cs typeface="Times New Roman" pitchFamily="18" charset="0"/>
              </a:rPr>
              <a:t>               государства</a:t>
            </a:r>
          </a:p>
        </p:txBody>
      </p:sp>
      <p:sp>
        <p:nvSpPr>
          <p:cNvPr id="37" name="Скругленный прямоугольник 36"/>
          <p:cNvSpPr/>
          <p:nvPr/>
        </p:nvSpPr>
        <p:spPr>
          <a:xfrm>
            <a:off x="3074988" y="5884863"/>
            <a:ext cx="2609850" cy="3429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Доходы от продажи материальных</a:t>
            </a:r>
          </a:p>
          <a:p>
            <a:pPr fontAlgn="base">
              <a:spcBef>
                <a:spcPct val="0"/>
              </a:spcBef>
              <a:spcAft>
                <a:spcPct val="0"/>
              </a:spcAft>
              <a:defRPr/>
            </a:pPr>
            <a:r>
              <a:rPr lang="ru-RU" sz="1050" dirty="0">
                <a:solidFill>
                  <a:prstClr val="black"/>
                </a:solidFill>
                <a:latin typeface="Times New Roman" pitchFamily="18" charset="0"/>
                <a:cs typeface="Times New Roman" pitchFamily="18" charset="0"/>
              </a:rPr>
              <a:t>             и нематериальных активов</a:t>
            </a:r>
          </a:p>
        </p:txBody>
      </p:sp>
      <p:sp>
        <p:nvSpPr>
          <p:cNvPr id="38" name="Скругленный прямоугольник 37"/>
          <p:cNvSpPr/>
          <p:nvPr/>
        </p:nvSpPr>
        <p:spPr>
          <a:xfrm>
            <a:off x="3062288" y="6227763"/>
            <a:ext cx="2622550" cy="287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Штрафные санкции</a:t>
            </a:r>
          </a:p>
        </p:txBody>
      </p:sp>
      <p:sp>
        <p:nvSpPr>
          <p:cNvPr id="39" name="Скругленный прямоугольник 38"/>
          <p:cNvSpPr/>
          <p:nvPr/>
        </p:nvSpPr>
        <p:spPr>
          <a:xfrm>
            <a:off x="5915025" y="4740275"/>
            <a:ext cx="2649538" cy="288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en-US" sz="1050" dirty="0">
                <a:solidFill>
                  <a:prstClr val="black"/>
                </a:solidFill>
                <a:latin typeface="Times New Roman" pitchFamily="18" charset="0"/>
                <a:cs typeface="Times New Roman" pitchFamily="18" charset="0"/>
              </a:rPr>
              <a:t>         </a:t>
            </a:r>
            <a:r>
              <a:rPr lang="ru-RU" sz="1050" dirty="0">
                <a:solidFill>
                  <a:prstClr val="black"/>
                </a:solidFill>
                <a:latin typeface="Times New Roman" pitchFamily="18" charset="0"/>
                <a:cs typeface="Times New Roman" pitchFamily="18" charset="0"/>
              </a:rPr>
              <a:t>       Дотации</a:t>
            </a:r>
          </a:p>
        </p:txBody>
      </p:sp>
      <p:sp>
        <p:nvSpPr>
          <p:cNvPr id="40" name="Скругленный прямоугольник 39"/>
          <p:cNvSpPr/>
          <p:nvPr/>
        </p:nvSpPr>
        <p:spPr>
          <a:xfrm>
            <a:off x="5915025" y="5030788"/>
            <a:ext cx="2649538" cy="288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Субсидии</a:t>
            </a:r>
          </a:p>
        </p:txBody>
      </p:sp>
      <p:sp>
        <p:nvSpPr>
          <p:cNvPr id="41" name="Скругленный прямоугольник 40"/>
          <p:cNvSpPr/>
          <p:nvPr/>
        </p:nvSpPr>
        <p:spPr>
          <a:xfrm>
            <a:off x="5915025" y="5319713"/>
            <a:ext cx="2660650" cy="287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Субвенции</a:t>
            </a:r>
          </a:p>
        </p:txBody>
      </p:sp>
      <p:sp>
        <p:nvSpPr>
          <p:cNvPr id="42" name="Скругленный прямоугольник 41"/>
          <p:cNvSpPr/>
          <p:nvPr/>
        </p:nvSpPr>
        <p:spPr>
          <a:xfrm>
            <a:off x="5915025" y="5611813"/>
            <a:ext cx="2649538" cy="415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Безвозмездные поступления от</a:t>
            </a:r>
          </a:p>
          <a:p>
            <a:pPr fontAlgn="base">
              <a:spcBef>
                <a:spcPct val="0"/>
              </a:spcBef>
              <a:spcAft>
                <a:spcPct val="0"/>
              </a:spcAft>
              <a:defRPr/>
            </a:pPr>
            <a:r>
              <a:rPr lang="ru-RU" sz="1050" dirty="0">
                <a:solidFill>
                  <a:prstClr val="black"/>
                </a:solidFill>
                <a:latin typeface="Times New Roman" pitchFamily="18" charset="0"/>
                <a:cs typeface="Times New Roman" pitchFamily="18" charset="0"/>
              </a:rPr>
              <a:t>                физических и юридических лиц</a:t>
            </a:r>
          </a:p>
        </p:txBody>
      </p:sp>
      <p:sp>
        <p:nvSpPr>
          <p:cNvPr id="43" name="Скругленный прямоугольник 42"/>
          <p:cNvSpPr/>
          <p:nvPr/>
        </p:nvSpPr>
        <p:spPr>
          <a:xfrm>
            <a:off x="5915025" y="6038850"/>
            <a:ext cx="2674938" cy="431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base">
              <a:spcBef>
                <a:spcPct val="0"/>
              </a:spcBef>
              <a:spcAft>
                <a:spcPct val="0"/>
              </a:spcAft>
              <a:defRPr/>
            </a:pPr>
            <a:r>
              <a:rPr lang="ru-RU" sz="1050" dirty="0">
                <a:solidFill>
                  <a:prstClr val="black"/>
                </a:solidFill>
                <a:latin typeface="Times New Roman" pitchFamily="18" charset="0"/>
                <a:cs typeface="Times New Roman" pitchFamily="18" charset="0"/>
              </a:rPr>
              <a:t>                 Иные межбюджетные</a:t>
            </a:r>
          </a:p>
          <a:p>
            <a:pPr fontAlgn="base">
              <a:spcBef>
                <a:spcPct val="0"/>
              </a:spcBef>
              <a:spcAft>
                <a:spcPct val="0"/>
              </a:spcAft>
              <a:defRPr/>
            </a:pPr>
            <a:r>
              <a:rPr lang="ru-RU" sz="1050" dirty="0">
                <a:solidFill>
                  <a:prstClr val="black"/>
                </a:solidFill>
                <a:latin typeface="Times New Roman" pitchFamily="18" charset="0"/>
                <a:cs typeface="Times New Roman" pitchFamily="18" charset="0"/>
              </a:rPr>
              <a:t>                 трансферты</a:t>
            </a:r>
          </a:p>
        </p:txBody>
      </p:sp>
      <p:pic>
        <p:nvPicPr>
          <p:cNvPr id="44" name="Рисунок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530" y="4755006"/>
            <a:ext cx="513926" cy="259101"/>
          </a:xfrm>
          <a:prstGeom prst="roundRect">
            <a:avLst/>
          </a:prstGeom>
        </p:spPr>
      </p:pic>
      <p:pic>
        <p:nvPicPr>
          <p:cNvPr id="45" name="Рисунок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083" y="5048744"/>
            <a:ext cx="511373" cy="247653"/>
          </a:xfrm>
          <a:prstGeom prst="roundRect">
            <a:avLst/>
          </a:prstGeom>
        </p:spPr>
      </p:pic>
      <p:pic>
        <p:nvPicPr>
          <p:cNvPr id="46" name="Рисунок 45"/>
          <p:cNvPicPr>
            <a:picLocks noChangeAspect="1"/>
          </p:cNvPicPr>
          <p:nvPr/>
        </p:nvPicPr>
        <p:blipFill rotWithShape="1">
          <a:blip r:embed="rId5" cstate="print">
            <a:extLst>
              <a:ext uri="{28A0092B-C50C-407E-A947-70E740481C1C}">
                <a14:useLocalDpi xmlns:a14="http://schemas.microsoft.com/office/drawing/2010/main" val="0"/>
              </a:ext>
            </a:extLst>
          </a:blip>
          <a:srcRect t="11773"/>
          <a:stretch/>
        </p:blipFill>
        <p:spPr>
          <a:xfrm>
            <a:off x="5989083" y="5339903"/>
            <a:ext cx="511373" cy="256406"/>
          </a:xfrm>
          <a:prstGeom prst="roundRect">
            <a:avLst/>
          </a:prstGeom>
        </p:spPr>
      </p:pic>
      <p:pic>
        <p:nvPicPr>
          <p:cNvPr id="47" name="Рисунок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9083" y="6109468"/>
            <a:ext cx="511372" cy="324001"/>
          </a:xfrm>
          <a:prstGeom prst="roundRect">
            <a:avLst/>
          </a:prstGeom>
        </p:spPr>
      </p:pic>
      <p:pic>
        <p:nvPicPr>
          <p:cNvPr id="48" name="Рисунок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6531" y="5636664"/>
            <a:ext cx="513926" cy="367109"/>
          </a:xfrm>
          <a:prstGeom prst="roundRect">
            <a:avLst/>
          </a:prstGeom>
        </p:spPr>
      </p:pic>
      <p:pic>
        <p:nvPicPr>
          <p:cNvPr id="49" name="Рисунок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2886" y="4849344"/>
            <a:ext cx="511372" cy="398799"/>
          </a:xfrm>
          <a:prstGeom prst="roundRect">
            <a:avLst/>
          </a:prstGeom>
        </p:spPr>
      </p:pic>
      <p:pic>
        <p:nvPicPr>
          <p:cNvPr id="50" name="Рисунок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2887" y="5335275"/>
            <a:ext cx="511372" cy="234036"/>
          </a:xfrm>
          <a:prstGeom prst="roundRect">
            <a:avLst/>
          </a:prstGeom>
        </p:spPr>
      </p:pic>
      <p:pic>
        <p:nvPicPr>
          <p:cNvPr id="51" name="Рисунок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2887" y="5646693"/>
            <a:ext cx="511371" cy="214044"/>
          </a:xfrm>
          <a:prstGeom prst="roundRect">
            <a:avLst/>
          </a:prstGeom>
        </p:spPr>
      </p:pic>
      <p:pic>
        <p:nvPicPr>
          <p:cNvPr id="52" name="Рисунок 51"/>
          <p:cNvPicPr>
            <a:picLocks noChangeAspect="1"/>
          </p:cNvPicPr>
          <p:nvPr/>
        </p:nvPicPr>
        <p:blipFill rotWithShape="1">
          <a:blip r:embed="rId11" cstate="print">
            <a:extLst>
              <a:ext uri="{28A0092B-C50C-407E-A947-70E740481C1C}">
                <a14:useLocalDpi xmlns:a14="http://schemas.microsoft.com/office/drawing/2010/main" val="0"/>
              </a:ext>
            </a:extLst>
          </a:blip>
          <a:srcRect l="-1" r="5537"/>
          <a:stretch/>
        </p:blipFill>
        <p:spPr>
          <a:xfrm>
            <a:off x="3113091" y="5906930"/>
            <a:ext cx="461165" cy="298139"/>
          </a:xfrm>
          <a:prstGeom prst="roundRect">
            <a:avLst/>
          </a:prstGeom>
        </p:spPr>
      </p:pic>
      <p:pic>
        <p:nvPicPr>
          <p:cNvPr id="53" name="Рисунок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2885" y="6271469"/>
            <a:ext cx="511373" cy="201162"/>
          </a:xfrm>
          <a:prstGeom prst="roundRect">
            <a:avLst/>
          </a:prstGeom>
        </p:spPr>
      </p:pic>
      <p:pic>
        <p:nvPicPr>
          <p:cNvPr id="54" name="Рисунок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13091" y="6568161"/>
            <a:ext cx="531168" cy="229680"/>
          </a:xfrm>
          <a:prstGeom prst="roundRect">
            <a:avLst/>
          </a:prstGeom>
        </p:spPr>
      </p:pic>
      <p:pic>
        <p:nvPicPr>
          <p:cNvPr id="55" name="Рисунок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3356" y="4755006"/>
            <a:ext cx="476411" cy="259101"/>
          </a:xfrm>
          <a:prstGeom prst="roundRect">
            <a:avLst/>
          </a:prstGeom>
        </p:spPr>
      </p:pic>
      <p:pic>
        <p:nvPicPr>
          <p:cNvPr id="56" name="Рисунок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7666" y="5119399"/>
            <a:ext cx="468560" cy="263265"/>
          </a:xfrm>
          <a:prstGeom prst="roundRect">
            <a:avLst/>
          </a:prstGeom>
        </p:spPr>
      </p:pic>
      <p:pic>
        <p:nvPicPr>
          <p:cNvPr id="57" name="Рисунок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1207" y="5463381"/>
            <a:ext cx="468560" cy="247732"/>
          </a:xfrm>
          <a:prstGeom prst="roundRect">
            <a:avLst/>
          </a:prstGeom>
        </p:spPr>
      </p:pic>
      <p:pic>
        <p:nvPicPr>
          <p:cNvPr id="60" name="Рисунок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8230" y="5936325"/>
            <a:ext cx="468558" cy="178550"/>
          </a:xfrm>
          <a:prstGeom prst="roundRect">
            <a:avLst/>
          </a:prstGeom>
        </p:spPr>
      </p:pic>
      <p:pic>
        <p:nvPicPr>
          <p:cNvPr id="61" name="Рисунок 6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3860" y="6327910"/>
            <a:ext cx="475907" cy="260078"/>
          </a:xfrm>
          <a:prstGeom prst="roundRect">
            <a:avLst/>
          </a:prstGeom>
        </p:spPr>
      </p:pic>
    </p:spTree>
    <p:extLst>
      <p:ext uri="{BB962C8B-B14F-4D97-AF65-F5344CB8AC3E}">
        <p14:creationId xmlns:p14="http://schemas.microsoft.com/office/powerpoint/2010/main" val="249048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17</a:t>
            </a:r>
          </a:p>
        </p:txBody>
      </p:sp>
      <p:graphicFrame>
        <p:nvGraphicFramePr>
          <p:cNvPr id="2" name="Диаграмма 1"/>
          <p:cNvGraphicFramePr>
            <a:graphicFrameLocks/>
          </p:cNvGraphicFramePr>
          <p:nvPr>
            <p:extLst>
              <p:ext uri="{D42A27DB-BD31-4B8C-83A1-F6EECF244321}">
                <p14:modId xmlns:p14="http://schemas.microsoft.com/office/powerpoint/2010/main" val="2712266500"/>
              </p:ext>
            </p:extLst>
          </p:nvPr>
        </p:nvGraphicFramePr>
        <p:xfrm>
          <a:off x="107950" y="2378068"/>
          <a:ext cx="4335340" cy="5057849"/>
        </p:xfrm>
        <a:graphic>
          <a:graphicData uri="http://schemas.openxmlformats.org/drawingml/2006/chart">
            <c:chart xmlns:c="http://schemas.openxmlformats.org/drawingml/2006/chart" xmlns:r="http://schemas.openxmlformats.org/officeDocument/2006/relationships" r:id="rId2"/>
          </a:graphicData>
        </a:graphic>
      </p:graphicFrame>
      <p:sp>
        <p:nvSpPr>
          <p:cNvPr id="23558" name="TextBox 2"/>
          <p:cNvSpPr txBox="1">
            <a:spLocks noChangeArrowheads="1"/>
          </p:cNvSpPr>
          <p:nvPr/>
        </p:nvSpPr>
        <p:spPr bwMode="auto">
          <a:xfrm>
            <a:off x="741926" y="1603375"/>
            <a:ext cx="31071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sz="2000" b="1" dirty="0">
                <a:solidFill>
                  <a:prstClr val="black"/>
                </a:solidFill>
                <a:latin typeface="Times New Roman" pitchFamily="18" charset="0"/>
                <a:cs typeface="Times New Roman" pitchFamily="18" charset="0"/>
              </a:rPr>
              <a:t>Всего поступило доходов </a:t>
            </a:r>
          </a:p>
          <a:p>
            <a:pPr algn="ctr" eaLnBrk="1" fontAlgn="base" hangingPunct="1">
              <a:spcBef>
                <a:spcPct val="0"/>
              </a:spcBef>
              <a:spcAft>
                <a:spcPct val="0"/>
              </a:spcAft>
            </a:pPr>
            <a:r>
              <a:rPr lang="ru-RU" sz="2000" b="1" dirty="0">
                <a:solidFill>
                  <a:prstClr val="black"/>
                </a:solidFill>
                <a:latin typeface="Times New Roman" pitchFamily="18" charset="0"/>
                <a:cs typeface="Times New Roman" pitchFamily="18" charset="0"/>
              </a:rPr>
              <a:t>в 2019 году</a:t>
            </a:r>
          </a:p>
          <a:p>
            <a:pPr algn="ctr" eaLnBrk="1" fontAlgn="base" hangingPunct="1">
              <a:spcBef>
                <a:spcPct val="0"/>
              </a:spcBef>
              <a:spcAft>
                <a:spcPct val="0"/>
              </a:spcAft>
            </a:pPr>
            <a:r>
              <a:rPr lang="ru-RU" sz="2000" b="1" dirty="0">
                <a:solidFill>
                  <a:prstClr val="black"/>
                </a:solidFill>
                <a:latin typeface="Times New Roman" pitchFamily="18" charset="0"/>
                <a:cs typeface="Times New Roman" pitchFamily="18" charset="0"/>
              </a:rPr>
              <a:t> – 1 924,8 млн.рублей</a:t>
            </a:r>
          </a:p>
        </p:txBody>
      </p:sp>
      <p:sp>
        <p:nvSpPr>
          <p:cNvPr id="23559" name="TextBox 10"/>
          <p:cNvSpPr txBox="1">
            <a:spLocks noChangeArrowheads="1"/>
          </p:cNvSpPr>
          <p:nvPr/>
        </p:nvSpPr>
        <p:spPr bwMode="auto">
          <a:xfrm>
            <a:off x="5402826" y="1603375"/>
            <a:ext cx="31071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sz="2000" b="1" dirty="0">
                <a:solidFill>
                  <a:prstClr val="black"/>
                </a:solidFill>
                <a:latin typeface="Times New Roman" pitchFamily="18" charset="0"/>
                <a:cs typeface="Times New Roman" pitchFamily="18" charset="0"/>
              </a:rPr>
              <a:t>Всего поступило доходов </a:t>
            </a:r>
          </a:p>
          <a:p>
            <a:pPr algn="ctr" eaLnBrk="1" fontAlgn="base" hangingPunct="1">
              <a:spcBef>
                <a:spcPct val="0"/>
              </a:spcBef>
              <a:spcAft>
                <a:spcPct val="0"/>
              </a:spcAft>
            </a:pPr>
            <a:r>
              <a:rPr lang="ru-RU" sz="2000" b="1" dirty="0">
                <a:solidFill>
                  <a:prstClr val="black"/>
                </a:solidFill>
                <a:latin typeface="Times New Roman" pitchFamily="18" charset="0"/>
                <a:cs typeface="Times New Roman" pitchFamily="18" charset="0"/>
              </a:rPr>
              <a:t>в 2020 году</a:t>
            </a:r>
          </a:p>
          <a:p>
            <a:pPr algn="ctr" eaLnBrk="1" fontAlgn="base" hangingPunct="1">
              <a:spcBef>
                <a:spcPct val="0"/>
              </a:spcBef>
              <a:spcAft>
                <a:spcPct val="0"/>
              </a:spcAft>
            </a:pPr>
            <a:r>
              <a:rPr lang="ru-RU" sz="2000" b="1" dirty="0">
                <a:solidFill>
                  <a:prstClr val="black"/>
                </a:solidFill>
                <a:latin typeface="Times New Roman" pitchFamily="18" charset="0"/>
                <a:cs typeface="Times New Roman" pitchFamily="18" charset="0"/>
              </a:rPr>
              <a:t> – 1 984,6 млн.рублей</a:t>
            </a:r>
          </a:p>
        </p:txBody>
      </p:sp>
      <p:sp>
        <p:nvSpPr>
          <p:cNvPr id="12" name="TextBox 11"/>
          <p:cNvSpPr txBox="1"/>
          <p:nvPr/>
        </p:nvSpPr>
        <p:spPr>
          <a:xfrm>
            <a:off x="1412875" y="995363"/>
            <a:ext cx="1470274" cy="584775"/>
          </a:xfrm>
          <a:prstGeom prst="rect">
            <a:avLst/>
          </a:prstGeom>
          <a:noFill/>
        </p:spPr>
        <p:txBody>
          <a:bodyPr wrap="none">
            <a:spAutoFit/>
          </a:bodyPr>
          <a:lstStyle/>
          <a:p>
            <a:pPr fontAlgn="base">
              <a:spcBef>
                <a:spcPct val="0"/>
              </a:spcBef>
              <a:spcAft>
                <a:spcPct val="0"/>
              </a:spcAft>
              <a:defRPr/>
            </a:pPr>
            <a:r>
              <a:rPr lang="ru-RU" sz="3200" b="1" dirty="0">
                <a:latin typeface="Monotype Corsiva" pitchFamily="66" charset="0"/>
              </a:rPr>
              <a:t>2019 год</a:t>
            </a:r>
          </a:p>
        </p:txBody>
      </p:sp>
      <p:sp>
        <p:nvSpPr>
          <p:cNvPr id="25" name="TextBox 24"/>
          <p:cNvSpPr txBox="1"/>
          <p:nvPr/>
        </p:nvSpPr>
        <p:spPr>
          <a:xfrm>
            <a:off x="6221413" y="1017588"/>
            <a:ext cx="1470274" cy="584775"/>
          </a:xfrm>
          <a:prstGeom prst="rect">
            <a:avLst/>
          </a:prstGeom>
          <a:noFill/>
        </p:spPr>
        <p:txBody>
          <a:bodyPr wrap="none">
            <a:spAutoFit/>
          </a:bodyPr>
          <a:lstStyle/>
          <a:p>
            <a:pPr fontAlgn="base">
              <a:spcBef>
                <a:spcPct val="0"/>
              </a:spcBef>
              <a:spcAft>
                <a:spcPct val="0"/>
              </a:spcAft>
              <a:defRPr/>
            </a:pPr>
            <a:r>
              <a:rPr lang="ru-RU" sz="3200" b="1" dirty="0">
                <a:latin typeface="Monotype Corsiva" pitchFamily="66" charset="0"/>
              </a:rPr>
              <a:t>2020 год</a:t>
            </a:r>
          </a:p>
        </p:txBody>
      </p:sp>
      <p:pic>
        <p:nvPicPr>
          <p:cNvPr id="2356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700"/>
            <a:ext cx="1187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Прямоугольник 26"/>
          <p:cNvSpPr/>
          <p:nvPr/>
        </p:nvSpPr>
        <p:spPr>
          <a:xfrm>
            <a:off x="1043608" y="0"/>
            <a:ext cx="6336863" cy="830997"/>
          </a:xfrm>
          <a:prstGeom prst="rect">
            <a:avLst/>
          </a:prstGeom>
        </p:spPr>
        <p:txBody>
          <a:bodyPr wrap="non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Структура доходов бюджета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a:t>
            </a:r>
          </a:p>
        </p:txBody>
      </p:sp>
      <p:graphicFrame>
        <p:nvGraphicFramePr>
          <p:cNvPr id="22" name="Диаграмма 21"/>
          <p:cNvGraphicFramePr>
            <a:graphicFrameLocks/>
          </p:cNvGraphicFramePr>
          <p:nvPr>
            <p:extLst>
              <p:ext uri="{D42A27DB-BD31-4B8C-83A1-F6EECF244321}">
                <p14:modId xmlns:p14="http://schemas.microsoft.com/office/powerpoint/2010/main" val="32270596"/>
              </p:ext>
            </p:extLst>
          </p:nvPr>
        </p:nvGraphicFramePr>
        <p:xfrm>
          <a:off x="4183634" y="2853329"/>
          <a:ext cx="4248472" cy="35649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995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18</a:t>
            </a:r>
          </a:p>
        </p:txBody>
      </p:sp>
      <p:pic>
        <p:nvPicPr>
          <p:cNvPr id="2560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187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79952" y="33679"/>
            <a:ext cx="5512086" cy="1200329"/>
          </a:xfrm>
          <a:prstGeom prst="rect">
            <a:avLst/>
          </a:prstGeom>
        </p:spPr>
        <p:txBody>
          <a:bodyPr wrap="non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Динамика исполнения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бюджета района по налоговым и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неналоговым доходам</a:t>
            </a:r>
          </a:p>
        </p:txBody>
      </p:sp>
      <p:sp>
        <p:nvSpPr>
          <p:cNvPr id="25607" name="TextBox 27"/>
          <p:cNvSpPr txBox="1">
            <a:spLocks noChangeArrowheads="1"/>
          </p:cNvSpPr>
          <p:nvPr/>
        </p:nvSpPr>
        <p:spPr bwMode="auto">
          <a:xfrm>
            <a:off x="6012160" y="1268760"/>
            <a:ext cx="12237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err="1">
                <a:solidFill>
                  <a:prstClr val="black"/>
                </a:solidFill>
                <a:latin typeface="Arial" charset="0"/>
                <a:cs typeface="Arial" charset="0"/>
              </a:rPr>
              <a:t>млн.рублей</a:t>
            </a:r>
            <a:endParaRPr lang="ru-RU" b="1" dirty="0">
              <a:solidFill>
                <a:prstClr val="black"/>
              </a:solidFill>
              <a:latin typeface="Arial" charset="0"/>
              <a:cs typeface="Arial" charset="0"/>
            </a:endParaRPr>
          </a:p>
        </p:txBody>
      </p:sp>
      <p:graphicFrame>
        <p:nvGraphicFramePr>
          <p:cNvPr id="7" name="Диаграмма 6">
            <a:extLst>
              <a:ext uri="{FF2B5EF4-FFF2-40B4-BE49-F238E27FC236}">
                <a16:creationId xmlns:a16="http://schemas.microsoft.com/office/drawing/2014/main" id="{2B2AC2F6-C54C-4665-8C56-B9D7854C484F}"/>
              </a:ext>
            </a:extLst>
          </p:cNvPr>
          <p:cNvGraphicFramePr>
            <a:graphicFrameLocks/>
          </p:cNvGraphicFramePr>
          <p:nvPr>
            <p:extLst>
              <p:ext uri="{D42A27DB-BD31-4B8C-83A1-F6EECF244321}">
                <p14:modId xmlns:p14="http://schemas.microsoft.com/office/powerpoint/2010/main" val="15445241"/>
              </p:ext>
            </p:extLst>
          </p:nvPr>
        </p:nvGraphicFramePr>
        <p:xfrm>
          <a:off x="539552" y="1700808"/>
          <a:ext cx="6768752"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459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19</a:t>
            </a:r>
          </a:p>
        </p:txBody>
      </p:sp>
      <p:pic>
        <p:nvPicPr>
          <p:cNvPr id="266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187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32216" y="40485"/>
            <a:ext cx="4448974" cy="1200329"/>
          </a:xfrm>
          <a:prstGeom prst="rect">
            <a:avLst/>
          </a:prstGeom>
        </p:spPr>
        <p:txBody>
          <a:bodyPr wrap="non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Структура бюджета района</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 по налоговым доходам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в 2019-2020 годах</a:t>
            </a:r>
          </a:p>
        </p:txBody>
      </p:sp>
      <p:graphicFrame>
        <p:nvGraphicFramePr>
          <p:cNvPr id="2" name="Диаграмма 29"/>
          <p:cNvGraphicFramePr>
            <a:graphicFrameLocks/>
          </p:cNvGraphicFramePr>
          <p:nvPr>
            <p:extLst>
              <p:ext uri="{D42A27DB-BD31-4B8C-83A1-F6EECF244321}">
                <p14:modId xmlns:p14="http://schemas.microsoft.com/office/powerpoint/2010/main" val="914972820"/>
              </p:ext>
            </p:extLst>
          </p:nvPr>
        </p:nvGraphicFramePr>
        <p:xfrm>
          <a:off x="-166452" y="1214077"/>
          <a:ext cx="6070600" cy="5857875"/>
        </p:xfrm>
        <a:graphic>
          <a:graphicData uri="http://schemas.openxmlformats.org/drawingml/2006/chart">
            <c:chart xmlns:c="http://schemas.openxmlformats.org/drawingml/2006/chart" xmlns:r="http://schemas.openxmlformats.org/officeDocument/2006/relationships" r:id="rId3"/>
          </a:graphicData>
        </a:graphic>
      </p:graphicFrame>
      <p:sp>
        <p:nvSpPr>
          <p:cNvPr id="26631" name="TextBox 1"/>
          <p:cNvSpPr txBox="1">
            <a:spLocks noChangeArrowheads="1"/>
          </p:cNvSpPr>
          <p:nvPr/>
        </p:nvSpPr>
        <p:spPr bwMode="auto">
          <a:xfrm>
            <a:off x="1706875" y="3297379"/>
            <a:ext cx="1512168" cy="5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sz="2800" b="1" dirty="0">
                <a:solidFill>
                  <a:prstClr val="black"/>
                </a:solidFill>
                <a:latin typeface="Trebuchet MS" pitchFamily="34" charset="0"/>
              </a:rPr>
              <a:t>2019 год</a:t>
            </a:r>
          </a:p>
        </p:txBody>
      </p:sp>
      <p:graphicFrame>
        <p:nvGraphicFramePr>
          <p:cNvPr id="4" name="Объект 4"/>
          <p:cNvGraphicFramePr>
            <a:graphicFrameLocks/>
          </p:cNvGraphicFramePr>
          <p:nvPr>
            <p:extLst>
              <p:ext uri="{D42A27DB-BD31-4B8C-83A1-F6EECF244321}">
                <p14:modId xmlns:p14="http://schemas.microsoft.com/office/powerpoint/2010/main" val="2342857024"/>
              </p:ext>
            </p:extLst>
          </p:nvPr>
        </p:nvGraphicFramePr>
        <p:xfrm>
          <a:off x="4340421" y="1080683"/>
          <a:ext cx="5327650" cy="4536503"/>
        </p:xfrm>
        <a:graphic>
          <a:graphicData uri="http://schemas.openxmlformats.org/drawingml/2006/chart">
            <c:chart xmlns:c="http://schemas.openxmlformats.org/drawingml/2006/chart" xmlns:r="http://schemas.openxmlformats.org/officeDocument/2006/relationships" r:id="rId4"/>
          </a:graphicData>
        </a:graphic>
      </p:graphicFrame>
      <p:sp>
        <p:nvSpPr>
          <p:cNvPr id="26633" name="TextBox 1"/>
          <p:cNvSpPr txBox="1">
            <a:spLocks noChangeArrowheads="1"/>
          </p:cNvSpPr>
          <p:nvPr/>
        </p:nvSpPr>
        <p:spPr bwMode="auto">
          <a:xfrm>
            <a:off x="6444208" y="3260632"/>
            <a:ext cx="1440160" cy="61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sz="2800" b="1" dirty="0">
                <a:solidFill>
                  <a:prstClr val="black"/>
                </a:solidFill>
                <a:latin typeface="Trebuchet MS" pitchFamily="34" charset="0"/>
              </a:rPr>
              <a:t>2020 год</a:t>
            </a:r>
          </a:p>
        </p:txBody>
      </p:sp>
      <p:cxnSp>
        <p:nvCxnSpPr>
          <p:cNvPr id="28" name="Прямая соединительная линия 27"/>
          <p:cNvCxnSpPr>
            <a:cxnSpLocks/>
          </p:cNvCxnSpPr>
          <p:nvPr/>
        </p:nvCxnSpPr>
        <p:spPr>
          <a:xfrm>
            <a:off x="5652120" y="1593057"/>
            <a:ext cx="216024" cy="323775"/>
          </a:xfrm>
          <a:prstGeom prst="line">
            <a:avLst/>
          </a:prstGeom>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p:cNvCxnSpPr>
            <a:cxnSpLocks/>
          </p:cNvCxnSpPr>
          <p:nvPr/>
        </p:nvCxnSpPr>
        <p:spPr>
          <a:xfrm>
            <a:off x="6660232" y="1412776"/>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47" name="Прямая соединительная линия 46"/>
          <p:cNvCxnSpPr/>
          <p:nvPr/>
        </p:nvCxnSpPr>
        <p:spPr>
          <a:xfrm>
            <a:off x="7956376" y="4941168"/>
            <a:ext cx="296464" cy="206474"/>
          </a:xfrm>
          <a:prstGeom prst="line">
            <a:avLst/>
          </a:prstGeom>
        </p:spPr>
        <p:style>
          <a:lnRef idx="1">
            <a:schemeClr val="dk1"/>
          </a:lnRef>
          <a:fillRef idx="0">
            <a:schemeClr val="dk1"/>
          </a:fillRef>
          <a:effectRef idx="0">
            <a:schemeClr val="dk1"/>
          </a:effectRef>
          <a:fontRef idx="minor">
            <a:schemeClr val="tx1"/>
          </a:fontRef>
        </p:style>
      </p:cxnSp>
      <p:sp>
        <p:nvSpPr>
          <p:cNvPr id="12" name="TextBox 24">
            <a:extLst>
              <a:ext uri="{FF2B5EF4-FFF2-40B4-BE49-F238E27FC236}">
                <a16:creationId xmlns:a16="http://schemas.microsoft.com/office/drawing/2014/main" id="{FC5BAD98-D930-4942-B9C7-18F477A85BF0}"/>
              </a:ext>
            </a:extLst>
          </p:cNvPr>
          <p:cNvSpPr txBox="1">
            <a:spLocks noChangeArrowheads="1"/>
          </p:cNvSpPr>
          <p:nvPr/>
        </p:nvSpPr>
        <p:spPr bwMode="auto">
          <a:xfrm>
            <a:off x="7596336" y="836712"/>
            <a:ext cx="12237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err="1">
                <a:solidFill>
                  <a:prstClr val="black"/>
                </a:solidFill>
                <a:latin typeface="Arial" charset="0"/>
                <a:cs typeface="Arial" charset="0"/>
              </a:rPr>
              <a:t>млн.рублей</a:t>
            </a:r>
            <a:endParaRPr lang="ru-RU" b="1" dirty="0">
              <a:solidFill>
                <a:prstClr val="black"/>
              </a:solidFill>
              <a:latin typeface="Arial" charset="0"/>
              <a:cs typeface="Arial" charset="0"/>
            </a:endParaRPr>
          </a:p>
        </p:txBody>
      </p:sp>
    </p:spTree>
    <p:extLst>
      <p:ext uri="{BB962C8B-B14F-4D97-AF65-F5344CB8AC3E}">
        <p14:creationId xmlns:p14="http://schemas.microsoft.com/office/powerpoint/2010/main" val="192793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Прямоугольник 3"/>
          <p:cNvSpPr>
            <a:spLocks noChangeArrowheads="1"/>
          </p:cNvSpPr>
          <p:nvPr/>
        </p:nvSpPr>
        <p:spPr bwMode="auto">
          <a:xfrm>
            <a:off x="16381" y="1699609"/>
            <a:ext cx="8712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ru-RU" sz="2200" b="1" dirty="0">
                <a:solidFill>
                  <a:prstClr val="black"/>
                </a:solidFill>
                <a:latin typeface="Monotype Corsiva" pitchFamily="66" charset="0"/>
              </a:rPr>
              <a:t>        Перед Вами информационный материал – «Бюджет для граждан», который познакомит Вас с основными параметрами исполнения бюджета Балахнинского муниципального района Нижегородской области за 2020 год .</a:t>
            </a:r>
          </a:p>
          <a:p>
            <a:pPr algn="just" fontAlgn="base">
              <a:spcBef>
                <a:spcPct val="0"/>
              </a:spcBef>
              <a:spcAft>
                <a:spcPct val="0"/>
              </a:spcAft>
            </a:pPr>
            <a:r>
              <a:rPr lang="ru-RU" sz="2200" b="1" dirty="0">
                <a:solidFill>
                  <a:prstClr val="black"/>
                </a:solidFill>
                <a:latin typeface="Monotype Corsiva" pitchFamily="66" charset="0"/>
              </a:rPr>
              <a:t>          Представленная в доступной и понятной форме информация предназначена для широкого круга пользователей с учетом целевых групп и обеспечивает реализацию принципов прозрачности, открытости и обеспечения полного и доступного информирования граждан о бюджете Балахнинского муниципального района Нижегородской области. </a:t>
            </a:r>
          </a:p>
          <a:p>
            <a:pPr algn="just" fontAlgn="base">
              <a:spcBef>
                <a:spcPct val="0"/>
              </a:spcBef>
              <a:spcAft>
                <a:spcPct val="0"/>
              </a:spcAft>
            </a:pPr>
            <a:r>
              <a:rPr lang="ru-RU" sz="2200" b="1" dirty="0">
                <a:solidFill>
                  <a:prstClr val="black"/>
                </a:solidFill>
                <a:latin typeface="Monotype Corsiva" pitchFamily="66" charset="0"/>
              </a:rPr>
              <a:t>         Информация позволит гражданам составить представление об источниках формирования доходов бюджета района, направлениях расходования бюджетных средств в 2020 году и сделать выводы об эффективности использования бюджетных средств.</a:t>
            </a:r>
          </a:p>
          <a:p>
            <a:pPr algn="just" fontAlgn="base">
              <a:spcBef>
                <a:spcPct val="0"/>
              </a:spcBef>
              <a:spcAft>
                <a:spcPct val="0"/>
              </a:spcAft>
            </a:pPr>
            <a:r>
              <a:rPr lang="ru-RU" sz="2200" b="1" dirty="0">
                <a:solidFill>
                  <a:prstClr val="black"/>
                </a:solidFill>
                <a:latin typeface="Monotype Corsiva" pitchFamily="66" charset="0"/>
              </a:rPr>
              <a:t>        Мы надеемся на заинтересованное внимание жителей Балахнинского муниципального района Нижегородской области к процессу исполнения бюджета.</a:t>
            </a:r>
          </a:p>
        </p:txBody>
      </p:sp>
      <p:sp>
        <p:nvSpPr>
          <p:cNvPr id="5" name="Прямоугольник 4"/>
          <p:cNvSpPr/>
          <p:nvPr/>
        </p:nvSpPr>
        <p:spPr>
          <a:xfrm>
            <a:off x="107504" y="692696"/>
            <a:ext cx="6336704" cy="707886"/>
          </a:xfrm>
          <a:prstGeom prst="rect">
            <a:avLst/>
          </a:prstGeom>
          <a:noFill/>
        </p:spPr>
        <p:txBody>
          <a:bodyPr wrap="square">
            <a:spAutoFit/>
          </a:bodyPr>
          <a:lstStyle/>
          <a:p>
            <a:pPr algn="ctr" fontAlgn="base">
              <a:spcBef>
                <a:spcPct val="0"/>
              </a:spcBef>
              <a:spcAft>
                <a:spcPct val="0"/>
              </a:spcAft>
              <a:defRPr/>
            </a:pPr>
            <a:r>
              <a:rPr lang="ru-RU" sz="2000" b="1" dirty="0">
                <a:ln w="10541" cmpd="sng">
                  <a:solidFill>
                    <a:srgbClr val="4E67C8">
                      <a:shade val="88000"/>
                      <a:satMod val="110000"/>
                    </a:srgbClr>
                  </a:solidFill>
                  <a:prstDash val="solid"/>
                </a:ln>
                <a:solidFill>
                  <a:srgbClr val="00B050"/>
                </a:solidFill>
                <a:latin typeface="Monotype Corsiva" pitchFamily="66" charset="0"/>
              </a:rPr>
              <a:t>Уважаемые жители Балахнинского муниципального района</a:t>
            </a:r>
          </a:p>
          <a:p>
            <a:pPr algn="ctr" fontAlgn="base">
              <a:spcBef>
                <a:spcPct val="0"/>
              </a:spcBef>
              <a:spcAft>
                <a:spcPct val="0"/>
              </a:spcAft>
              <a:defRPr/>
            </a:pPr>
            <a:r>
              <a:rPr lang="ru-RU" sz="2000" b="1" dirty="0">
                <a:ln w="10541" cmpd="sng">
                  <a:solidFill>
                    <a:srgbClr val="4E67C8">
                      <a:shade val="88000"/>
                      <a:satMod val="110000"/>
                    </a:srgbClr>
                  </a:solidFill>
                  <a:prstDash val="solid"/>
                </a:ln>
                <a:solidFill>
                  <a:srgbClr val="00B050"/>
                </a:solidFill>
                <a:latin typeface="Monotype Corsiva" pitchFamily="66" charset="0"/>
              </a:rPr>
              <a:t>Нижегородской области!</a:t>
            </a:r>
            <a:endParaRPr lang="ru-RU" sz="3200" b="1" dirty="0">
              <a:ln w="10541" cmpd="sng">
                <a:solidFill>
                  <a:srgbClr val="4E67C8">
                    <a:shade val="88000"/>
                    <a:satMod val="110000"/>
                  </a:srgbClr>
                </a:solidFill>
                <a:prstDash val="solid"/>
              </a:ln>
              <a:solidFill>
                <a:srgbClr val="00B050"/>
              </a:solidFill>
              <a:latin typeface="Monotype Corsiva" pitchFamily="66" charset="0"/>
            </a:endParaRPr>
          </a:p>
        </p:txBody>
      </p:sp>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a:t>
            </a:r>
          </a:p>
        </p:txBody>
      </p:sp>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t="3700"/>
          <a:stretch/>
        </p:blipFill>
        <p:spPr>
          <a:xfrm>
            <a:off x="6506263" y="5628"/>
            <a:ext cx="2637737" cy="1693424"/>
          </a:xfrm>
          <a:prstGeom prst="rect">
            <a:avLst/>
          </a:prstGeom>
          <a:scene3d>
            <a:camera prst="orthographicFront"/>
            <a:lightRig rig="threePt" dir="t"/>
          </a:scene3d>
          <a:sp3d>
            <a:bevelT/>
            <a:bevelB w="152400" h="50800" prst="softRound"/>
          </a:sp3d>
        </p:spPr>
      </p:pic>
    </p:spTree>
    <p:extLst>
      <p:ext uri="{BB962C8B-B14F-4D97-AF65-F5344CB8AC3E}">
        <p14:creationId xmlns:p14="http://schemas.microsoft.com/office/powerpoint/2010/main" val="208010627"/>
      </p:ext>
    </p:extLst>
  </p:cSld>
  <p:clrMapOvr>
    <a:masterClrMapping/>
  </p:clrMapOvr>
  <p:transition>
    <p:pull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3"/>
          <p:cNvSpPr>
            <a:spLocks noChangeArrowheads="1"/>
          </p:cNvSpPr>
          <p:nvPr/>
        </p:nvSpPr>
        <p:spPr bwMode="auto">
          <a:xfrm>
            <a:off x="8250238" y="6527800"/>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20</a:t>
            </a:r>
          </a:p>
        </p:txBody>
      </p:sp>
      <p:pic>
        <p:nvPicPr>
          <p:cNvPr id="2765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187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331640" y="232524"/>
            <a:ext cx="6120680" cy="1015663"/>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a:t>
            </a:r>
          </a:p>
          <a:p>
            <a:pPr algn="ctr" fontAlgn="base">
              <a:spcBef>
                <a:spcPct val="0"/>
              </a:spcBef>
              <a:spcAft>
                <a:spcPct val="0"/>
              </a:spcAft>
              <a:defRPr/>
            </a:pPr>
            <a:r>
              <a:rPr lang="ru-RU" sz="2000" b="1" u="sng"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по налоговым доходам</a:t>
            </a:r>
          </a:p>
        </p:txBody>
      </p:sp>
      <p:sp>
        <p:nvSpPr>
          <p:cNvPr id="27655" name="TextBox 24"/>
          <p:cNvSpPr txBox="1">
            <a:spLocks noChangeArrowheads="1"/>
          </p:cNvSpPr>
          <p:nvPr/>
        </p:nvSpPr>
        <p:spPr bwMode="auto">
          <a:xfrm>
            <a:off x="7596336" y="980728"/>
            <a:ext cx="12734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latin typeface="Arial" charset="0"/>
                <a:cs typeface="Arial" charset="0"/>
              </a:rPr>
              <a:t>млн. рублей</a:t>
            </a:r>
          </a:p>
        </p:txBody>
      </p:sp>
      <p:graphicFrame>
        <p:nvGraphicFramePr>
          <p:cNvPr id="10" name="Таблица 9"/>
          <p:cNvGraphicFramePr>
            <a:graphicFrameLocks noGrp="1"/>
          </p:cNvGraphicFramePr>
          <p:nvPr>
            <p:extLst>
              <p:ext uri="{D42A27DB-BD31-4B8C-83A1-F6EECF244321}">
                <p14:modId xmlns:p14="http://schemas.microsoft.com/office/powerpoint/2010/main" val="3826692671"/>
              </p:ext>
            </p:extLst>
          </p:nvPr>
        </p:nvGraphicFramePr>
        <p:xfrm>
          <a:off x="323528" y="1340768"/>
          <a:ext cx="8462963" cy="4280996"/>
        </p:xfrm>
        <a:graphic>
          <a:graphicData uri="http://schemas.openxmlformats.org/drawingml/2006/table">
            <a:tbl>
              <a:tblPr/>
              <a:tblGrid>
                <a:gridCol w="1895295">
                  <a:extLst>
                    <a:ext uri="{9D8B030D-6E8A-4147-A177-3AD203B41FA5}">
                      <a16:colId xmlns:a16="http://schemas.microsoft.com/office/drawing/2014/main" val="20000"/>
                    </a:ext>
                  </a:extLst>
                </a:gridCol>
                <a:gridCol w="840687">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2629">
                  <a:extLst>
                    <a:ext uri="{9D8B030D-6E8A-4147-A177-3AD203B41FA5}">
                      <a16:colId xmlns:a16="http://schemas.microsoft.com/office/drawing/2014/main" val="20004"/>
                    </a:ext>
                  </a:extLst>
                </a:gridCol>
                <a:gridCol w="937571">
                  <a:extLst>
                    <a:ext uri="{9D8B030D-6E8A-4147-A177-3AD203B41FA5}">
                      <a16:colId xmlns:a16="http://schemas.microsoft.com/office/drawing/2014/main" val="20005"/>
                    </a:ext>
                  </a:extLst>
                </a:gridCol>
                <a:gridCol w="1062568">
                  <a:extLst>
                    <a:ext uri="{9D8B030D-6E8A-4147-A177-3AD203B41FA5}">
                      <a16:colId xmlns:a16="http://schemas.microsoft.com/office/drawing/2014/main" val="20006"/>
                    </a:ext>
                  </a:extLst>
                </a:gridCol>
                <a:gridCol w="992005">
                  <a:extLst>
                    <a:ext uri="{9D8B030D-6E8A-4147-A177-3AD203B41FA5}">
                      <a16:colId xmlns:a16="http://schemas.microsoft.com/office/drawing/2014/main" val="20007"/>
                    </a:ext>
                  </a:extLst>
                </a:gridCol>
              </a:tblGrid>
              <a:tr h="1618144">
                <a:tc>
                  <a:txBody>
                    <a:bodyPr/>
                    <a:lstStyle/>
                    <a:p>
                      <a:pPr algn="ctr" rtl="0" fontAlgn="ctr"/>
                      <a:r>
                        <a:rPr lang="ru-RU" sz="2000" b="1" i="0" u="none" strike="noStrike" dirty="0">
                          <a:solidFill>
                            <a:srgbClr val="000000"/>
                          </a:solidFill>
                          <a:effectLst/>
                          <a:latin typeface="Times New Roman" pitchFamily="18" charset="0"/>
                          <a:cs typeface="Times New Roman" pitchFamily="18" charset="0"/>
                        </a:rPr>
                        <a:t>Налоговые доходы</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Исполнено за 2019 год</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Первоначальный план на 2020 год</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Уточненный план на 2020 год</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Исполнено за 2020 год</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 исполнения за 2020 год к первоначальному плану</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 исполнения за 2020 год </a:t>
                      </a:r>
                    </a:p>
                    <a:p>
                      <a:pPr algn="ctr" rtl="0" fontAlgn="ctr"/>
                      <a:r>
                        <a:rPr lang="ru-RU" sz="1200" b="1" i="0" u="none" strike="noStrike" dirty="0">
                          <a:solidFill>
                            <a:schemeClr val="tx1"/>
                          </a:solidFill>
                          <a:effectLst/>
                          <a:latin typeface="Times New Roman" pitchFamily="18" charset="0"/>
                          <a:cs typeface="Times New Roman" pitchFamily="18" charset="0"/>
                        </a:rPr>
                        <a:t>к уточненному плану</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 исполнения 2020 года </a:t>
                      </a:r>
                    </a:p>
                    <a:p>
                      <a:pPr algn="ctr" rtl="0" fontAlgn="ctr"/>
                      <a:r>
                        <a:rPr lang="ru-RU" sz="1200" b="1" i="0" u="none" strike="noStrike" dirty="0">
                          <a:solidFill>
                            <a:schemeClr val="tx1"/>
                          </a:solidFill>
                          <a:effectLst/>
                          <a:latin typeface="Times New Roman" pitchFamily="18" charset="0"/>
                          <a:cs typeface="Times New Roman" pitchFamily="18" charset="0"/>
                        </a:rPr>
                        <a:t>к 2019 году</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49958">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Налог на доходы физических лиц</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latin typeface="Times New Roman" pitchFamily="18" charset="0"/>
                          <a:cs typeface="Times New Roman" pitchFamily="18" charset="0"/>
                        </a:rPr>
                        <a:t>327,3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343,4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339,4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332,0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96,7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97,8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101,4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74978">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Акцизы</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39381">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Налоги на совокупный доход</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latin typeface="Times New Roman" pitchFamily="18" charset="0"/>
                          <a:cs typeface="Times New Roman" pitchFamily="18" charset="0"/>
                        </a:rPr>
                        <a:t>22,8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38,6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37,2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37,2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96,4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163,2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432845">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Налоги на имущество</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4324081"/>
                  </a:ext>
                </a:extLst>
              </a:tr>
              <a:tr h="432845">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Государственная пошлина</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latin typeface="Times New Roman" pitchFamily="18" charset="0"/>
                          <a:cs typeface="Times New Roman" pitchFamily="18" charset="0"/>
                        </a:rPr>
                        <a:t>17,2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15,5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96,3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90,1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7687417"/>
                  </a:ext>
                </a:extLst>
              </a:tr>
              <a:tr h="432845">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Итого налоговые доходы</a:t>
                      </a:r>
                    </a:p>
                  </a:txBody>
                  <a:tcPr marL="6108" marR="6108" marT="61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1" dirty="0">
                          <a:solidFill>
                            <a:schemeClr val="tx1"/>
                          </a:solidFill>
                          <a:latin typeface="Times New Roman" pitchFamily="18" charset="0"/>
                          <a:cs typeface="Times New Roman" pitchFamily="18" charset="0"/>
                        </a:rPr>
                        <a:t>367,3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398,1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392,1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1" dirty="0">
                          <a:solidFill>
                            <a:schemeClr val="tx1"/>
                          </a:solidFill>
                          <a:latin typeface="Times New Roman" pitchFamily="18" charset="0"/>
                          <a:cs typeface="Times New Roman" pitchFamily="18" charset="0"/>
                        </a:rPr>
                        <a:t>384,7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96,6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98,1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104,7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33137818"/>
                  </a:ext>
                </a:extLst>
              </a:tr>
            </a:tbl>
          </a:graphicData>
        </a:graphic>
      </p:graphicFrame>
    </p:spTree>
    <p:extLst>
      <p:ext uri="{BB962C8B-B14F-4D97-AF65-F5344CB8AC3E}">
        <p14:creationId xmlns:p14="http://schemas.microsoft.com/office/powerpoint/2010/main" val="3014827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3"/>
          <p:cNvSpPr>
            <a:spLocks noChangeArrowheads="1"/>
          </p:cNvSpPr>
          <p:nvPr/>
        </p:nvSpPr>
        <p:spPr bwMode="auto">
          <a:xfrm>
            <a:off x="8243888" y="6453188"/>
            <a:ext cx="790575" cy="288925"/>
          </a:xfrm>
          <a:prstGeom prst="ellipse">
            <a:avLst/>
          </a:prstGeom>
          <a:solidFill>
            <a:schemeClr val="bg1"/>
          </a:solidFill>
          <a:ln w="25400">
            <a:solidFill>
              <a:schemeClr val="tx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1200" cap="none" spc="0" normalizeH="0" baseline="0" noProof="0" dirty="0">
                <a:ln>
                  <a:noFill/>
                </a:ln>
                <a:solidFill>
                  <a:srgbClr val="212745"/>
                </a:solidFill>
                <a:effectLst>
                  <a:outerShdw blurRad="38100" dist="38100" dir="2700000" algn="tl">
                    <a:srgbClr val="C0C0C0"/>
                  </a:outerShdw>
                </a:effectLst>
                <a:uLnTx/>
                <a:uFillTx/>
                <a:latin typeface="Tahoma" pitchFamily="34" charset="0"/>
                <a:ea typeface="+mn-ea"/>
                <a:cs typeface="+mn-cs"/>
              </a:rPr>
              <a:t>21</a:t>
            </a:r>
          </a:p>
        </p:txBody>
      </p:sp>
      <p:pic>
        <p:nvPicPr>
          <p:cNvPr id="2867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187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187624" y="116632"/>
            <a:ext cx="6192688"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u="none" strike="noStrike" kern="1200" cap="none" spc="0" normalizeH="0" baseline="0" noProof="0" dirty="0">
                <a:ln w="1905"/>
                <a:solidFill>
                  <a:srgbClr val="90C226">
                    <a:lumMod val="75000"/>
                  </a:srgbClr>
                </a:solidFill>
                <a:effectLst>
                  <a:innerShdw blurRad="69850" dist="43180" dir="5400000">
                    <a:srgbClr val="000000">
                      <a:alpha val="65000"/>
                    </a:srgbClr>
                  </a:innerShdw>
                </a:effectLst>
                <a:uLnTx/>
                <a:uFillTx/>
                <a:latin typeface="Arial" pitchFamily="34" charset="0"/>
                <a:ea typeface="+mn-ea"/>
                <a:cs typeface="Arial" pitchFamily="34" charset="0"/>
              </a:rPr>
              <a:t>Изменение</a:t>
            </a:r>
            <a:r>
              <a:rPr kumimoji="0" lang="ru-RU" sz="2400" b="1" u="none" strike="noStrike" kern="1200" cap="none" spc="0" normalizeH="0" baseline="0" noProof="0" dirty="0">
                <a:ln w="1905"/>
                <a:solidFill>
                  <a:srgbClr val="A7EA52">
                    <a:lumMod val="40000"/>
                    <a:lumOff val="60000"/>
                  </a:srgbClr>
                </a:solidFill>
                <a:effectLst>
                  <a:innerShdw blurRad="69850" dist="43180" dir="5400000">
                    <a:srgbClr val="000000">
                      <a:alpha val="65000"/>
                    </a:srgbClr>
                  </a:innerShdw>
                </a:effectLst>
                <a:uLnTx/>
                <a:uFillTx/>
                <a:latin typeface="Arial" pitchFamily="34" charset="0"/>
                <a:ea typeface="+mn-ea"/>
                <a:cs typeface="Arial" pitchFamily="34" charset="0"/>
              </a:rPr>
              <a:t> </a:t>
            </a:r>
            <a:r>
              <a:rPr kumimoji="0" lang="ru-RU" sz="2400" b="1" u="none" strike="noStrike" kern="1200" cap="none" spc="0" normalizeH="0" baseline="0" noProof="0" dirty="0">
                <a:ln w="1905"/>
                <a:solidFill>
                  <a:srgbClr val="90C226">
                    <a:lumMod val="75000"/>
                  </a:srgbClr>
                </a:solidFill>
                <a:effectLst>
                  <a:innerShdw blurRad="69850" dist="43180" dir="5400000">
                    <a:srgbClr val="000000">
                      <a:alpha val="65000"/>
                    </a:srgbClr>
                  </a:innerShdw>
                </a:effectLst>
                <a:uLnTx/>
                <a:uFillTx/>
                <a:latin typeface="Arial" pitchFamily="34" charset="0"/>
                <a:ea typeface="+mn-ea"/>
                <a:cs typeface="Arial" pitchFamily="34" charset="0"/>
              </a:rPr>
              <a:t>дополнительного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u="none" strike="noStrike" kern="1200" cap="none" spc="0" normalizeH="0" baseline="0" noProof="0" dirty="0">
                <a:ln w="1905"/>
                <a:solidFill>
                  <a:srgbClr val="90C226">
                    <a:lumMod val="75000"/>
                  </a:srgbClr>
                </a:solidFill>
                <a:effectLst>
                  <a:innerShdw blurRad="69850" dist="43180" dir="5400000">
                    <a:srgbClr val="000000">
                      <a:alpha val="65000"/>
                    </a:srgbClr>
                  </a:innerShdw>
                </a:effectLst>
                <a:uLnTx/>
                <a:uFillTx/>
                <a:latin typeface="Arial" pitchFamily="34" charset="0"/>
                <a:ea typeface="+mn-ea"/>
                <a:cs typeface="Arial" pitchFamily="34" charset="0"/>
              </a:rPr>
              <a:t>норматива отчислений от налога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u="none" strike="noStrike" kern="1200" cap="none" spc="0" normalizeH="0" baseline="0" noProof="0" dirty="0">
                <a:ln w="1905"/>
                <a:solidFill>
                  <a:srgbClr val="90C226">
                    <a:lumMod val="75000"/>
                  </a:srgbClr>
                </a:solidFill>
                <a:effectLst>
                  <a:innerShdw blurRad="69850" dist="43180" dir="5400000">
                    <a:srgbClr val="000000">
                      <a:alpha val="65000"/>
                    </a:srgbClr>
                  </a:innerShdw>
                </a:effectLst>
                <a:uLnTx/>
                <a:uFillTx/>
                <a:latin typeface="Arial" pitchFamily="34" charset="0"/>
                <a:ea typeface="+mn-ea"/>
                <a:cs typeface="Arial" pitchFamily="34" charset="0"/>
              </a:rPr>
              <a:t>на доходы физических лиц</a:t>
            </a:r>
          </a:p>
        </p:txBody>
      </p:sp>
      <p:graphicFrame>
        <p:nvGraphicFramePr>
          <p:cNvPr id="7" name="Диаграмма 6"/>
          <p:cNvGraphicFramePr>
            <a:graphicFrameLocks/>
          </p:cNvGraphicFramePr>
          <p:nvPr>
            <p:extLst>
              <p:ext uri="{D42A27DB-BD31-4B8C-83A1-F6EECF244321}">
                <p14:modId xmlns:p14="http://schemas.microsoft.com/office/powerpoint/2010/main" val="3915397318"/>
              </p:ext>
            </p:extLst>
          </p:nvPr>
        </p:nvGraphicFramePr>
        <p:xfrm>
          <a:off x="1547664" y="1268760"/>
          <a:ext cx="6192688"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618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22"/>
          <p:cNvGraphicFramePr>
            <a:graphicFrameLocks/>
          </p:cNvGraphicFramePr>
          <p:nvPr>
            <p:extLst>
              <p:ext uri="{D42A27DB-BD31-4B8C-83A1-F6EECF244321}">
                <p14:modId xmlns:p14="http://schemas.microsoft.com/office/powerpoint/2010/main" val="4178409253"/>
              </p:ext>
            </p:extLst>
          </p:nvPr>
        </p:nvGraphicFramePr>
        <p:xfrm>
          <a:off x="415112" y="891398"/>
          <a:ext cx="4804960" cy="6065994"/>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22</a:t>
            </a:r>
          </a:p>
        </p:txBody>
      </p:sp>
      <p:pic>
        <p:nvPicPr>
          <p:cNvPr id="2970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700"/>
            <a:ext cx="1187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3" name="TextBox 1"/>
          <p:cNvSpPr txBox="1">
            <a:spLocks noChangeArrowheads="1"/>
          </p:cNvSpPr>
          <p:nvPr/>
        </p:nvSpPr>
        <p:spPr bwMode="auto">
          <a:xfrm>
            <a:off x="1729416" y="3001081"/>
            <a:ext cx="1440160" cy="64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sz="2800" b="1" dirty="0">
                <a:solidFill>
                  <a:prstClr val="black"/>
                </a:solidFill>
                <a:latin typeface="Trebuchet MS" pitchFamily="34" charset="0"/>
              </a:rPr>
              <a:t>2019 год</a:t>
            </a:r>
          </a:p>
        </p:txBody>
      </p:sp>
      <p:graphicFrame>
        <p:nvGraphicFramePr>
          <p:cNvPr id="4" name="Объект 6"/>
          <p:cNvGraphicFramePr>
            <a:graphicFrameLocks/>
          </p:cNvGraphicFramePr>
          <p:nvPr>
            <p:extLst>
              <p:ext uri="{D42A27DB-BD31-4B8C-83A1-F6EECF244321}">
                <p14:modId xmlns:p14="http://schemas.microsoft.com/office/powerpoint/2010/main" val="1010628946"/>
              </p:ext>
            </p:extLst>
          </p:nvPr>
        </p:nvGraphicFramePr>
        <p:xfrm>
          <a:off x="4126774" y="1052737"/>
          <a:ext cx="5362575" cy="4601244"/>
        </p:xfrm>
        <a:graphic>
          <a:graphicData uri="http://schemas.openxmlformats.org/drawingml/2006/chart">
            <c:chart xmlns:c="http://schemas.openxmlformats.org/drawingml/2006/chart" xmlns:r="http://schemas.openxmlformats.org/officeDocument/2006/relationships" r:id="rId4"/>
          </a:graphicData>
        </a:graphic>
      </p:graphicFrame>
      <p:sp>
        <p:nvSpPr>
          <p:cNvPr id="29705" name="TextBox 1"/>
          <p:cNvSpPr txBox="1">
            <a:spLocks noChangeArrowheads="1"/>
          </p:cNvSpPr>
          <p:nvPr/>
        </p:nvSpPr>
        <p:spPr bwMode="auto">
          <a:xfrm>
            <a:off x="6177270" y="3001081"/>
            <a:ext cx="151216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sz="2800" b="1" dirty="0">
                <a:solidFill>
                  <a:prstClr val="black"/>
                </a:solidFill>
                <a:latin typeface="Trebuchet MS" pitchFamily="34" charset="0"/>
              </a:rPr>
              <a:t>2020 год</a:t>
            </a:r>
          </a:p>
        </p:txBody>
      </p:sp>
      <p:sp>
        <p:nvSpPr>
          <p:cNvPr id="9" name="TextBox 24">
            <a:extLst>
              <a:ext uri="{FF2B5EF4-FFF2-40B4-BE49-F238E27FC236}">
                <a16:creationId xmlns:a16="http://schemas.microsoft.com/office/drawing/2014/main" id="{C4C27ED7-5B03-4B83-9D8C-F4BEEB08DBE8}"/>
              </a:ext>
            </a:extLst>
          </p:cNvPr>
          <p:cNvSpPr txBox="1">
            <a:spLocks noChangeArrowheads="1"/>
          </p:cNvSpPr>
          <p:nvPr/>
        </p:nvSpPr>
        <p:spPr bwMode="auto">
          <a:xfrm>
            <a:off x="7668344" y="1124744"/>
            <a:ext cx="12237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err="1">
                <a:solidFill>
                  <a:prstClr val="black"/>
                </a:solidFill>
                <a:latin typeface="Arial" charset="0"/>
                <a:cs typeface="Arial" charset="0"/>
              </a:rPr>
              <a:t>млн.рублей</a:t>
            </a:r>
            <a:endParaRPr lang="ru-RU" b="1" dirty="0">
              <a:solidFill>
                <a:prstClr val="black"/>
              </a:solidFill>
              <a:latin typeface="Arial" charset="0"/>
              <a:cs typeface="Arial" charset="0"/>
            </a:endParaRPr>
          </a:p>
        </p:txBody>
      </p:sp>
      <p:sp>
        <p:nvSpPr>
          <p:cNvPr id="10" name="Прямоугольник 9">
            <a:extLst>
              <a:ext uri="{FF2B5EF4-FFF2-40B4-BE49-F238E27FC236}">
                <a16:creationId xmlns:a16="http://schemas.microsoft.com/office/drawing/2014/main" id="{14842809-37F9-4E4C-9222-EB1BC86D783A}"/>
              </a:ext>
            </a:extLst>
          </p:cNvPr>
          <p:cNvSpPr/>
          <p:nvPr/>
        </p:nvSpPr>
        <p:spPr>
          <a:xfrm>
            <a:off x="2123728" y="116632"/>
            <a:ext cx="4448974" cy="1200329"/>
          </a:xfrm>
          <a:prstGeom prst="rect">
            <a:avLst/>
          </a:prstGeom>
        </p:spPr>
        <p:txBody>
          <a:bodyPr wrap="non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Структура бюджета района</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 по неналоговым доходам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в 2019-2020 годах</a:t>
            </a:r>
          </a:p>
        </p:txBody>
      </p:sp>
    </p:spTree>
    <p:extLst>
      <p:ext uri="{BB962C8B-B14F-4D97-AF65-F5344CB8AC3E}">
        <p14:creationId xmlns:p14="http://schemas.microsoft.com/office/powerpoint/2010/main" val="230181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3"/>
          <p:cNvSpPr>
            <a:spLocks noChangeArrowheads="1"/>
          </p:cNvSpPr>
          <p:nvPr/>
        </p:nvSpPr>
        <p:spPr bwMode="auto">
          <a:xfrm>
            <a:off x="8178001" y="6457044"/>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23</a:t>
            </a:r>
          </a:p>
        </p:txBody>
      </p:sp>
      <p:pic>
        <p:nvPicPr>
          <p:cNvPr id="307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187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299325" y="30357"/>
            <a:ext cx="5351786" cy="1015663"/>
          </a:xfrm>
          <a:prstGeom prst="rect">
            <a:avLst/>
          </a:prstGeom>
        </p:spPr>
        <p:txBody>
          <a:bodyPr wrap="non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     Исполнение бюджета Балахнинского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муниципального района</a:t>
            </a:r>
          </a:p>
          <a:p>
            <a:pPr algn="ctr" fontAlgn="base">
              <a:spcBef>
                <a:spcPct val="0"/>
              </a:spcBef>
              <a:spcAft>
                <a:spcPct val="0"/>
              </a:spcAft>
              <a:defRPr/>
            </a:pPr>
            <a:r>
              <a:rPr lang="ru-RU" sz="2000" b="1" u="sng"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по неналоговым доходам</a:t>
            </a:r>
          </a:p>
        </p:txBody>
      </p:sp>
      <p:sp>
        <p:nvSpPr>
          <p:cNvPr id="30727" name="TextBox 24"/>
          <p:cNvSpPr txBox="1">
            <a:spLocks noChangeArrowheads="1"/>
          </p:cNvSpPr>
          <p:nvPr/>
        </p:nvSpPr>
        <p:spPr bwMode="auto">
          <a:xfrm>
            <a:off x="7558088" y="977900"/>
            <a:ext cx="12237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err="1">
                <a:solidFill>
                  <a:prstClr val="black"/>
                </a:solidFill>
                <a:latin typeface="Arial" charset="0"/>
                <a:cs typeface="Arial" charset="0"/>
              </a:rPr>
              <a:t>млн.рублей</a:t>
            </a:r>
            <a:endParaRPr lang="ru-RU"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48930543"/>
              </p:ext>
            </p:extLst>
          </p:nvPr>
        </p:nvGraphicFramePr>
        <p:xfrm>
          <a:off x="251520" y="1484784"/>
          <a:ext cx="8640961" cy="4896540"/>
        </p:xfrm>
        <a:graphic>
          <a:graphicData uri="http://schemas.openxmlformats.org/drawingml/2006/table">
            <a:tbl>
              <a:tblPr/>
              <a:tblGrid>
                <a:gridCol w="1935159">
                  <a:extLst>
                    <a:ext uri="{9D8B030D-6E8A-4147-A177-3AD203B41FA5}">
                      <a16:colId xmlns:a16="http://schemas.microsoft.com/office/drawing/2014/main" val="20000"/>
                    </a:ext>
                  </a:extLst>
                </a:gridCol>
                <a:gridCol w="873153">
                  <a:extLst>
                    <a:ext uri="{9D8B030D-6E8A-4147-A177-3AD203B41FA5}">
                      <a16:colId xmlns:a16="http://schemas.microsoft.com/office/drawing/2014/main" val="20001"/>
                    </a:ext>
                  </a:extLst>
                </a:gridCol>
                <a:gridCol w="856137">
                  <a:extLst>
                    <a:ext uri="{9D8B030D-6E8A-4147-A177-3AD203B41FA5}">
                      <a16:colId xmlns:a16="http://schemas.microsoft.com/office/drawing/2014/main" val="20002"/>
                    </a:ext>
                  </a:extLst>
                </a:gridCol>
                <a:gridCol w="856411">
                  <a:extLst>
                    <a:ext uri="{9D8B030D-6E8A-4147-A177-3AD203B41FA5}">
                      <a16:colId xmlns:a16="http://schemas.microsoft.com/office/drawing/2014/main" val="20003"/>
                    </a:ext>
                  </a:extLst>
                </a:gridCol>
                <a:gridCol w="1065022">
                  <a:extLst>
                    <a:ext uri="{9D8B030D-6E8A-4147-A177-3AD203B41FA5}">
                      <a16:colId xmlns:a16="http://schemas.microsoft.com/office/drawing/2014/main" val="20004"/>
                    </a:ext>
                  </a:extLst>
                </a:gridCol>
                <a:gridCol w="878371">
                  <a:extLst>
                    <a:ext uri="{9D8B030D-6E8A-4147-A177-3AD203B41FA5}">
                      <a16:colId xmlns:a16="http://schemas.microsoft.com/office/drawing/2014/main" val="20005"/>
                    </a:ext>
                  </a:extLst>
                </a:gridCol>
                <a:gridCol w="1163840">
                  <a:extLst>
                    <a:ext uri="{9D8B030D-6E8A-4147-A177-3AD203B41FA5}">
                      <a16:colId xmlns:a16="http://schemas.microsoft.com/office/drawing/2014/main" val="20006"/>
                    </a:ext>
                  </a:extLst>
                </a:gridCol>
                <a:gridCol w="1012868">
                  <a:extLst>
                    <a:ext uri="{9D8B030D-6E8A-4147-A177-3AD203B41FA5}">
                      <a16:colId xmlns:a16="http://schemas.microsoft.com/office/drawing/2014/main" val="20007"/>
                    </a:ext>
                  </a:extLst>
                </a:gridCol>
              </a:tblGrid>
              <a:tr h="1471367">
                <a:tc>
                  <a:txBody>
                    <a:bodyPr/>
                    <a:lstStyle/>
                    <a:p>
                      <a:pPr algn="ctr" rtl="0" fontAlgn="ctr"/>
                      <a:r>
                        <a:rPr lang="ru-RU" sz="2000" b="1" i="0" u="none" strike="noStrike" dirty="0">
                          <a:solidFill>
                            <a:srgbClr val="000000"/>
                          </a:solidFill>
                          <a:effectLst/>
                          <a:latin typeface="Times New Roman" pitchFamily="18" charset="0"/>
                          <a:cs typeface="Times New Roman" pitchFamily="18" charset="0"/>
                        </a:rPr>
                        <a:t>Неналоговые доходы</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Исполнено за 2019 год</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Первоначальный план на 2020 год</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Уточненный план на 2020 год</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Исполнено за 2020</a:t>
                      </a:r>
                      <a:r>
                        <a:rPr lang="ru-RU" sz="1200" b="1" i="0" u="none" strike="noStrike" baseline="0" dirty="0">
                          <a:solidFill>
                            <a:srgbClr val="000000"/>
                          </a:solidFill>
                          <a:effectLst/>
                          <a:latin typeface="Times New Roman" pitchFamily="18" charset="0"/>
                          <a:cs typeface="Times New Roman" pitchFamily="18" charset="0"/>
                        </a:rPr>
                        <a:t> </a:t>
                      </a:r>
                      <a:r>
                        <a:rPr lang="ru-RU" sz="1200" b="1" i="0" u="none" strike="noStrike" dirty="0">
                          <a:solidFill>
                            <a:srgbClr val="000000"/>
                          </a:solidFill>
                          <a:effectLst/>
                          <a:latin typeface="Times New Roman" pitchFamily="18" charset="0"/>
                          <a:cs typeface="Times New Roman" pitchFamily="18" charset="0"/>
                        </a:rPr>
                        <a:t>год</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 исполнения за 2020 год к первоначальному плану</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 исполнения за 2020 год к уточненному плану</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 исполнения 2020 года к 2019 году</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60690">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Доходы, получаемые в виде арендной платы за земельные участки</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15,2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38,5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31,1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13,2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34,3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42,4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86,8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75463">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Доходы от сдачи в аренду имущества</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61,1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61,1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121,1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16724">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Доходы от продажи земельных участков</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35,5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72,7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57,1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75463">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Доходы от реализации имущества</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х</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х</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х</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560690">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Плата за негативное воздействие на окружающую среду</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19,9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27,8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27,8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140,4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139,7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12911">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Штрафы</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11,2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90,5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101,8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50,9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75463">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Прочие неналоговые доходы</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в 50 раза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89,3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в 2,4 раза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547769">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Итого неналоговые доходы</a:t>
                      </a:r>
                    </a:p>
                  </a:txBody>
                  <a:tcPr marL="5772" marR="5772" marT="57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a:r>
                        <a:rPr lang="ru-RU" sz="1200" b="1" dirty="0">
                          <a:solidFill>
                            <a:schemeClr val="tx1"/>
                          </a:solidFill>
                          <a:latin typeface="Times New Roman" pitchFamily="18" charset="0"/>
                          <a:cs typeface="Times New Roman" pitchFamily="18" charset="0"/>
                        </a:rPr>
                        <a:t>56,9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80,5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83,6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a:r>
                        <a:rPr lang="ru-RU" sz="1200" b="1" dirty="0">
                          <a:solidFill>
                            <a:schemeClr val="tx1"/>
                          </a:solidFill>
                          <a:latin typeface="Times New Roman" pitchFamily="18" charset="0"/>
                          <a:cs typeface="Times New Roman" pitchFamily="18" charset="0"/>
                        </a:rPr>
                        <a:t>60,2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74,8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72,0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105,8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6832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24</a:t>
            </a:r>
          </a:p>
        </p:txBody>
      </p:sp>
      <p:pic>
        <p:nvPicPr>
          <p:cNvPr id="3379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609725"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45715" y="382736"/>
            <a:ext cx="5637762" cy="461665"/>
          </a:xfrm>
          <a:prstGeom prst="rect">
            <a:avLst/>
          </a:prstGeom>
        </p:spPr>
        <p:txBody>
          <a:bodyPr wrap="none">
            <a:spAutoFit/>
          </a:bodyPr>
          <a:lstStyle/>
          <a:p>
            <a:pP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Недоимка по налоговым платежам </a:t>
            </a:r>
            <a:endParaRPr lang="ru-RU" sz="2400" dirty="0">
              <a:solidFill>
                <a:schemeClr val="accent1">
                  <a:lumMod val="75000"/>
                </a:schemeClr>
              </a:solidFill>
              <a:latin typeface="Monotype Corsiva" pitchFamily="66"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577858821"/>
              </p:ext>
            </p:extLst>
          </p:nvPr>
        </p:nvGraphicFramePr>
        <p:xfrm>
          <a:off x="395536" y="1556792"/>
          <a:ext cx="8207373" cy="3180587"/>
        </p:xfrm>
        <a:graphic>
          <a:graphicData uri="http://schemas.openxmlformats.org/drawingml/2006/table">
            <a:tbl>
              <a:tblPr/>
              <a:tblGrid>
                <a:gridCol w="2346390">
                  <a:extLst>
                    <a:ext uri="{9D8B030D-6E8A-4147-A177-3AD203B41FA5}">
                      <a16:colId xmlns:a16="http://schemas.microsoft.com/office/drawing/2014/main" val="20000"/>
                    </a:ext>
                  </a:extLst>
                </a:gridCol>
                <a:gridCol w="1108295">
                  <a:extLst>
                    <a:ext uri="{9D8B030D-6E8A-4147-A177-3AD203B41FA5}">
                      <a16:colId xmlns:a16="http://schemas.microsoft.com/office/drawing/2014/main" val="20001"/>
                    </a:ext>
                  </a:extLst>
                </a:gridCol>
                <a:gridCol w="1251408">
                  <a:extLst>
                    <a:ext uri="{9D8B030D-6E8A-4147-A177-3AD203B41FA5}">
                      <a16:colId xmlns:a16="http://schemas.microsoft.com/office/drawing/2014/main" val="20002"/>
                    </a:ext>
                  </a:extLst>
                </a:gridCol>
                <a:gridCol w="1144905">
                  <a:extLst>
                    <a:ext uri="{9D8B030D-6E8A-4147-A177-3AD203B41FA5}">
                      <a16:colId xmlns:a16="http://schemas.microsoft.com/office/drawing/2014/main" val="20003"/>
                    </a:ext>
                  </a:extLst>
                </a:gridCol>
                <a:gridCol w="1061001">
                  <a:extLst>
                    <a:ext uri="{9D8B030D-6E8A-4147-A177-3AD203B41FA5}">
                      <a16:colId xmlns:a16="http://schemas.microsoft.com/office/drawing/2014/main" val="20004"/>
                    </a:ext>
                  </a:extLst>
                </a:gridCol>
                <a:gridCol w="1295374">
                  <a:extLst>
                    <a:ext uri="{9D8B030D-6E8A-4147-A177-3AD203B41FA5}">
                      <a16:colId xmlns:a16="http://schemas.microsoft.com/office/drawing/2014/main" val="20005"/>
                    </a:ext>
                  </a:extLst>
                </a:gridCol>
              </a:tblGrid>
              <a:tr h="982347">
                <a:tc rowSpan="2">
                  <a:txBody>
                    <a:bodyPr/>
                    <a:lstStyle/>
                    <a:p>
                      <a:pPr algn="ctr" rtl="0" fontAlgn="ctr"/>
                      <a:r>
                        <a:rPr lang="ru-RU" sz="1600" b="1" i="0" u="none" strike="noStrike" dirty="0">
                          <a:solidFill>
                            <a:srgbClr val="000000"/>
                          </a:solidFill>
                          <a:effectLst/>
                          <a:latin typeface="Times New Roman"/>
                        </a:rPr>
                        <a:t>Наименование </a:t>
                      </a:r>
                    </a:p>
                    <a:p>
                      <a:pPr algn="ctr" rtl="0" fontAlgn="ctr"/>
                      <a:r>
                        <a:rPr lang="ru-RU" sz="1600" b="1" i="0" u="none" strike="noStrike" dirty="0">
                          <a:solidFill>
                            <a:srgbClr val="000000"/>
                          </a:solidFill>
                          <a:effectLst/>
                          <a:latin typeface="Times New Roman"/>
                        </a:rPr>
                        <a:t>видов доходов</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rowSpan="2">
                  <a:txBody>
                    <a:bodyPr/>
                    <a:lstStyle/>
                    <a:p>
                      <a:pPr algn="ctr" rtl="0" fontAlgn="ctr"/>
                      <a:r>
                        <a:rPr lang="ru-RU" sz="1600" b="1" i="0" u="none" strike="noStrike" dirty="0">
                          <a:solidFill>
                            <a:srgbClr val="000000"/>
                          </a:solidFill>
                          <a:effectLst/>
                          <a:latin typeface="Times New Roman"/>
                        </a:rPr>
                        <a:t>Недоимка на 01.01.2020 года, </a:t>
                      </a:r>
                      <a:r>
                        <a:rPr lang="ru-RU" sz="1600" b="1" i="0" u="none" strike="noStrike" dirty="0" err="1">
                          <a:solidFill>
                            <a:srgbClr val="000000"/>
                          </a:solidFill>
                          <a:effectLst/>
                          <a:latin typeface="Times New Roman"/>
                        </a:rPr>
                        <a:t>млн.рублей</a:t>
                      </a:r>
                      <a:endParaRPr lang="ru-RU" sz="1600" b="1" i="0" u="none" strike="noStrike" dirty="0">
                        <a:solidFill>
                          <a:srgbClr val="000000"/>
                        </a:solidFill>
                        <a:effectLst/>
                        <a:latin typeface="Times New Roman"/>
                      </a:endParaRP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rowSpan="2">
                  <a:txBody>
                    <a:bodyPr/>
                    <a:lstStyle/>
                    <a:p>
                      <a:pPr algn="ctr" rtl="0" fontAlgn="ctr"/>
                      <a:r>
                        <a:rPr lang="ru-RU" sz="1600" b="1" i="0" u="none" strike="noStrike" dirty="0">
                          <a:solidFill>
                            <a:srgbClr val="000000"/>
                          </a:solidFill>
                          <a:effectLst/>
                          <a:latin typeface="Times New Roman"/>
                        </a:rPr>
                        <a:t>Удельный вес, %</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600" b="1" i="0" u="none" strike="noStrike" dirty="0">
                          <a:solidFill>
                            <a:srgbClr val="000000"/>
                          </a:solidFill>
                          <a:effectLst/>
                          <a:latin typeface="Times New Roman"/>
                        </a:rPr>
                        <a:t>Недоимка на 01.01.202</a:t>
                      </a:r>
                      <a:r>
                        <a:rPr lang="en-US" sz="1600" b="1" i="0" u="none" strike="noStrike" dirty="0">
                          <a:solidFill>
                            <a:srgbClr val="000000"/>
                          </a:solidFill>
                          <a:effectLst/>
                          <a:latin typeface="Times New Roman"/>
                        </a:rPr>
                        <a:t>1</a:t>
                      </a:r>
                      <a:r>
                        <a:rPr lang="ru-RU" sz="1600" b="1" i="0" u="none" strike="noStrike" dirty="0">
                          <a:solidFill>
                            <a:srgbClr val="000000"/>
                          </a:solidFill>
                          <a:effectLst/>
                          <a:latin typeface="Times New Roman"/>
                        </a:rPr>
                        <a:t> года,</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60000"/>
                        <a:lumOff val="40000"/>
                      </a:schemeClr>
                    </a:solidFill>
                  </a:tcPr>
                </a:tc>
                <a:tc rowSpan="2">
                  <a:txBody>
                    <a:bodyPr/>
                    <a:lstStyle/>
                    <a:p>
                      <a:pPr algn="ctr" rtl="0" fontAlgn="ctr"/>
                      <a:r>
                        <a:rPr lang="ru-RU" sz="1600" b="1" i="0" u="none" strike="noStrike" dirty="0">
                          <a:solidFill>
                            <a:srgbClr val="000000"/>
                          </a:solidFill>
                          <a:effectLst/>
                          <a:latin typeface="Times New Roman"/>
                        </a:rPr>
                        <a:t>Удельный вес, %</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600" b="1" i="0" u="none" strike="noStrike" dirty="0">
                          <a:solidFill>
                            <a:srgbClr val="000000"/>
                          </a:solidFill>
                          <a:effectLst/>
                          <a:latin typeface="Times New Roman"/>
                        </a:rPr>
                        <a:t>Отклонение +/-</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60000"/>
                        <a:lumOff val="40000"/>
                      </a:schemeClr>
                    </a:solidFill>
                  </a:tcPr>
                </a:tc>
                <a:extLst>
                  <a:ext uri="{0D108BD9-81ED-4DB2-BD59-A6C34878D82A}">
                    <a16:rowId xmlns:a16="http://schemas.microsoft.com/office/drawing/2014/main" val="10000"/>
                  </a:ext>
                </a:extLst>
              </a:tr>
              <a:tr h="25398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600" b="1" i="0" u="none" strike="noStrike" dirty="0" err="1">
                          <a:solidFill>
                            <a:srgbClr val="000000"/>
                          </a:solidFill>
                          <a:effectLst/>
                          <a:latin typeface="Times New Roman"/>
                        </a:rPr>
                        <a:t>млн.рублей</a:t>
                      </a:r>
                      <a:endParaRPr lang="ru-RU" sz="1600" b="1" i="0" u="none" strike="noStrike" dirty="0">
                        <a:solidFill>
                          <a:srgbClr val="000000"/>
                        </a:solidFill>
                        <a:effectLst/>
                        <a:latin typeface="Times New Roman"/>
                      </a:endParaRP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endParaRPr lang="ru-RU"/>
                    </a:p>
                  </a:txBody>
                  <a:tcPr/>
                </a:tc>
                <a:tc>
                  <a:txBody>
                    <a:bodyPr/>
                    <a:lstStyle/>
                    <a:p>
                      <a:pPr algn="ctr" rtl="0" fontAlgn="ctr"/>
                      <a:r>
                        <a:rPr lang="ru-RU" sz="1600" b="1" i="0" u="none" strike="noStrike" dirty="0">
                          <a:solidFill>
                            <a:srgbClr val="000000"/>
                          </a:solidFill>
                          <a:effectLst/>
                          <a:latin typeface="Times New Roman"/>
                        </a:rPr>
                        <a:t>(гр.4-гр.2)</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205144">
                <a:tc>
                  <a:txBody>
                    <a:bodyPr/>
                    <a:lstStyle/>
                    <a:p>
                      <a:pPr algn="ctr" rtl="0" fontAlgn="ctr"/>
                      <a:r>
                        <a:rPr lang="ru-RU" sz="1000" b="1" i="0" u="none" strike="noStrike" dirty="0">
                          <a:solidFill>
                            <a:srgbClr val="000000"/>
                          </a:solidFill>
                          <a:effectLst/>
                          <a:latin typeface="Times New Roman"/>
                        </a:rPr>
                        <a:t>1</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000" b="1" i="0" u="none" strike="noStrike" dirty="0">
                          <a:solidFill>
                            <a:srgbClr val="000000"/>
                          </a:solidFill>
                          <a:effectLst/>
                          <a:latin typeface="Times New Roman"/>
                        </a:rPr>
                        <a:t>2</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000" b="1" i="0" u="none" strike="noStrike" dirty="0">
                          <a:solidFill>
                            <a:srgbClr val="000000"/>
                          </a:solidFill>
                          <a:effectLst/>
                          <a:latin typeface="Times New Roman"/>
                        </a:rPr>
                        <a:t>3</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000" b="1" i="0" u="none" strike="noStrike" dirty="0">
                          <a:solidFill>
                            <a:srgbClr val="000000"/>
                          </a:solidFill>
                          <a:effectLst/>
                          <a:latin typeface="Times New Roman"/>
                        </a:rPr>
                        <a:t>4</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000" b="1" i="0" u="none" strike="noStrike" dirty="0">
                          <a:solidFill>
                            <a:srgbClr val="000000"/>
                          </a:solidFill>
                          <a:effectLst/>
                          <a:latin typeface="Times New Roman"/>
                        </a:rPr>
                        <a:t>5</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000" b="1" i="0" u="none" strike="noStrike" dirty="0">
                          <a:solidFill>
                            <a:srgbClr val="000000"/>
                          </a:solidFill>
                          <a:effectLst/>
                          <a:latin typeface="Times New Roman"/>
                        </a:rPr>
                        <a:t>6</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2"/>
                  </a:ext>
                </a:extLst>
              </a:tr>
              <a:tr h="986647">
                <a:tc>
                  <a:txBody>
                    <a:bodyPr/>
                    <a:lstStyle/>
                    <a:p>
                      <a:pPr algn="ctr" rtl="0" fontAlgn="ctr"/>
                      <a:r>
                        <a:rPr lang="ru-RU" sz="1600" b="0" i="0" u="none" strike="noStrike" dirty="0">
                          <a:solidFill>
                            <a:srgbClr val="000000"/>
                          </a:solidFill>
                          <a:effectLst/>
                          <a:latin typeface="Times New Roman"/>
                        </a:rPr>
                        <a:t>Единый налог </a:t>
                      </a:r>
                    </a:p>
                    <a:p>
                      <a:pPr algn="ctr" rtl="0" fontAlgn="ctr"/>
                      <a:r>
                        <a:rPr lang="ru-RU" sz="1600" b="0" i="0" u="none" strike="noStrike" dirty="0">
                          <a:solidFill>
                            <a:srgbClr val="000000"/>
                          </a:solidFill>
                          <a:effectLst/>
                          <a:latin typeface="Times New Roman"/>
                        </a:rPr>
                        <a:t>на вмененный доход </a:t>
                      </a:r>
                    </a:p>
                    <a:p>
                      <a:pPr algn="ctr" rtl="0" fontAlgn="ctr"/>
                      <a:r>
                        <a:rPr lang="ru-RU" sz="1600" b="0" i="0" u="none" strike="noStrike" dirty="0">
                          <a:solidFill>
                            <a:srgbClr val="000000"/>
                          </a:solidFill>
                          <a:effectLst/>
                          <a:latin typeface="Times New Roman"/>
                        </a:rPr>
                        <a:t>для отдельных видов деятельности</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400" b="0" dirty="0">
                          <a:latin typeface="Times New Roman" pitchFamily="18" charset="0"/>
                          <a:cs typeface="Times New Roman" pitchFamily="18"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400" dirty="0">
                          <a:latin typeface="Times New Roman" pitchFamily="18" charset="0"/>
                          <a:cs typeface="Times New Roman" pitchFamily="18" charset="0"/>
                        </a:rPr>
                        <a:t>68,4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400" b="0" dirty="0">
                          <a:solidFill>
                            <a:schemeClr val="tx1"/>
                          </a:solidFill>
                          <a:latin typeface="Times New Roman" pitchFamily="18" charset="0"/>
                          <a:cs typeface="Times New Roman" pitchFamily="18" charset="0"/>
                        </a:rPr>
                        <a:t>2,2</a:t>
                      </a:r>
                      <a:endParaRPr lang="ru-RU" sz="1400" b="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solidFill>
                            <a:schemeClr val="tx1"/>
                          </a:solidFill>
                          <a:latin typeface="Times New Roman" pitchFamily="18" charset="0"/>
                          <a:cs typeface="Times New Roman" pitchFamily="18" charset="0"/>
                        </a:rPr>
                        <a:t>48,9</a:t>
                      </a:r>
                      <a:endParaRPr lang="ru-RU" sz="14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b="0" i="0" u="none" strike="noStrike" dirty="0">
                          <a:solidFill>
                            <a:schemeClr val="tx1"/>
                          </a:solidFill>
                          <a:effectLst/>
                          <a:latin typeface="Times New Roman"/>
                        </a:rPr>
                        <a:t>-0,4</a:t>
                      </a:r>
                      <a:endParaRPr lang="ru-RU" sz="1400" b="0" i="0" u="none" strike="noStrike" dirty="0">
                        <a:solidFill>
                          <a:schemeClr val="tx1"/>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98207">
                <a:tc>
                  <a:txBody>
                    <a:bodyPr/>
                    <a:lstStyle/>
                    <a:p>
                      <a:pPr algn="ctr" rtl="0" fontAlgn="ctr"/>
                      <a:r>
                        <a:rPr lang="ru-RU" sz="1600" b="0" i="0" u="none" strike="noStrike">
                          <a:solidFill>
                            <a:srgbClr val="000000"/>
                          </a:solidFill>
                          <a:effectLst/>
                          <a:latin typeface="Times New Roman"/>
                        </a:rPr>
                        <a:t>Налог на доходы физических лиц</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400" b="0" dirty="0">
                          <a:latin typeface="Times New Roman" pitchFamily="18" charset="0"/>
                          <a:cs typeface="Times New Roman"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ru-RU" sz="1400" dirty="0">
                          <a:latin typeface="Times New Roman" pitchFamily="18" charset="0"/>
                          <a:cs typeface="Times New Roman" pitchFamily="18" charset="0"/>
                        </a:rPr>
                        <a:t>31,6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400" b="0" dirty="0">
                          <a:solidFill>
                            <a:schemeClr val="tx1"/>
                          </a:solidFill>
                          <a:latin typeface="Times New Roman" pitchFamily="18" charset="0"/>
                          <a:cs typeface="Times New Roman" pitchFamily="18" charset="0"/>
                        </a:rPr>
                        <a:t>2,3</a:t>
                      </a:r>
                      <a:endParaRPr lang="ru-RU" sz="1400" b="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solidFill>
                            <a:schemeClr val="tx1"/>
                          </a:solidFill>
                          <a:latin typeface="Times New Roman" pitchFamily="18" charset="0"/>
                          <a:cs typeface="Times New Roman" pitchFamily="18" charset="0"/>
                        </a:rPr>
                        <a:t>51,1</a:t>
                      </a:r>
                      <a:endParaRPr lang="ru-RU" sz="14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400" b="0" i="0" u="none" strike="noStrike" dirty="0">
                          <a:solidFill>
                            <a:schemeClr val="tx1"/>
                          </a:solidFill>
                          <a:effectLst/>
                          <a:latin typeface="Times New Roman"/>
                        </a:rPr>
                        <a:t>+1,1</a:t>
                      </a:r>
                      <a:endParaRPr lang="ru-RU" sz="1400" b="0" i="0" u="none" strike="noStrike" dirty="0">
                        <a:solidFill>
                          <a:schemeClr val="tx1"/>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253988">
                <a:tc>
                  <a:txBody>
                    <a:bodyPr/>
                    <a:lstStyle/>
                    <a:p>
                      <a:pPr algn="ctr" rtl="0" fontAlgn="ctr"/>
                      <a:r>
                        <a:rPr lang="ru-RU" sz="1600" b="1" i="0" u="none" strike="noStrike" dirty="0">
                          <a:solidFill>
                            <a:srgbClr val="000000"/>
                          </a:solidFill>
                          <a:effectLst/>
                          <a:latin typeface="Times New Roman"/>
                        </a:rPr>
                        <a:t>ИТОГО</a:t>
                      </a:r>
                    </a:p>
                  </a:txBody>
                  <a:tcPr marL="7254" marR="7254"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400" b="1" i="0" u="none" strike="noStrike" dirty="0">
                          <a:solidFill>
                            <a:srgbClr val="000000"/>
                          </a:solidFill>
                          <a:effectLst/>
                          <a:latin typeface="Times New Roman"/>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400" b="1" i="0" u="none" strike="noStrike" dirty="0">
                          <a:solidFill>
                            <a:srgbClr val="000000"/>
                          </a:solidFill>
                          <a:effectLst/>
                          <a:latin typeface="Times New Roman"/>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r>
                        <a:rPr lang="en-US" sz="1400" b="1" dirty="0">
                          <a:solidFill>
                            <a:schemeClr val="tx1"/>
                          </a:solidFill>
                          <a:latin typeface="Times New Roman" pitchFamily="18" charset="0"/>
                          <a:cs typeface="Times New Roman" pitchFamily="18" charset="0"/>
                        </a:rPr>
                        <a:t>4,5</a:t>
                      </a:r>
                      <a:endParaRPr lang="ru-RU" sz="1400" b="1"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sz="1400" b="1" i="0" u="none" strike="noStrike" dirty="0">
                          <a:solidFill>
                            <a:schemeClr val="tx1"/>
                          </a:solidFill>
                          <a:effectLst/>
                          <a:latin typeface="Times New Roman"/>
                        </a:rPr>
                        <a:t>100,0</a:t>
                      </a:r>
                      <a:endParaRPr lang="ru-RU" sz="1400" b="1" i="0" u="none" strike="noStrike" dirty="0">
                        <a:solidFill>
                          <a:schemeClr val="tx1"/>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sz="1400" b="1" i="0" u="none" strike="noStrike" dirty="0">
                          <a:solidFill>
                            <a:schemeClr val="tx1"/>
                          </a:solidFill>
                          <a:effectLst/>
                          <a:latin typeface="Times New Roman"/>
                        </a:rPr>
                        <a:t>+0,7</a:t>
                      </a:r>
                      <a:endParaRPr lang="ru-RU" sz="1400" b="1" i="0" u="none" strike="noStrike" dirty="0">
                        <a:solidFill>
                          <a:schemeClr val="tx1"/>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71580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25</a:t>
            </a:r>
          </a:p>
        </p:txBody>
      </p:sp>
      <p:pic>
        <p:nvPicPr>
          <p:cNvPr id="3584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73196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0"/>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Безвозмездные поступления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в бюджет Балахнинского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муниципального района</a:t>
            </a:r>
          </a:p>
        </p:txBody>
      </p:sp>
      <p:sp>
        <p:nvSpPr>
          <p:cNvPr id="35846" name="TextBox 10"/>
          <p:cNvSpPr txBox="1">
            <a:spLocks noChangeArrowheads="1"/>
          </p:cNvSpPr>
          <p:nvPr/>
        </p:nvSpPr>
        <p:spPr bwMode="auto">
          <a:xfrm>
            <a:off x="7740352" y="1268760"/>
            <a:ext cx="12237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err="1">
                <a:solidFill>
                  <a:prstClr val="black"/>
                </a:solidFill>
                <a:latin typeface="Arial" charset="0"/>
                <a:cs typeface="Arial" charset="0"/>
              </a:rPr>
              <a:t>млн.рублей</a:t>
            </a:r>
            <a:endParaRPr lang="ru-RU"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862071678"/>
              </p:ext>
            </p:extLst>
          </p:nvPr>
        </p:nvGraphicFramePr>
        <p:xfrm>
          <a:off x="1" y="1772816"/>
          <a:ext cx="9143999" cy="4104456"/>
        </p:xfrm>
        <a:graphic>
          <a:graphicData uri="http://schemas.openxmlformats.org/drawingml/2006/table">
            <a:tbl>
              <a:tblPr/>
              <a:tblGrid>
                <a:gridCol w="2047814">
                  <a:extLst>
                    <a:ext uri="{9D8B030D-6E8A-4147-A177-3AD203B41FA5}">
                      <a16:colId xmlns:a16="http://schemas.microsoft.com/office/drawing/2014/main" val="20000"/>
                    </a:ext>
                  </a:extLst>
                </a:gridCol>
                <a:gridCol w="862697">
                  <a:extLst>
                    <a:ext uri="{9D8B030D-6E8A-4147-A177-3AD203B41FA5}">
                      <a16:colId xmlns:a16="http://schemas.microsoft.com/office/drawing/2014/main" val="20001"/>
                    </a:ext>
                  </a:extLst>
                </a:gridCol>
                <a:gridCol w="967265">
                  <a:extLst>
                    <a:ext uri="{9D8B030D-6E8A-4147-A177-3AD203B41FA5}">
                      <a16:colId xmlns:a16="http://schemas.microsoft.com/office/drawing/2014/main" val="20002"/>
                    </a:ext>
                  </a:extLst>
                </a:gridCol>
                <a:gridCol w="906267">
                  <a:extLst>
                    <a:ext uri="{9D8B030D-6E8A-4147-A177-3AD203B41FA5}">
                      <a16:colId xmlns:a16="http://schemas.microsoft.com/office/drawing/2014/main" val="20003"/>
                    </a:ext>
                  </a:extLst>
                </a:gridCol>
                <a:gridCol w="1127025">
                  <a:extLst>
                    <a:ext uri="{9D8B030D-6E8A-4147-A177-3AD203B41FA5}">
                      <a16:colId xmlns:a16="http://schemas.microsoft.com/office/drawing/2014/main" val="20004"/>
                    </a:ext>
                  </a:extLst>
                </a:gridCol>
                <a:gridCol w="929504">
                  <a:extLst>
                    <a:ext uri="{9D8B030D-6E8A-4147-A177-3AD203B41FA5}">
                      <a16:colId xmlns:a16="http://schemas.microsoft.com/office/drawing/2014/main" val="20005"/>
                    </a:ext>
                  </a:extLst>
                </a:gridCol>
                <a:gridCol w="1231593">
                  <a:extLst>
                    <a:ext uri="{9D8B030D-6E8A-4147-A177-3AD203B41FA5}">
                      <a16:colId xmlns:a16="http://schemas.microsoft.com/office/drawing/2014/main" val="20006"/>
                    </a:ext>
                  </a:extLst>
                </a:gridCol>
                <a:gridCol w="1071834">
                  <a:extLst>
                    <a:ext uri="{9D8B030D-6E8A-4147-A177-3AD203B41FA5}">
                      <a16:colId xmlns:a16="http://schemas.microsoft.com/office/drawing/2014/main" val="20007"/>
                    </a:ext>
                  </a:extLst>
                </a:gridCol>
              </a:tblGrid>
              <a:tr h="1134382">
                <a:tc>
                  <a:txBody>
                    <a:bodyPr/>
                    <a:lstStyle/>
                    <a:p>
                      <a:pPr algn="ctr"/>
                      <a:endParaRPr lang="ru-RU" sz="1200" b="1" dirty="0">
                        <a:latin typeface="Times New Roman" pitchFamily="18" charset="0"/>
                        <a:cs typeface="Times New Roman" pitchFamily="18" charset="0"/>
                      </a:endParaRPr>
                    </a:p>
                    <a:p>
                      <a:pPr algn="ctr"/>
                      <a:endParaRPr lang="ru-RU" sz="1200" b="1" dirty="0">
                        <a:latin typeface="Times New Roman" pitchFamily="18" charset="0"/>
                        <a:cs typeface="Times New Roman" pitchFamily="18" charset="0"/>
                      </a:endParaRPr>
                    </a:p>
                    <a:p>
                      <a:pPr algn="ctr"/>
                      <a:r>
                        <a:rPr lang="ru-RU" sz="2000" b="1" dirty="0">
                          <a:latin typeface="Times New Roman" pitchFamily="18" charset="0"/>
                          <a:cs typeface="Times New Roman" pitchFamily="18" charset="0"/>
                        </a:rPr>
                        <a:t>Безвозмездные поступления</a:t>
                      </a:r>
                    </a:p>
                  </a:txBody>
                  <a:tcPr marL="6108" marR="6108" marT="6107" marB="0">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Исполнено за 2019 год</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Первоначальный план 2020 год</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Уточненный план </a:t>
                      </a:r>
                    </a:p>
                    <a:p>
                      <a:pPr algn="ctr" rtl="0" fontAlgn="ctr"/>
                      <a:r>
                        <a:rPr lang="ru-RU" sz="1200" b="1" i="0" u="none" strike="noStrike" dirty="0">
                          <a:solidFill>
                            <a:srgbClr val="000000"/>
                          </a:solidFill>
                          <a:effectLst/>
                          <a:latin typeface="Times New Roman" pitchFamily="18" charset="0"/>
                          <a:cs typeface="Times New Roman" pitchFamily="18" charset="0"/>
                        </a:rPr>
                        <a:t>на 2020</a:t>
                      </a:r>
                      <a:r>
                        <a:rPr lang="ru-RU" sz="1200" b="1" i="0" u="none" strike="noStrike" baseline="0" dirty="0">
                          <a:solidFill>
                            <a:srgbClr val="000000"/>
                          </a:solidFill>
                          <a:effectLst/>
                          <a:latin typeface="Times New Roman" pitchFamily="18" charset="0"/>
                          <a:cs typeface="Times New Roman" pitchFamily="18" charset="0"/>
                        </a:rPr>
                        <a:t> </a:t>
                      </a:r>
                      <a:r>
                        <a:rPr lang="ru-RU" sz="1200" b="1" i="0" u="none" strike="noStrike" dirty="0">
                          <a:solidFill>
                            <a:srgbClr val="000000"/>
                          </a:solidFill>
                          <a:effectLst/>
                          <a:latin typeface="Times New Roman" pitchFamily="18" charset="0"/>
                          <a:cs typeface="Times New Roman" pitchFamily="18" charset="0"/>
                        </a:rPr>
                        <a:t>год</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Исполнено </a:t>
                      </a:r>
                    </a:p>
                    <a:p>
                      <a:pPr algn="ctr" rtl="0" fontAlgn="ctr"/>
                      <a:r>
                        <a:rPr lang="ru-RU" sz="1200" b="1" i="0" u="none" strike="noStrike" dirty="0">
                          <a:solidFill>
                            <a:srgbClr val="000000"/>
                          </a:solidFill>
                          <a:effectLst/>
                          <a:latin typeface="Times New Roman" pitchFamily="18" charset="0"/>
                          <a:cs typeface="Times New Roman" pitchFamily="18" charset="0"/>
                        </a:rPr>
                        <a:t>за 2020 год</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 исполнения за 2020 год к первоначальному плану</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 исполнения </a:t>
                      </a:r>
                    </a:p>
                    <a:p>
                      <a:pPr algn="ctr" rtl="0" fontAlgn="ctr"/>
                      <a:r>
                        <a:rPr lang="ru-RU" sz="1200" b="1" i="0" u="none" strike="noStrike" dirty="0">
                          <a:solidFill>
                            <a:srgbClr val="000000"/>
                          </a:solidFill>
                          <a:effectLst/>
                          <a:latin typeface="Times New Roman" pitchFamily="18" charset="0"/>
                          <a:cs typeface="Times New Roman" pitchFamily="18" charset="0"/>
                        </a:rPr>
                        <a:t>за 2020 год к уточненному плану</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 исполнения 2020 года к 2019 году</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72959">
                <a:tc>
                  <a:txBody>
                    <a:bodyPr/>
                    <a:lstStyle/>
                    <a:p>
                      <a:pPr algn="ctr" rtl="0" fontAlgn="ctr"/>
                      <a:r>
                        <a:rPr lang="ru-RU" sz="1600" b="1" i="0" u="none" strike="noStrike" dirty="0">
                          <a:solidFill>
                            <a:srgbClr val="000000"/>
                          </a:solidFill>
                          <a:effectLst/>
                          <a:latin typeface="Times New Roman" pitchFamily="18" charset="0"/>
                          <a:cs typeface="Times New Roman" pitchFamily="18" charset="0"/>
                        </a:rPr>
                        <a:t>БЕЗВОЗМЕЗДНЫЕ ПОСТУПЛЕНИЯ</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60000"/>
                        <a:lumOff val="40000"/>
                      </a:schemeClr>
                    </a:solidFill>
                  </a:tcPr>
                </a:tc>
                <a:tc>
                  <a:txBody>
                    <a:bodyPr/>
                    <a:lstStyle/>
                    <a:p>
                      <a:pPr algn="ctr"/>
                      <a:r>
                        <a:rPr lang="ru-RU" sz="1200" b="1" dirty="0">
                          <a:solidFill>
                            <a:schemeClr val="tx1"/>
                          </a:solidFill>
                          <a:latin typeface="Times New Roman" pitchFamily="18" charset="0"/>
                          <a:cs typeface="Times New Roman" pitchFamily="18" charset="0"/>
                        </a:rPr>
                        <a:t>1 500,6</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sz="1200" b="1" i="0" u="none" strike="noStrike" dirty="0">
                          <a:solidFill>
                            <a:schemeClr val="tx1"/>
                          </a:solidFill>
                          <a:effectLst/>
                          <a:latin typeface="Times New Roman" pitchFamily="18" charset="0"/>
                          <a:cs typeface="Times New Roman" pitchFamily="18" charset="0"/>
                        </a:rPr>
                        <a:t>1 228,0</a:t>
                      </a:r>
                      <a:endParaRPr lang="ru-RU" sz="1200" b="1"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chemeClr val="tx1"/>
                          </a:solidFill>
                          <a:effectLst/>
                          <a:latin typeface="Times New Roman" pitchFamily="18" charset="0"/>
                          <a:cs typeface="Times New Roman" pitchFamily="18" charset="0"/>
                        </a:rPr>
                        <a:t>1 693,6</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60000"/>
                        <a:lumOff val="40000"/>
                      </a:schemeClr>
                    </a:solidFill>
                  </a:tcPr>
                </a:tc>
                <a:tc>
                  <a:txBody>
                    <a:bodyPr/>
                    <a:lstStyle/>
                    <a:p>
                      <a:pPr algn="ctr"/>
                      <a:r>
                        <a:rPr lang="ru-RU" sz="1200" b="1" dirty="0">
                          <a:solidFill>
                            <a:schemeClr val="tx1"/>
                          </a:solidFill>
                          <a:latin typeface="Times New Roman" pitchFamily="18" charset="0"/>
                          <a:cs typeface="Times New Roman" pitchFamily="18" charset="0"/>
                        </a:rPr>
                        <a:t>1 539,6</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60000"/>
                        <a:lumOff val="40000"/>
                      </a:schemeClr>
                    </a:solidFill>
                  </a:tcPr>
                </a:tc>
                <a:tc>
                  <a:txBody>
                    <a:bodyPr/>
                    <a:lstStyle/>
                    <a:p>
                      <a:pPr algn="ctr"/>
                      <a:r>
                        <a:rPr lang="en-US" sz="1200" b="1" dirty="0">
                          <a:latin typeface="Times New Roman" pitchFamily="18" charset="0"/>
                          <a:cs typeface="Times New Roman" pitchFamily="18" charset="0"/>
                        </a:rPr>
                        <a:t>125,4</a:t>
                      </a:r>
                      <a:endParaRPr lang="ru-RU" sz="1200" b="1" dirty="0">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sz="1200" b="1" i="0" u="none" strike="noStrike" dirty="0">
                          <a:solidFill>
                            <a:srgbClr val="000000"/>
                          </a:solidFill>
                          <a:effectLst/>
                          <a:latin typeface="Times New Roman" pitchFamily="18" charset="0"/>
                          <a:cs typeface="Times New Roman" pitchFamily="18" charset="0"/>
                        </a:rPr>
                        <a:t>90,9</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60000"/>
                        <a:lumOff val="40000"/>
                      </a:schemeClr>
                    </a:solidFill>
                  </a:tcPr>
                </a:tc>
                <a:tc>
                  <a:txBody>
                    <a:bodyPr/>
                    <a:lstStyle/>
                    <a:p>
                      <a:pPr algn="ctr" rtl="0" fontAlgn="ctr"/>
                      <a:r>
                        <a:rPr lang="ru-RU" sz="1200" b="1" i="0" u="none" strike="noStrike" dirty="0">
                          <a:solidFill>
                            <a:srgbClr val="000000"/>
                          </a:solidFill>
                          <a:effectLst/>
                          <a:latin typeface="Times New Roman" pitchFamily="18" charset="0"/>
                          <a:cs typeface="Times New Roman" pitchFamily="18" charset="0"/>
                        </a:rPr>
                        <a:t>102,6</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292327">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    дотации</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281,2</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Times New Roman" pitchFamily="18" charset="0"/>
                          <a:cs typeface="Times New Roman" pitchFamily="18" charset="0"/>
                        </a:rPr>
                        <a:t>287,4</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287,4</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287,4</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latin typeface="Times New Roman" pitchFamily="18" charset="0"/>
                          <a:cs typeface="Times New Roman" pitchFamily="18" charset="0"/>
                        </a:rPr>
                        <a:t>100,0</a:t>
                      </a:r>
                      <a:endParaRPr lang="ru-RU" sz="1200" b="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fontAlgn="t"/>
                      <a:r>
                        <a:rPr lang="en-US" sz="1200" b="0" i="0" u="none" strike="noStrike" dirty="0">
                          <a:solidFill>
                            <a:schemeClr val="tx1"/>
                          </a:solidFill>
                          <a:effectLst/>
                          <a:latin typeface="Times New Roman" pitchFamily="18" charset="0"/>
                          <a:cs typeface="Times New Roman" pitchFamily="18" charset="0"/>
                        </a:rPr>
                        <a:t>100,0</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102,2</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92327">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    субсидии</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211,2</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Times New Roman" pitchFamily="18" charset="0"/>
                          <a:cs typeface="Times New Roman" pitchFamily="18" charset="0"/>
                        </a:rPr>
                        <a:t>143,1</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453,7</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300,3</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latin typeface="Times New Roman" pitchFamily="18" charset="0"/>
                          <a:cs typeface="Times New Roman" pitchFamily="18" charset="0"/>
                        </a:rPr>
                        <a:t>209,9</a:t>
                      </a:r>
                      <a:endParaRPr lang="ru-RU" sz="1200" b="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Times New Roman" pitchFamily="18" charset="0"/>
                          <a:cs typeface="Times New Roman" pitchFamily="18" charset="0"/>
                        </a:rPr>
                        <a:t>66,2</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142,2</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92327">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    субвенции</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787,7</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Times New Roman" pitchFamily="18" charset="0"/>
                          <a:cs typeface="Times New Roman" pitchFamily="18" charset="0"/>
                        </a:rPr>
                        <a:t>781,9</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783,9</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783,9</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latin typeface="Times New Roman" pitchFamily="18" charset="0"/>
                          <a:cs typeface="Times New Roman" pitchFamily="18" charset="0"/>
                        </a:rPr>
                        <a:t>100,3</a:t>
                      </a:r>
                      <a:endParaRPr lang="ru-RU" sz="1200" b="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Times New Roman" pitchFamily="18" charset="0"/>
                          <a:cs typeface="Times New Roman" pitchFamily="18" charset="0"/>
                        </a:rPr>
                        <a:t>100,0</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99,5</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429805">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    иные межбюджетные трансферты</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231,1</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Times New Roman" pitchFamily="18" charset="0"/>
                          <a:cs typeface="Times New Roman" pitchFamily="18" charset="0"/>
                        </a:rPr>
                        <a:t>15,6</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173,9</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173,4</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в 11,1 раза</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99,7</a:t>
                      </a:r>
                      <a:endParaRPr lang="en-US"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75,0</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49151">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    прочие безвозмездные поступления</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1,1</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Times New Roman" pitchFamily="18" charset="0"/>
                          <a:cs typeface="Times New Roman" pitchFamily="18" charset="0"/>
                        </a:rPr>
                        <a:t>0,0</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0,0</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0,0</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0,0</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0,0</a:t>
                      </a:r>
                      <a:endParaRPr lang="en-US"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0,0</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641178">
                <a:tc>
                  <a:txBody>
                    <a:bodyPr/>
                    <a:lstStyle/>
                    <a:p>
                      <a:pPr algn="ctr" rtl="0" fontAlgn="ctr"/>
                      <a:r>
                        <a:rPr lang="ru-RU" sz="1200" b="0" i="0" u="none" strike="noStrike" dirty="0">
                          <a:solidFill>
                            <a:srgbClr val="000000"/>
                          </a:solidFill>
                          <a:effectLst/>
                          <a:latin typeface="Times New Roman" pitchFamily="18" charset="0"/>
                          <a:cs typeface="Times New Roman" pitchFamily="18" charset="0"/>
                        </a:rPr>
                        <a:t>    возврат остатков субсидий, субвенций и иных МБТ прошлых лет</a:t>
                      </a:r>
                    </a:p>
                  </a:txBody>
                  <a:tcPr marL="6108" marR="6108" marT="6107"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-11,7</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Times New Roman" pitchFamily="18" charset="0"/>
                          <a:cs typeface="Times New Roman" pitchFamily="18" charset="0"/>
                        </a:rPr>
                        <a:t>0,0</a:t>
                      </a:r>
                      <a:endParaRPr lang="ru-RU"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-5,3</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-5,4</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a:r>
                        <a:rPr lang="ru-RU" sz="1200" b="0" dirty="0">
                          <a:solidFill>
                            <a:schemeClr val="tx1"/>
                          </a:solidFill>
                          <a:latin typeface="Times New Roman" pitchFamily="18" charset="0"/>
                          <a:cs typeface="Times New Roman" pitchFamily="18" charset="0"/>
                        </a:rPr>
                        <a:t>0,0</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Times New Roman" pitchFamily="18" charset="0"/>
                          <a:cs typeface="Times New Roman" pitchFamily="18" charset="0"/>
                        </a:rPr>
                        <a:t>1</a:t>
                      </a:r>
                      <a:r>
                        <a:rPr lang="ru-RU" sz="1200" b="0" i="0" u="none" strike="noStrike" dirty="0">
                          <a:solidFill>
                            <a:schemeClr val="tx1"/>
                          </a:solidFill>
                          <a:effectLst/>
                          <a:latin typeface="Times New Roman" pitchFamily="18" charset="0"/>
                          <a:cs typeface="Times New Roman" pitchFamily="18" charset="0"/>
                        </a:rPr>
                        <a:t>01,9</a:t>
                      </a:r>
                      <a:endParaRPr lang="en-US" sz="1200" b="0" i="0" u="none" strike="noStrike" dirty="0">
                        <a:solidFill>
                          <a:schemeClr val="tx1"/>
                        </a:solidFill>
                        <a:effectLst/>
                        <a:latin typeface="Times New Roman" pitchFamily="18" charset="0"/>
                        <a:cs typeface="Times New Roman" pitchFamily="18" charset="0"/>
                      </a:endParaRP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200" b="0" i="0" u="none" strike="noStrike" dirty="0">
                          <a:solidFill>
                            <a:schemeClr val="tx1"/>
                          </a:solidFill>
                          <a:effectLst/>
                          <a:latin typeface="Times New Roman" pitchFamily="18" charset="0"/>
                          <a:cs typeface="Times New Roman" pitchFamily="18" charset="0"/>
                        </a:rPr>
                        <a:t>46,2</a:t>
                      </a:r>
                    </a:p>
                  </a:txBody>
                  <a:tcPr marL="9525" marR="9525" marT="9525" marB="0" anchor="ctr">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2784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26</a:t>
            </a:r>
          </a:p>
        </p:txBody>
      </p:sp>
      <p:pic>
        <p:nvPicPr>
          <p:cNvPr id="3789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73196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15666" y="115887"/>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Структура безвозмездных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поступлений в бюджет Балахнинского муниципального района</a:t>
            </a:r>
          </a:p>
        </p:txBody>
      </p:sp>
      <p:graphicFrame>
        <p:nvGraphicFramePr>
          <p:cNvPr id="2" name="Диаграмма 7"/>
          <p:cNvGraphicFramePr>
            <a:graphicFrameLocks/>
          </p:cNvGraphicFramePr>
          <p:nvPr>
            <p:extLst>
              <p:ext uri="{D42A27DB-BD31-4B8C-83A1-F6EECF244321}">
                <p14:modId xmlns:p14="http://schemas.microsoft.com/office/powerpoint/2010/main" val="3126496394"/>
              </p:ext>
            </p:extLst>
          </p:nvPr>
        </p:nvGraphicFramePr>
        <p:xfrm>
          <a:off x="9525" y="901700"/>
          <a:ext cx="5210547" cy="5695652"/>
        </p:xfrm>
        <a:graphic>
          <a:graphicData uri="http://schemas.openxmlformats.org/drawingml/2006/chart">
            <c:chart xmlns:c="http://schemas.openxmlformats.org/drawingml/2006/chart" xmlns:r="http://schemas.openxmlformats.org/officeDocument/2006/relationships" r:id="rId3"/>
          </a:graphicData>
        </a:graphic>
      </p:graphicFrame>
      <p:sp>
        <p:nvSpPr>
          <p:cNvPr id="37895" name="TextBox 8"/>
          <p:cNvSpPr txBox="1">
            <a:spLocks noChangeArrowheads="1"/>
          </p:cNvSpPr>
          <p:nvPr/>
        </p:nvSpPr>
        <p:spPr bwMode="auto">
          <a:xfrm>
            <a:off x="1711325" y="4797425"/>
            <a:ext cx="1627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3600" b="1" dirty="0"/>
              <a:t>2019 год</a:t>
            </a:r>
          </a:p>
        </p:txBody>
      </p:sp>
      <p:graphicFrame>
        <p:nvGraphicFramePr>
          <p:cNvPr id="10" name="Диаграмма 7"/>
          <p:cNvGraphicFramePr>
            <a:graphicFrameLocks/>
          </p:cNvGraphicFramePr>
          <p:nvPr>
            <p:extLst>
              <p:ext uri="{D42A27DB-BD31-4B8C-83A1-F6EECF244321}">
                <p14:modId xmlns:p14="http://schemas.microsoft.com/office/powerpoint/2010/main" val="4112088511"/>
              </p:ext>
            </p:extLst>
          </p:nvPr>
        </p:nvGraphicFramePr>
        <p:xfrm>
          <a:off x="4139952" y="948407"/>
          <a:ext cx="5184576" cy="5360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9899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Диаграмма 17"/>
          <p:cNvGraphicFramePr>
            <a:graphicFrameLocks/>
          </p:cNvGraphicFramePr>
          <p:nvPr>
            <p:extLst>
              <p:ext uri="{D42A27DB-BD31-4B8C-83A1-F6EECF244321}">
                <p14:modId xmlns:p14="http://schemas.microsoft.com/office/powerpoint/2010/main" val="830968714"/>
              </p:ext>
            </p:extLst>
          </p:nvPr>
        </p:nvGraphicFramePr>
        <p:xfrm>
          <a:off x="279172" y="1630899"/>
          <a:ext cx="8897257" cy="4690668"/>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27</a:t>
            </a:r>
          </a:p>
        </p:txBody>
      </p:sp>
      <p:pic>
        <p:nvPicPr>
          <p:cNvPr id="3686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700"/>
            <a:ext cx="173196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95873" y="225207"/>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Сравнение безвозмездных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поступлений в бюджет Балахнинского муниципального района</a:t>
            </a:r>
          </a:p>
        </p:txBody>
      </p:sp>
      <p:sp>
        <p:nvSpPr>
          <p:cNvPr id="2" name="Овал 1"/>
          <p:cNvSpPr/>
          <p:nvPr/>
        </p:nvSpPr>
        <p:spPr>
          <a:xfrm>
            <a:off x="827584" y="4565877"/>
            <a:ext cx="1152127" cy="4000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600" dirty="0">
                <a:solidFill>
                  <a:srgbClr val="FF33CC"/>
                </a:solidFill>
              </a:rPr>
              <a:t>+</a:t>
            </a:r>
            <a:r>
              <a:rPr lang="en-US" sz="1600" dirty="0">
                <a:solidFill>
                  <a:srgbClr val="FF33CC"/>
                </a:solidFill>
              </a:rPr>
              <a:t>6,2</a:t>
            </a:r>
            <a:endParaRPr lang="ru-RU" sz="1600" dirty="0">
              <a:solidFill>
                <a:srgbClr val="FF33CC"/>
              </a:solidFill>
            </a:endParaRPr>
          </a:p>
        </p:txBody>
      </p:sp>
      <p:sp>
        <p:nvSpPr>
          <p:cNvPr id="5" name="Выгнутая вверх стрелка 4"/>
          <p:cNvSpPr/>
          <p:nvPr/>
        </p:nvSpPr>
        <p:spPr>
          <a:xfrm>
            <a:off x="971600" y="3935413"/>
            <a:ext cx="973881" cy="4988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black"/>
              </a:solidFill>
            </a:endParaRPr>
          </a:p>
        </p:txBody>
      </p:sp>
      <p:sp>
        <p:nvSpPr>
          <p:cNvPr id="19" name="Овал 18"/>
          <p:cNvSpPr/>
          <p:nvPr/>
        </p:nvSpPr>
        <p:spPr>
          <a:xfrm>
            <a:off x="2225146" y="3633788"/>
            <a:ext cx="1165225" cy="4000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600" dirty="0">
                <a:solidFill>
                  <a:srgbClr val="FF33CC"/>
                </a:solidFill>
              </a:rPr>
              <a:t>+</a:t>
            </a:r>
            <a:r>
              <a:rPr lang="en-US" sz="1600" dirty="0">
                <a:solidFill>
                  <a:srgbClr val="FF33CC"/>
                </a:solidFill>
              </a:rPr>
              <a:t>89,1</a:t>
            </a:r>
            <a:endParaRPr lang="ru-RU" sz="1600" dirty="0">
              <a:solidFill>
                <a:srgbClr val="FF33CC"/>
              </a:solidFill>
            </a:endParaRPr>
          </a:p>
        </p:txBody>
      </p:sp>
      <p:sp>
        <p:nvSpPr>
          <p:cNvPr id="20" name="Выгнутая вверх стрелка 19"/>
          <p:cNvSpPr/>
          <p:nvPr/>
        </p:nvSpPr>
        <p:spPr>
          <a:xfrm>
            <a:off x="2356908" y="3116789"/>
            <a:ext cx="901700" cy="4381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black"/>
              </a:solidFill>
            </a:endParaRPr>
          </a:p>
        </p:txBody>
      </p:sp>
      <p:sp>
        <p:nvSpPr>
          <p:cNvPr id="21" name="Овал 20"/>
          <p:cNvSpPr/>
          <p:nvPr/>
        </p:nvSpPr>
        <p:spPr>
          <a:xfrm>
            <a:off x="3657051" y="2053173"/>
            <a:ext cx="1093787" cy="4000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FF33CC"/>
                </a:solidFill>
              </a:rPr>
              <a:t>- 3,8</a:t>
            </a:r>
            <a:endParaRPr lang="ru-RU" sz="1600" dirty="0">
              <a:solidFill>
                <a:srgbClr val="FF33CC"/>
              </a:solidFill>
            </a:endParaRPr>
          </a:p>
        </p:txBody>
      </p:sp>
      <p:sp>
        <p:nvSpPr>
          <p:cNvPr id="22" name="Выгнутая вверх стрелка 21"/>
          <p:cNvSpPr/>
          <p:nvPr/>
        </p:nvSpPr>
        <p:spPr>
          <a:xfrm>
            <a:off x="3800904" y="1499277"/>
            <a:ext cx="843104" cy="4222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black"/>
              </a:solidFill>
            </a:endParaRPr>
          </a:p>
        </p:txBody>
      </p:sp>
      <p:sp>
        <p:nvSpPr>
          <p:cNvPr id="23" name="Овал 22"/>
          <p:cNvSpPr/>
          <p:nvPr/>
        </p:nvSpPr>
        <p:spPr>
          <a:xfrm>
            <a:off x="5140326" y="4530499"/>
            <a:ext cx="1093787" cy="4000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FF33CC"/>
                </a:solidFill>
              </a:rPr>
              <a:t>- 57,7</a:t>
            </a:r>
            <a:endParaRPr lang="ru-RU" sz="1600" dirty="0">
              <a:solidFill>
                <a:srgbClr val="FF33CC"/>
              </a:solidFill>
            </a:endParaRPr>
          </a:p>
        </p:txBody>
      </p:sp>
      <p:sp>
        <p:nvSpPr>
          <p:cNvPr id="24" name="Выгнутая вверх стрелка 23"/>
          <p:cNvSpPr/>
          <p:nvPr/>
        </p:nvSpPr>
        <p:spPr>
          <a:xfrm>
            <a:off x="5255965" y="3935413"/>
            <a:ext cx="828203" cy="5281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black"/>
              </a:solidFill>
            </a:endParaRPr>
          </a:p>
        </p:txBody>
      </p:sp>
      <p:sp>
        <p:nvSpPr>
          <p:cNvPr id="25" name="Овал 24"/>
          <p:cNvSpPr/>
          <p:nvPr/>
        </p:nvSpPr>
        <p:spPr>
          <a:xfrm>
            <a:off x="6562725" y="4724400"/>
            <a:ext cx="1093788" cy="4000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FF33CC"/>
                </a:solidFill>
              </a:rPr>
              <a:t>+ 1,6</a:t>
            </a:r>
            <a:endParaRPr lang="ru-RU" sz="1600" dirty="0">
              <a:solidFill>
                <a:srgbClr val="FF33CC"/>
              </a:solidFill>
            </a:endParaRPr>
          </a:p>
        </p:txBody>
      </p:sp>
      <p:sp>
        <p:nvSpPr>
          <p:cNvPr id="26" name="Выгнутая вверх стрелка 25"/>
          <p:cNvSpPr/>
          <p:nvPr/>
        </p:nvSpPr>
        <p:spPr>
          <a:xfrm>
            <a:off x="6700855" y="4170193"/>
            <a:ext cx="857233" cy="5018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black"/>
              </a:solidFill>
            </a:endParaRPr>
          </a:p>
        </p:txBody>
      </p:sp>
      <p:sp>
        <p:nvSpPr>
          <p:cNvPr id="27" name="TextBox 10"/>
          <p:cNvSpPr txBox="1">
            <a:spLocks noChangeArrowheads="1"/>
          </p:cNvSpPr>
          <p:nvPr/>
        </p:nvSpPr>
        <p:spPr bwMode="auto">
          <a:xfrm>
            <a:off x="7558088" y="1473200"/>
            <a:ext cx="12237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err="1">
                <a:solidFill>
                  <a:prstClr val="black"/>
                </a:solidFill>
                <a:latin typeface="Arial" charset="0"/>
                <a:cs typeface="Arial" charset="0"/>
              </a:rPr>
              <a:t>млн.рублей</a:t>
            </a:r>
            <a:endParaRPr lang="ru-RU" b="1" dirty="0">
              <a:solidFill>
                <a:prstClr val="black"/>
              </a:solidFill>
              <a:latin typeface="Arial" charset="0"/>
              <a:cs typeface="Arial" charset="0"/>
            </a:endParaRPr>
          </a:p>
        </p:txBody>
      </p:sp>
    </p:spTree>
    <p:extLst>
      <p:ext uri="{BB962C8B-B14F-4D97-AF65-F5344CB8AC3E}">
        <p14:creationId xmlns:p14="http://schemas.microsoft.com/office/powerpoint/2010/main" val="59051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a:graphicFrameLocks/>
          </p:cNvGraphicFramePr>
          <p:nvPr>
            <p:extLst>
              <p:ext uri="{D42A27DB-BD31-4B8C-83A1-F6EECF244321}">
                <p14:modId xmlns:p14="http://schemas.microsoft.com/office/powerpoint/2010/main" val="2246568062"/>
              </p:ext>
            </p:extLst>
          </p:nvPr>
        </p:nvGraphicFramePr>
        <p:xfrm>
          <a:off x="107504" y="2708920"/>
          <a:ext cx="4572000" cy="3335348"/>
        </p:xfrm>
        <a:graphic>
          <a:graphicData uri="http://schemas.openxmlformats.org/drawingml/2006/chart">
            <c:chart xmlns:c="http://schemas.openxmlformats.org/drawingml/2006/chart" xmlns:r="http://schemas.openxmlformats.org/officeDocument/2006/relationships" r:id="rId2"/>
          </a:graphicData>
        </a:graphic>
      </p:graphicFrame>
      <p:sp>
        <p:nvSpPr>
          <p:cNvPr id="38917" name="TextBox 11"/>
          <p:cNvSpPr txBox="1">
            <a:spLocks noChangeArrowheads="1"/>
          </p:cNvSpPr>
          <p:nvPr/>
        </p:nvSpPr>
        <p:spPr bwMode="auto">
          <a:xfrm>
            <a:off x="179512" y="1484784"/>
            <a:ext cx="6984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just" eaLnBrk="1" fontAlgn="base" hangingPunct="1">
              <a:spcBef>
                <a:spcPct val="0"/>
              </a:spcBef>
              <a:spcAft>
                <a:spcPct val="0"/>
              </a:spcAft>
            </a:pPr>
            <a:r>
              <a:rPr lang="ru-RU" sz="1800" b="1" dirty="0">
                <a:solidFill>
                  <a:prstClr val="black"/>
                </a:solidFill>
              </a:rPr>
              <a:t>В 2020 году бюджет Балахнинского муниципального района по расходам исполнен в сумме 1 964,9 </a:t>
            </a:r>
            <a:r>
              <a:rPr lang="ru-RU" sz="1800" b="1" dirty="0" err="1">
                <a:solidFill>
                  <a:prstClr val="black"/>
                </a:solidFill>
              </a:rPr>
              <a:t>млн.руб</a:t>
            </a:r>
            <a:r>
              <a:rPr lang="ru-RU" sz="1800" b="1" dirty="0">
                <a:solidFill>
                  <a:prstClr val="black"/>
                </a:solidFill>
              </a:rPr>
              <a:t>. или 90,1% к плановым назначениям.</a:t>
            </a:r>
          </a:p>
        </p:txBody>
      </p:sp>
      <p:sp>
        <p:nvSpPr>
          <p:cNvPr id="9"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28</a:t>
            </a:r>
          </a:p>
        </p:txBody>
      </p:sp>
      <p:pic>
        <p:nvPicPr>
          <p:cNvPr id="389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68263"/>
            <a:ext cx="1620837" cy="12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1115616" y="116632"/>
            <a:ext cx="6337698" cy="1200329"/>
          </a:xfrm>
          <a:prstGeom prst="rect">
            <a:avLst/>
          </a:prstGeom>
        </p:spPr>
        <p:txBody>
          <a:bodyPr wrap="squar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Балахнинского муниципального района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по расходам</a:t>
            </a:r>
          </a:p>
        </p:txBody>
      </p:sp>
      <p:sp>
        <p:nvSpPr>
          <p:cNvPr id="14" name="TextBox 10"/>
          <p:cNvSpPr txBox="1">
            <a:spLocks noChangeArrowheads="1"/>
          </p:cNvSpPr>
          <p:nvPr/>
        </p:nvSpPr>
        <p:spPr bwMode="auto">
          <a:xfrm>
            <a:off x="3275856" y="2492896"/>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err="1">
                <a:solidFill>
                  <a:prstClr val="black"/>
                </a:solidFill>
                <a:latin typeface="Arial" charset="0"/>
                <a:cs typeface="Arial" charset="0"/>
              </a:rPr>
              <a:t>Млн.рублей</a:t>
            </a:r>
            <a:endParaRPr lang="ru-RU" b="1" dirty="0">
              <a:solidFill>
                <a:prstClr val="black"/>
              </a:solidFill>
              <a:latin typeface="Arial" charset="0"/>
              <a:cs typeface="Arial" charset="0"/>
            </a:endParaRPr>
          </a:p>
        </p:txBody>
      </p:sp>
      <p:pic>
        <p:nvPicPr>
          <p:cNvPr id="16" name="Рисунок 15"/>
          <p:cNvPicPr>
            <a:picLocks noChangeAspect="1"/>
          </p:cNvPicPr>
          <p:nvPr/>
        </p:nvPicPr>
        <p:blipFill rotWithShape="1">
          <a:blip r:embed="rId4" cstate="print">
            <a:extLst>
              <a:ext uri="{28A0092B-C50C-407E-A947-70E740481C1C}">
                <a14:useLocalDpi xmlns:a14="http://schemas.microsoft.com/office/drawing/2010/main" val="0"/>
              </a:ext>
            </a:extLst>
          </a:blip>
          <a:srcRect t="3700"/>
          <a:stretch/>
        </p:blipFill>
        <p:spPr>
          <a:xfrm>
            <a:off x="4932040" y="2636912"/>
            <a:ext cx="3984035" cy="2557746"/>
          </a:xfrm>
          <a:prstGeom prst="rect">
            <a:avLst/>
          </a:prstGeom>
          <a:scene3d>
            <a:camera prst="orthographicFront"/>
            <a:lightRig rig="threePt" dir="t"/>
          </a:scene3d>
          <a:sp3d>
            <a:bevelT/>
            <a:bevelB w="152400" h="50800" prst="softRound"/>
          </a:sp3d>
        </p:spPr>
      </p:pic>
    </p:spTree>
    <p:extLst>
      <p:ext uri="{BB962C8B-B14F-4D97-AF65-F5344CB8AC3E}">
        <p14:creationId xmlns:p14="http://schemas.microsoft.com/office/powerpoint/2010/main" val="4136466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29</a:t>
            </a:r>
          </a:p>
        </p:txBody>
      </p:sp>
      <p:sp>
        <p:nvSpPr>
          <p:cNvPr id="4" name="Прямоугольник 3"/>
          <p:cNvSpPr/>
          <p:nvPr/>
        </p:nvSpPr>
        <p:spPr>
          <a:xfrm>
            <a:off x="107504" y="116632"/>
            <a:ext cx="7092280" cy="1015663"/>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по разделам и подразделам классификации расходов</a:t>
            </a:r>
          </a:p>
        </p:txBody>
      </p:sp>
      <p:sp>
        <p:nvSpPr>
          <p:cNvPr id="39942" name="Прямоугольник 5"/>
          <p:cNvSpPr>
            <a:spLocks noChangeArrowheads="1"/>
          </p:cNvSpPr>
          <p:nvPr/>
        </p:nvSpPr>
        <p:spPr bwMode="auto">
          <a:xfrm>
            <a:off x="7916863" y="1076325"/>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62950968"/>
              </p:ext>
            </p:extLst>
          </p:nvPr>
        </p:nvGraphicFramePr>
        <p:xfrm>
          <a:off x="107950" y="1384300"/>
          <a:ext cx="8855075" cy="4848661"/>
        </p:xfrm>
        <a:graphic>
          <a:graphicData uri="http://schemas.openxmlformats.org/drawingml/2006/table">
            <a:tbl>
              <a:tblPr/>
              <a:tblGrid>
                <a:gridCol w="1983110">
                  <a:extLst>
                    <a:ext uri="{9D8B030D-6E8A-4147-A177-3AD203B41FA5}">
                      <a16:colId xmlns:a16="http://schemas.microsoft.com/office/drawing/2014/main" val="20000"/>
                    </a:ext>
                  </a:extLst>
                </a:gridCol>
                <a:gridCol w="835438">
                  <a:extLst>
                    <a:ext uri="{9D8B030D-6E8A-4147-A177-3AD203B41FA5}">
                      <a16:colId xmlns:a16="http://schemas.microsoft.com/office/drawing/2014/main" val="20001"/>
                    </a:ext>
                  </a:extLst>
                </a:gridCol>
                <a:gridCol w="936703">
                  <a:extLst>
                    <a:ext uri="{9D8B030D-6E8A-4147-A177-3AD203B41FA5}">
                      <a16:colId xmlns:a16="http://schemas.microsoft.com/office/drawing/2014/main" val="20002"/>
                    </a:ext>
                  </a:extLst>
                </a:gridCol>
                <a:gridCol w="877632">
                  <a:extLst>
                    <a:ext uri="{9D8B030D-6E8A-4147-A177-3AD203B41FA5}">
                      <a16:colId xmlns:a16="http://schemas.microsoft.com/office/drawing/2014/main" val="20003"/>
                    </a:ext>
                  </a:extLst>
                </a:gridCol>
                <a:gridCol w="1091413">
                  <a:extLst>
                    <a:ext uri="{9D8B030D-6E8A-4147-A177-3AD203B41FA5}">
                      <a16:colId xmlns:a16="http://schemas.microsoft.com/office/drawing/2014/main" val="20004"/>
                    </a:ext>
                  </a:extLst>
                </a:gridCol>
                <a:gridCol w="900134">
                  <a:extLst>
                    <a:ext uri="{9D8B030D-6E8A-4147-A177-3AD203B41FA5}">
                      <a16:colId xmlns:a16="http://schemas.microsoft.com/office/drawing/2014/main" val="20005"/>
                    </a:ext>
                  </a:extLst>
                </a:gridCol>
                <a:gridCol w="1192678">
                  <a:extLst>
                    <a:ext uri="{9D8B030D-6E8A-4147-A177-3AD203B41FA5}">
                      <a16:colId xmlns:a16="http://schemas.microsoft.com/office/drawing/2014/main" val="20006"/>
                    </a:ext>
                  </a:extLst>
                </a:gridCol>
                <a:gridCol w="1037967">
                  <a:extLst>
                    <a:ext uri="{9D8B030D-6E8A-4147-A177-3AD203B41FA5}">
                      <a16:colId xmlns:a16="http://schemas.microsoft.com/office/drawing/2014/main" val="20007"/>
                    </a:ext>
                  </a:extLst>
                </a:gridCol>
              </a:tblGrid>
              <a:tr h="1413213">
                <a:tc>
                  <a:txBody>
                    <a:bodyPr/>
                    <a:lstStyle/>
                    <a:p>
                      <a:pPr algn="ctr" fontAlgn="t"/>
                      <a:r>
                        <a:rPr lang="ru-RU" sz="2000" b="0" i="0" u="none" strike="noStrike" dirty="0">
                          <a:solidFill>
                            <a:srgbClr val="000000"/>
                          </a:solidFill>
                          <a:effectLst/>
                          <a:latin typeface="Arial" panose="020B0604020202020204" pitchFamily="34" charset="0"/>
                          <a:cs typeface="Arial" panose="020B0604020202020204" pitchFamily="34" charset="0"/>
                        </a:rPr>
                        <a:t> </a:t>
                      </a:r>
                    </a:p>
                    <a:p>
                      <a:pPr algn="ctr" fontAlgn="t"/>
                      <a:endParaRPr lang="ru-RU" sz="2000" b="0" i="0" u="none" strike="noStrike" dirty="0">
                        <a:solidFill>
                          <a:srgbClr val="000000"/>
                        </a:solidFill>
                        <a:effectLst/>
                        <a:latin typeface="Arial" panose="020B0604020202020204" pitchFamily="34" charset="0"/>
                        <a:cs typeface="Arial" panose="020B0604020202020204" pitchFamily="34" charset="0"/>
                      </a:endParaRPr>
                    </a:p>
                    <a:p>
                      <a:pPr algn="ctr" fontAlgn="t"/>
                      <a:r>
                        <a:rPr lang="ru-RU" sz="1100" b="1" i="0" u="none" strike="noStrike" dirty="0">
                          <a:solidFill>
                            <a:srgbClr val="000000"/>
                          </a:solidFill>
                          <a:effectLst/>
                          <a:latin typeface="Arial" panose="020B0604020202020204" pitchFamily="34" charset="0"/>
                          <a:cs typeface="Arial" panose="020B0604020202020204" pitchFamily="34" charset="0"/>
                        </a:rPr>
                        <a:t>Классификация расходов</a:t>
                      </a:r>
                    </a:p>
                  </a:txBody>
                  <a:tcPr marL="6108" marR="6108" marT="6109" marB="0">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Исполнено за 2019 год</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Первоначальный план на 2020 год</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Уточненный план на 2020 год</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Исполнено за 2020 год</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за 2020 год к первоначальному плану</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за 2020 год к уточненному плану</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2020 года к 2019 году</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467529">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ОБЩЕГОСУДАРСТВЕННЫЕ ВОПРОСЫ</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127,4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1</a:t>
                      </a:r>
                      <a:r>
                        <a:rPr lang="ru-RU" sz="1000" b="1" i="0" u="none" strike="noStrike" dirty="0">
                          <a:solidFill>
                            <a:srgbClr val="000000"/>
                          </a:solidFill>
                          <a:effectLst/>
                          <a:latin typeface="Arial" panose="020B0604020202020204" pitchFamily="34" charset="0"/>
                          <a:cs typeface="Arial" panose="020B0604020202020204" pitchFamily="34" charset="0"/>
                        </a:rPr>
                        <a:t>48,9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141,9</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124,3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83,5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87,6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97,6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1"/>
                  </a:ext>
                </a:extLst>
              </a:tr>
              <a:tr h="775674">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Функционирование высшего должностного лица субъекта Российской федерации и муниципального образования</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a:t>
                      </a:r>
                      <a:r>
                        <a:rPr lang="en-US" sz="1000" b="0" i="0" u="none" strike="noStrike" dirty="0">
                          <a:solidFill>
                            <a:srgbClr val="000000"/>
                          </a:solidFill>
                          <a:effectLst/>
                          <a:latin typeface="Arial" panose="020B0604020202020204" pitchFamily="34" charset="0"/>
                          <a:cs typeface="Arial" panose="020B0604020202020204" pitchFamily="34" charset="0"/>
                        </a:rPr>
                        <a:t>,</a:t>
                      </a:r>
                      <a:r>
                        <a:rPr lang="ru-RU" sz="10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43,5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90,9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2"/>
                  </a:ext>
                </a:extLst>
              </a:tr>
              <a:tr h="966936">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9,9</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89,1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90,9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92,8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3"/>
                  </a:ext>
                </a:extLst>
              </a:tr>
              <a:tr h="1158197">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108" marR="6108" marT="610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64,2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72,2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68,4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97,7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94,7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106,5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836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a:t>
            </a:r>
          </a:p>
        </p:txBody>
      </p:sp>
      <p:sp>
        <p:nvSpPr>
          <p:cNvPr id="14342" name="Прямоугольник 1"/>
          <p:cNvSpPr>
            <a:spLocks noChangeArrowheads="1"/>
          </p:cNvSpPr>
          <p:nvPr/>
        </p:nvSpPr>
        <p:spPr bwMode="auto">
          <a:xfrm>
            <a:off x="467544" y="1196752"/>
            <a:ext cx="6696744"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ru-RU" sz="2400" b="1" dirty="0">
                <a:solidFill>
                  <a:prstClr val="black"/>
                </a:solidFill>
                <a:latin typeface="Monotype Corsiva" pitchFamily="66" charset="0"/>
              </a:rPr>
              <a:t>         </a:t>
            </a:r>
            <a:r>
              <a:rPr lang="ru-RU" sz="2200" b="1" dirty="0">
                <a:solidFill>
                  <a:prstClr val="black"/>
                </a:solidFill>
                <a:latin typeface="Monotype Corsiva" pitchFamily="66" charset="0"/>
              </a:rPr>
              <a:t>«Бюджет для граждан» составлен на основе решения Совета депутатов Балахнинского муниципального округа Нижегородской области «Об исполнении бюджета Балахнинского муниципального района </a:t>
            </a:r>
            <a:r>
              <a:rPr lang="ru-RU" sz="2200" b="1" dirty="0">
                <a:latin typeface="Monotype Corsiva" pitchFamily="66" charset="0"/>
              </a:rPr>
              <a:t>за 2020 год»                              от 30.06.2021 №223. </a:t>
            </a:r>
          </a:p>
          <a:p>
            <a:pPr algn="just" fontAlgn="base">
              <a:spcBef>
                <a:spcPct val="0"/>
              </a:spcBef>
              <a:spcAft>
                <a:spcPct val="0"/>
              </a:spcAft>
            </a:pPr>
            <a:endParaRPr lang="ru-RU" sz="2200" b="1" dirty="0">
              <a:solidFill>
                <a:prstClr val="black"/>
              </a:solidFill>
              <a:latin typeface="Monotype Corsiva" pitchFamily="66" charset="0"/>
            </a:endParaRPr>
          </a:p>
          <a:p>
            <a:pPr algn="just" fontAlgn="base">
              <a:spcBef>
                <a:spcPct val="0"/>
              </a:spcBef>
              <a:spcAft>
                <a:spcPct val="0"/>
              </a:spcAft>
            </a:pPr>
            <a:r>
              <a:rPr lang="ru-RU" sz="2200" b="1" dirty="0">
                <a:solidFill>
                  <a:prstClr val="black"/>
                </a:solidFill>
                <a:latin typeface="Monotype Corsiva" pitchFamily="66" charset="0"/>
              </a:rPr>
              <a:t>       Отчет об исполнении бюджета Балахнинского муниципального района Нижегородской области за 2020 год сформирован на основании сводной бюджетной отчетности главных распорядителей бюджетных средств, главных администраторов доходов бюджета, главных администраторов источников финансирования дефицита бюджета.</a:t>
            </a:r>
          </a:p>
          <a:p>
            <a:pPr fontAlgn="base">
              <a:spcBef>
                <a:spcPct val="0"/>
              </a:spcBef>
              <a:spcAft>
                <a:spcPct val="0"/>
              </a:spcAft>
            </a:pPr>
            <a:endParaRPr lang="ru-RU" sz="1400" dirty="0">
              <a:solidFill>
                <a:prstClr val="black"/>
              </a:solidFill>
              <a:latin typeface="Monotype Corsiva" pitchFamily="66" charset="0"/>
            </a:endParaRPr>
          </a:p>
        </p:txBody>
      </p:sp>
    </p:spTree>
    <p:extLst>
      <p:ext uri="{BB962C8B-B14F-4D97-AF65-F5344CB8AC3E}">
        <p14:creationId xmlns:p14="http://schemas.microsoft.com/office/powerpoint/2010/main" val="83878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343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30</a:t>
            </a:r>
          </a:p>
        </p:txBody>
      </p:sp>
      <p:sp>
        <p:nvSpPr>
          <p:cNvPr id="40967" name="Прямоугольник 5"/>
          <p:cNvSpPr>
            <a:spLocks noChangeArrowheads="1"/>
          </p:cNvSpPr>
          <p:nvPr/>
        </p:nvSpPr>
        <p:spPr bwMode="auto">
          <a:xfrm>
            <a:off x="7916863" y="1076325"/>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56838702"/>
              </p:ext>
            </p:extLst>
          </p:nvPr>
        </p:nvGraphicFramePr>
        <p:xfrm>
          <a:off x="179388" y="1484313"/>
          <a:ext cx="8856662" cy="4491791"/>
        </p:xfrm>
        <a:graphic>
          <a:graphicData uri="http://schemas.openxmlformats.org/drawingml/2006/table">
            <a:tbl>
              <a:tblPr/>
              <a:tblGrid>
                <a:gridCol w="1983465">
                  <a:extLst>
                    <a:ext uri="{9D8B030D-6E8A-4147-A177-3AD203B41FA5}">
                      <a16:colId xmlns:a16="http://schemas.microsoft.com/office/drawing/2014/main" val="20000"/>
                    </a:ext>
                  </a:extLst>
                </a:gridCol>
                <a:gridCol w="835588">
                  <a:extLst>
                    <a:ext uri="{9D8B030D-6E8A-4147-A177-3AD203B41FA5}">
                      <a16:colId xmlns:a16="http://schemas.microsoft.com/office/drawing/2014/main" val="20001"/>
                    </a:ext>
                  </a:extLst>
                </a:gridCol>
                <a:gridCol w="936871">
                  <a:extLst>
                    <a:ext uri="{9D8B030D-6E8A-4147-A177-3AD203B41FA5}">
                      <a16:colId xmlns:a16="http://schemas.microsoft.com/office/drawing/2014/main" val="20002"/>
                    </a:ext>
                  </a:extLst>
                </a:gridCol>
                <a:gridCol w="877789">
                  <a:extLst>
                    <a:ext uri="{9D8B030D-6E8A-4147-A177-3AD203B41FA5}">
                      <a16:colId xmlns:a16="http://schemas.microsoft.com/office/drawing/2014/main" val="20003"/>
                    </a:ext>
                  </a:extLst>
                </a:gridCol>
                <a:gridCol w="1091609">
                  <a:extLst>
                    <a:ext uri="{9D8B030D-6E8A-4147-A177-3AD203B41FA5}">
                      <a16:colId xmlns:a16="http://schemas.microsoft.com/office/drawing/2014/main" val="20004"/>
                    </a:ext>
                  </a:extLst>
                </a:gridCol>
                <a:gridCol w="900296">
                  <a:extLst>
                    <a:ext uri="{9D8B030D-6E8A-4147-A177-3AD203B41FA5}">
                      <a16:colId xmlns:a16="http://schemas.microsoft.com/office/drawing/2014/main" val="20005"/>
                    </a:ext>
                  </a:extLst>
                </a:gridCol>
                <a:gridCol w="1192891">
                  <a:extLst>
                    <a:ext uri="{9D8B030D-6E8A-4147-A177-3AD203B41FA5}">
                      <a16:colId xmlns:a16="http://schemas.microsoft.com/office/drawing/2014/main" val="20006"/>
                    </a:ext>
                  </a:extLst>
                </a:gridCol>
                <a:gridCol w="1038153">
                  <a:extLst>
                    <a:ext uri="{9D8B030D-6E8A-4147-A177-3AD203B41FA5}">
                      <a16:colId xmlns:a16="http://schemas.microsoft.com/office/drawing/2014/main" val="20007"/>
                    </a:ext>
                  </a:extLst>
                </a:gridCol>
              </a:tblGrid>
              <a:tr h="1273302">
                <a:tc>
                  <a:txBody>
                    <a:bodyPr/>
                    <a:lstStyle/>
                    <a:p>
                      <a:pPr algn="ctr" fontAlgn="t"/>
                      <a:endParaRPr lang="ru-RU" sz="11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endParaRPr lang="ru-RU" sz="11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endParaRPr lang="ru-RU" sz="11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r>
                        <a:rPr lang="ru-RU" sz="1100" b="1" i="0" u="none" strike="noStrike" dirty="0">
                          <a:solidFill>
                            <a:srgbClr val="000000"/>
                          </a:solidFill>
                          <a:effectLst/>
                          <a:latin typeface="Arial" panose="020B0604020202020204" pitchFamily="34" charset="0"/>
                          <a:cs typeface="Arial" panose="020B0604020202020204" pitchFamily="34" charset="0"/>
                        </a:rPr>
                        <a:t>Классификация расходов</a:t>
                      </a:r>
                    </a:p>
                    <a:p>
                      <a:pPr algn="ctr" fontAlgn="t"/>
                      <a:r>
                        <a:rPr lang="ru-RU" sz="1100" b="0" i="0" u="none" strike="noStrike" dirty="0">
                          <a:solidFill>
                            <a:srgbClr val="000000"/>
                          </a:solidFill>
                          <a:effectLst/>
                          <a:latin typeface="Arial" panose="020B0604020202020204" pitchFamily="34" charset="0"/>
                          <a:cs typeface="Arial" panose="020B0604020202020204" pitchFamily="34" charset="0"/>
                        </a:rPr>
                        <a:t> </a:t>
                      </a:r>
                    </a:p>
                  </a:txBody>
                  <a:tcPr marL="6108" marR="6108" marT="6108" marB="0">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Исполнено за 2019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Первоначальный план на 2020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Уточненный план на 2020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Исполнено за 2020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за 2020 год к первоначальному плану</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за 2020 год к уточненному плану</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2020 года к 2019 году</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210622">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Судебная система</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0,0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0,0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0,0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1"/>
                  </a:ext>
                </a:extLst>
              </a:tr>
              <a:tr h="892811">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Обеспечение деятельности финансовых, налоговых и таможенных органов и органов финансового (финансово-бюджетного) надзора</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23,0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24,5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24,</a:t>
                      </a:r>
                      <a:r>
                        <a:rPr lang="en-US" sz="1000" b="0" i="0" u="none" strike="noStrike" dirty="0">
                          <a:solidFill>
                            <a:srgbClr val="000000"/>
                          </a:solidFill>
                          <a:effectLst/>
                          <a:latin typeface="Arial" panose="020B0604020202020204" pitchFamily="34" charset="0"/>
                          <a:cs typeface="Arial" panose="020B0604020202020204" pitchFamily="34" charset="0"/>
                        </a:rPr>
                        <a:t>5</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23,5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95,9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95,9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102,2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2"/>
                  </a:ext>
                </a:extLst>
              </a:tr>
              <a:tr h="201047">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Резервные фонды</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0</a:t>
                      </a:r>
                      <a:r>
                        <a:rPr lang="ru-RU" sz="1000" b="0" i="0" u="none" strike="noStrike" dirty="0">
                          <a:solidFill>
                            <a:srgbClr val="000000"/>
                          </a:solidFill>
                          <a:effectLst/>
                          <a:latin typeface="Arial" panose="020B0604020202020204" pitchFamily="34" charset="0"/>
                          <a:cs typeface="Arial" panose="020B0604020202020204" pitchFamily="34" charset="0"/>
                        </a:rPr>
                        <a:t>,</a:t>
                      </a:r>
                      <a:r>
                        <a:rPr lang="en-US" sz="1000" b="0" i="0" u="none" strike="noStrike" dirty="0">
                          <a:solidFill>
                            <a:srgbClr val="000000"/>
                          </a:solidFill>
                          <a:effectLst/>
                          <a:latin typeface="Arial" panose="020B0604020202020204" pitchFamily="34" charset="0"/>
                          <a:cs typeface="Arial" panose="020B0604020202020204" pitchFamily="34" charset="0"/>
                        </a:rPr>
                        <a:t>2</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a:t>
                      </a:r>
                      <a:r>
                        <a:rPr lang="en-US" sz="1000" b="0" i="0" u="none" strike="noStrike" dirty="0">
                          <a:solidFill>
                            <a:srgbClr val="000000"/>
                          </a:solidFill>
                          <a:effectLst/>
                          <a:latin typeface="Arial" panose="020B0604020202020204" pitchFamily="34" charset="0"/>
                          <a:cs typeface="Arial" panose="020B0604020202020204" pitchFamily="34" charset="0"/>
                        </a:rPr>
                        <a:t>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0,0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0,0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4"/>
                  </a:ext>
                </a:extLst>
              </a:tr>
              <a:tr h="354226">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Другие общегосударственные вопросы</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28,5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41,8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34,2</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22,4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53,6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65,5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78,6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5"/>
                  </a:ext>
                </a:extLst>
              </a:tr>
              <a:tr h="391793">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НАЦИОНАЛЬНАЯ ОБОРОНА</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1,</a:t>
                      </a:r>
                      <a:r>
                        <a:rPr lang="ru-RU" sz="1000" b="1"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110,0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1</a:t>
                      </a:r>
                      <a:r>
                        <a:rPr lang="ru-RU" sz="1000" b="1" i="0" u="none" strike="noStrike" dirty="0">
                          <a:solidFill>
                            <a:srgbClr val="000000"/>
                          </a:solidFill>
                          <a:effectLst/>
                          <a:latin typeface="Arial" panose="020B0604020202020204" pitchFamily="34" charset="0"/>
                          <a:cs typeface="Arial" panose="020B0604020202020204" pitchFamily="34" charset="0"/>
                        </a:rPr>
                        <a:t>0</a:t>
                      </a:r>
                      <a:r>
                        <a:rPr lang="en-US" sz="1000" b="1" i="0" u="none" strike="noStrike" dirty="0">
                          <a:solidFill>
                            <a:srgbClr val="000000"/>
                          </a:solidFill>
                          <a:effectLst/>
                          <a:latin typeface="Arial" panose="020B0604020202020204" pitchFamily="34" charset="0"/>
                          <a:cs typeface="Arial" panose="020B0604020202020204" pitchFamily="34" charset="0"/>
                        </a:rPr>
                        <a:t>0,0</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6"/>
                  </a:ext>
                </a:extLst>
              </a:tr>
              <a:tr h="354226">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Мобилизационная и вневойсковая подготовка</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a:t>
                      </a:r>
                      <a:r>
                        <a:rPr lang="ru-RU" sz="1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110,0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a:t>
                      </a:r>
                      <a:r>
                        <a:rPr lang="ru-RU" sz="1000" b="0" i="0" u="none" strike="noStrike" dirty="0">
                          <a:solidFill>
                            <a:srgbClr val="000000"/>
                          </a:solidFill>
                          <a:effectLst/>
                          <a:latin typeface="Arial" panose="020B0604020202020204" pitchFamily="34" charset="0"/>
                          <a:cs typeface="Arial" panose="020B0604020202020204" pitchFamily="34" charset="0"/>
                        </a:rPr>
                        <a:t>0</a:t>
                      </a:r>
                      <a:r>
                        <a:rPr lang="en-US" sz="1000" b="0" i="0" u="none" strike="noStrike" dirty="0">
                          <a:solidFill>
                            <a:srgbClr val="000000"/>
                          </a:solidFill>
                          <a:effectLst/>
                          <a:latin typeface="Arial" panose="020B0604020202020204" pitchFamily="34" charset="0"/>
                          <a:cs typeface="Arial" panose="020B0604020202020204" pitchFamily="34" charset="0"/>
                        </a:rPr>
                        <a:t>0,0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7"/>
                  </a:ext>
                </a:extLst>
              </a:tr>
              <a:tr h="813764">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НАЦИОНАЛЬНАЯ БЕЗОПАСНОСТЬ И ПРАВООХРАНИТЕЛЬНАЯ ДЕЯТЕЛЬНОСТЬ</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7</a:t>
                      </a:r>
                      <a:r>
                        <a:rPr lang="ru-RU" sz="1000" b="1"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a:t>
                      </a:r>
                      <a:r>
                        <a:rPr lang="en-US" sz="1000" b="1" i="0" u="none" strike="noStrike" dirty="0">
                          <a:solidFill>
                            <a:srgbClr val="000000"/>
                          </a:solidFill>
                          <a:effectLst/>
                          <a:latin typeface="Arial" panose="020B0604020202020204" pitchFamily="34" charset="0"/>
                          <a:cs typeface="Arial" panose="020B0604020202020204" pitchFamily="34" charset="0"/>
                        </a:rPr>
                        <a:t>0</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7,8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97,5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86,7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106,8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Прямоугольник 6">
            <a:extLst>
              <a:ext uri="{FF2B5EF4-FFF2-40B4-BE49-F238E27FC236}">
                <a16:creationId xmlns:a16="http://schemas.microsoft.com/office/drawing/2014/main" id="{6206676A-49C1-454F-85DB-7A328878D829}"/>
              </a:ext>
            </a:extLst>
          </p:cNvPr>
          <p:cNvSpPr/>
          <p:nvPr/>
        </p:nvSpPr>
        <p:spPr>
          <a:xfrm>
            <a:off x="0" y="0"/>
            <a:ext cx="7092280" cy="1015663"/>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по разделам и подразделам классификации расходов</a:t>
            </a:r>
          </a:p>
        </p:txBody>
      </p:sp>
    </p:spTree>
    <p:extLst>
      <p:ext uri="{BB962C8B-B14F-4D97-AF65-F5344CB8AC3E}">
        <p14:creationId xmlns:p14="http://schemas.microsoft.com/office/powerpoint/2010/main" val="3485207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Прямоугольник 5"/>
          <p:cNvSpPr>
            <a:spLocks noChangeArrowheads="1"/>
          </p:cNvSpPr>
          <p:nvPr/>
        </p:nvSpPr>
        <p:spPr bwMode="auto">
          <a:xfrm>
            <a:off x="7916863" y="1076325"/>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41850244"/>
              </p:ext>
            </p:extLst>
          </p:nvPr>
        </p:nvGraphicFramePr>
        <p:xfrm>
          <a:off x="251520" y="1412776"/>
          <a:ext cx="8712075" cy="5094386"/>
        </p:xfrm>
        <a:graphic>
          <a:graphicData uri="http://schemas.openxmlformats.org/drawingml/2006/table">
            <a:tbl>
              <a:tblPr/>
              <a:tblGrid>
                <a:gridCol w="1951084">
                  <a:extLst>
                    <a:ext uri="{9D8B030D-6E8A-4147-A177-3AD203B41FA5}">
                      <a16:colId xmlns:a16="http://schemas.microsoft.com/office/drawing/2014/main" val="20000"/>
                    </a:ext>
                  </a:extLst>
                </a:gridCol>
                <a:gridCol w="821946">
                  <a:extLst>
                    <a:ext uri="{9D8B030D-6E8A-4147-A177-3AD203B41FA5}">
                      <a16:colId xmlns:a16="http://schemas.microsoft.com/office/drawing/2014/main" val="20001"/>
                    </a:ext>
                  </a:extLst>
                </a:gridCol>
                <a:gridCol w="921577">
                  <a:extLst>
                    <a:ext uri="{9D8B030D-6E8A-4147-A177-3AD203B41FA5}">
                      <a16:colId xmlns:a16="http://schemas.microsoft.com/office/drawing/2014/main" val="20002"/>
                    </a:ext>
                  </a:extLst>
                </a:gridCol>
                <a:gridCol w="863459">
                  <a:extLst>
                    <a:ext uri="{9D8B030D-6E8A-4147-A177-3AD203B41FA5}">
                      <a16:colId xmlns:a16="http://schemas.microsoft.com/office/drawing/2014/main" val="20003"/>
                    </a:ext>
                  </a:extLst>
                </a:gridCol>
                <a:gridCol w="1073789">
                  <a:extLst>
                    <a:ext uri="{9D8B030D-6E8A-4147-A177-3AD203B41FA5}">
                      <a16:colId xmlns:a16="http://schemas.microsoft.com/office/drawing/2014/main" val="20004"/>
                    </a:ext>
                  </a:extLst>
                </a:gridCol>
                <a:gridCol w="991989">
                  <a:extLst>
                    <a:ext uri="{9D8B030D-6E8A-4147-A177-3AD203B41FA5}">
                      <a16:colId xmlns:a16="http://schemas.microsoft.com/office/drawing/2014/main" val="20005"/>
                    </a:ext>
                  </a:extLst>
                </a:gridCol>
                <a:gridCol w="1067026">
                  <a:extLst>
                    <a:ext uri="{9D8B030D-6E8A-4147-A177-3AD203B41FA5}">
                      <a16:colId xmlns:a16="http://schemas.microsoft.com/office/drawing/2014/main" val="20006"/>
                    </a:ext>
                  </a:extLst>
                </a:gridCol>
                <a:gridCol w="1021205">
                  <a:extLst>
                    <a:ext uri="{9D8B030D-6E8A-4147-A177-3AD203B41FA5}">
                      <a16:colId xmlns:a16="http://schemas.microsoft.com/office/drawing/2014/main" val="20007"/>
                    </a:ext>
                  </a:extLst>
                </a:gridCol>
              </a:tblGrid>
              <a:tr h="1243401">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ru-RU" sz="11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endParaRPr lang="ru-RU" sz="11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r>
                        <a:rPr lang="ru-RU" sz="1100" b="1" i="0" u="none" strike="noStrike" dirty="0">
                          <a:solidFill>
                            <a:srgbClr val="000000"/>
                          </a:solidFill>
                          <a:effectLst/>
                          <a:latin typeface="Arial" panose="020B0604020202020204" pitchFamily="34" charset="0"/>
                          <a:cs typeface="Arial" panose="020B0604020202020204" pitchFamily="34" charset="0"/>
                        </a:rPr>
                        <a:t>Классификация расходов</a:t>
                      </a:r>
                    </a:p>
                    <a:p>
                      <a:pPr algn="ctr" fontAlgn="t"/>
                      <a:r>
                        <a:rPr lang="ru-RU" sz="1100" b="0" i="0" u="none" strike="noStrike" dirty="0">
                          <a:solidFill>
                            <a:srgbClr val="000000"/>
                          </a:solidFill>
                          <a:effectLst/>
                          <a:latin typeface="Arial" panose="020B0604020202020204" pitchFamily="34" charset="0"/>
                          <a:cs typeface="Arial" panose="020B0604020202020204" pitchFamily="34" charset="0"/>
                        </a:rPr>
                        <a:t> </a:t>
                      </a:r>
                    </a:p>
                  </a:txBody>
                  <a:tcPr marL="6107" marR="6107" marT="6108" marB="0">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Исполнено за 2019 год</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Первоначальный план на 2020 год</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Уточненный план на 2020 год</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Исполнено за 2020 год</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за 2020 год к первоначальному плану</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за 2020 год к уточненному плану</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2020 года к 2019 году</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755454">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Защита населения и территории от чрезвычайных ситуаций природного и техногенного характера, гражданская оборона</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a:t>
                      </a:r>
                      <a:r>
                        <a:rPr lang="ru-RU" sz="10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104,6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91,9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106,</a:t>
                      </a:r>
                      <a:r>
                        <a:rPr lang="ru-RU" sz="10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1"/>
                  </a:ext>
                </a:extLst>
              </a:tr>
              <a:tr h="587559">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Другие вопросы в области национальной безопасности и правоохранительной деятельности</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0,</a:t>
                      </a:r>
                      <a:r>
                        <a:rPr lang="ru-RU" sz="10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a:t>
                      </a:r>
                      <a:r>
                        <a:rPr lang="ru-RU" sz="10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66,7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62,5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142,9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2"/>
                  </a:ext>
                </a:extLst>
              </a:tr>
              <a:tr h="438980">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НАЦИОНАЛЬНАЯ ЭКОНОМИКА</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63,6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31,1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149,7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133,2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В 4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89,0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В</a:t>
                      </a:r>
                      <a:r>
                        <a:rPr lang="ru-RU" sz="1000" b="1" i="0" u="none" strike="noStrike" baseline="0" dirty="0">
                          <a:solidFill>
                            <a:srgbClr val="000000"/>
                          </a:solidFill>
                          <a:effectLst/>
                          <a:latin typeface="Arial" panose="020B0604020202020204" pitchFamily="34" charset="0"/>
                          <a:cs typeface="Arial" panose="020B0604020202020204" pitchFamily="34" charset="0"/>
                        </a:rPr>
                        <a:t> 2 раза</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3"/>
                  </a:ext>
                </a:extLst>
              </a:tr>
              <a:tr h="214383">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Общеэкономические вопросы</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4"/>
                  </a:ext>
                </a:extLst>
              </a:tr>
              <a:tr h="296694">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Топливно-энергетический комплекс</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57,1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5"/>
                  </a:ext>
                </a:extLst>
              </a:tr>
              <a:tr h="29669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Arial" panose="020B0604020202020204" pitchFamily="34" charset="0"/>
                          <a:cs typeface="Arial" panose="020B0604020202020204" pitchFamily="34" charset="0"/>
                        </a:rPr>
                        <a:t>Сельское хозяйство и рыболовство</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15,7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14,6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14,5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14,5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99,3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92,4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6"/>
                  </a:ext>
                </a:extLst>
              </a:tr>
              <a:tr h="224596">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Транспорт</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8,6</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90,7                                                                                                                                                     </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83,9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92,9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7"/>
                  </a:ext>
                </a:extLst>
              </a:tr>
              <a:tr h="377726">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Дорожное хозяйство (дорожные фонды)</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19,0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89,0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78,2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87,9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В 4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8"/>
                  </a:ext>
                </a:extLst>
              </a:tr>
              <a:tr h="224596">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Связь и информатика</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В 3,2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97,6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В 2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9"/>
                  </a:ext>
                </a:extLst>
              </a:tr>
              <a:tr h="377726">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Другие вопросы в области национальной экономики</a:t>
                      </a:r>
                    </a:p>
                  </a:txBody>
                  <a:tcPr marL="6107" marR="6107"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a:t>
                      </a:r>
                      <a:r>
                        <a:rPr lang="en-US" sz="1000" b="0" i="0" u="none" strike="noStrike" dirty="0">
                          <a:solidFill>
                            <a:srgbClr val="000000"/>
                          </a:solidFill>
                          <a:effectLst/>
                          <a:latin typeface="Arial" panose="020B0604020202020204" pitchFamily="34" charset="0"/>
                          <a:cs typeface="Arial" panose="020B0604020202020204" pitchFamily="34" charset="0"/>
                        </a:rPr>
                        <a:t>,0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22,2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19,1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В 10 раз</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86,0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155,3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Oval 13"/>
          <p:cNvSpPr>
            <a:spLocks noChangeArrowheads="1"/>
          </p:cNvSpPr>
          <p:nvPr/>
        </p:nvSpPr>
        <p:spPr bwMode="auto">
          <a:xfrm>
            <a:off x="8270013" y="6530266"/>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31</a:t>
            </a:r>
          </a:p>
        </p:txBody>
      </p:sp>
      <p:sp>
        <p:nvSpPr>
          <p:cNvPr id="7" name="Прямоугольник 6">
            <a:extLst>
              <a:ext uri="{FF2B5EF4-FFF2-40B4-BE49-F238E27FC236}">
                <a16:creationId xmlns:a16="http://schemas.microsoft.com/office/drawing/2014/main" id="{A467D3BB-935D-485C-8ED0-6A8B01918421}"/>
              </a:ext>
            </a:extLst>
          </p:cNvPr>
          <p:cNvSpPr/>
          <p:nvPr/>
        </p:nvSpPr>
        <p:spPr>
          <a:xfrm>
            <a:off x="0" y="0"/>
            <a:ext cx="7092280" cy="1015663"/>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по разделам и подразделам классификации расходов</a:t>
            </a:r>
          </a:p>
        </p:txBody>
      </p:sp>
    </p:spTree>
    <p:extLst>
      <p:ext uri="{BB962C8B-B14F-4D97-AF65-F5344CB8AC3E}">
        <p14:creationId xmlns:p14="http://schemas.microsoft.com/office/powerpoint/2010/main" val="1956911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32</a:t>
            </a:r>
          </a:p>
        </p:txBody>
      </p:sp>
      <p:sp>
        <p:nvSpPr>
          <p:cNvPr id="43015" name="Прямоугольник 5"/>
          <p:cNvSpPr>
            <a:spLocks noChangeArrowheads="1"/>
          </p:cNvSpPr>
          <p:nvPr/>
        </p:nvSpPr>
        <p:spPr bwMode="auto">
          <a:xfrm>
            <a:off x="7753361" y="1076324"/>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52540075"/>
              </p:ext>
            </p:extLst>
          </p:nvPr>
        </p:nvGraphicFramePr>
        <p:xfrm>
          <a:off x="393700" y="1417638"/>
          <a:ext cx="8569325" cy="4941887"/>
        </p:xfrm>
        <a:graphic>
          <a:graphicData uri="http://schemas.openxmlformats.org/drawingml/2006/table">
            <a:tbl>
              <a:tblPr/>
              <a:tblGrid>
                <a:gridCol w="1919115">
                  <a:extLst>
                    <a:ext uri="{9D8B030D-6E8A-4147-A177-3AD203B41FA5}">
                      <a16:colId xmlns:a16="http://schemas.microsoft.com/office/drawing/2014/main" val="20000"/>
                    </a:ext>
                  </a:extLst>
                </a:gridCol>
                <a:gridCol w="808479">
                  <a:extLst>
                    <a:ext uri="{9D8B030D-6E8A-4147-A177-3AD203B41FA5}">
                      <a16:colId xmlns:a16="http://schemas.microsoft.com/office/drawing/2014/main" val="20001"/>
                    </a:ext>
                  </a:extLst>
                </a:gridCol>
                <a:gridCol w="906475">
                  <a:extLst>
                    <a:ext uri="{9D8B030D-6E8A-4147-A177-3AD203B41FA5}">
                      <a16:colId xmlns:a16="http://schemas.microsoft.com/office/drawing/2014/main" val="20002"/>
                    </a:ext>
                  </a:extLst>
                </a:gridCol>
                <a:gridCol w="849311">
                  <a:extLst>
                    <a:ext uri="{9D8B030D-6E8A-4147-A177-3AD203B41FA5}">
                      <a16:colId xmlns:a16="http://schemas.microsoft.com/office/drawing/2014/main" val="20003"/>
                    </a:ext>
                  </a:extLst>
                </a:gridCol>
                <a:gridCol w="991064">
                  <a:extLst>
                    <a:ext uri="{9D8B030D-6E8A-4147-A177-3AD203B41FA5}">
                      <a16:colId xmlns:a16="http://schemas.microsoft.com/office/drawing/2014/main" val="20004"/>
                    </a:ext>
                  </a:extLst>
                </a:gridCol>
                <a:gridCol w="936218">
                  <a:extLst>
                    <a:ext uri="{9D8B030D-6E8A-4147-A177-3AD203B41FA5}">
                      <a16:colId xmlns:a16="http://schemas.microsoft.com/office/drawing/2014/main" val="20005"/>
                    </a:ext>
                  </a:extLst>
                </a:gridCol>
                <a:gridCol w="1154190">
                  <a:extLst>
                    <a:ext uri="{9D8B030D-6E8A-4147-A177-3AD203B41FA5}">
                      <a16:colId xmlns:a16="http://schemas.microsoft.com/office/drawing/2014/main" val="20006"/>
                    </a:ext>
                  </a:extLst>
                </a:gridCol>
                <a:gridCol w="1004473">
                  <a:extLst>
                    <a:ext uri="{9D8B030D-6E8A-4147-A177-3AD203B41FA5}">
                      <a16:colId xmlns:a16="http://schemas.microsoft.com/office/drawing/2014/main" val="20007"/>
                    </a:ext>
                  </a:extLst>
                </a:gridCol>
              </a:tblGrid>
              <a:tr h="1504164">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ru-RU" sz="10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endParaRPr lang="ru-RU" sz="10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endParaRPr lang="ru-RU" sz="10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endParaRPr lang="ru-RU" sz="10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r>
                        <a:rPr lang="ru-RU" sz="1000" b="1" i="0" u="none" strike="noStrike" dirty="0">
                          <a:solidFill>
                            <a:srgbClr val="000000"/>
                          </a:solidFill>
                          <a:effectLst/>
                          <a:latin typeface="Arial" panose="020B0604020202020204" pitchFamily="34" charset="0"/>
                          <a:cs typeface="Arial" panose="020B0604020202020204" pitchFamily="34" charset="0"/>
                        </a:rPr>
                        <a:t>Классификация расходов</a:t>
                      </a:r>
                    </a:p>
                    <a:p>
                      <a:pPr algn="ctr" fontAlgn="t"/>
                      <a:r>
                        <a:rPr lang="ru-RU" sz="1000" b="0" i="0" u="none" strike="noStrike" dirty="0">
                          <a:solidFill>
                            <a:srgbClr val="000000"/>
                          </a:solidFill>
                          <a:effectLst/>
                          <a:latin typeface="Arial" panose="020B0604020202020204" pitchFamily="34" charset="0"/>
                          <a:cs typeface="Arial" panose="020B0604020202020204" pitchFamily="34" charset="0"/>
                        </a:rPr>
                        <a:t> </a:t>
                      </a:r>
                    </a:p>
                  </a:txBody>
                  <a:tcPr marL="6108" marR="6108" marT="6108" marB="0">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Исполнено за 2019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Первоначальный план на 2020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Уточненный план на 2020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Исполнено за 2020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 исполнения за 2020 год к первоначальному плану</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 исполнения за 2020 год к уточненному плану</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 исполнения 2020 года к 2019 году</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735118">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ЖИЛИЩНО-КОММУНАЛЬНОЕ ХОЗЯЙСТВО</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163,4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8</a:t>
                      </a:r>
                      <a:r>
                        <a:rPr lang="ru-RU" sz="1000" b="1"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371,8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232,8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В 3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62,6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142,5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1"/>
                  </a:ext>
                </a:extLst>
              </a:tr>
              <a:tr h="237499">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Жилищное хозяйство</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173,4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53,3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в 59 раз</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30,7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В 9,3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2"/>
                  </a:ext>
                </a:extLst>
              </a:tr>
              <a:tr h="237499">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Коммунальное хозяйство</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103,4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27,8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115,0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98,7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В 3,6</a:t>
                      </a:r>
                      <a:r>
                        <a:rPr lang="ru-RU" sz="1000" b="0" i="0" u="none" strike="noStrike" baseline="0" dirty="0">
                          <a:solidFill>
                            <a:srgbClr val="000000"/>
                          </a:solidFill>
                          <a:effectLst/>
                          <a:latin typeface="Arial" panose="020B0604020202020204" pitchFamily="34" charset="0"/>
                          <a:cs typeface="Arial" panose="020B0604020202020204" pitchFamily="34" charset="0"/>
                        </a:rPr>
                        <a:t> раз</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85,8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95,5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3"/>
                  </a:ext>
                </a:extLst>
              </a:tr>
              <a:tr h="407142">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Благоустройство</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29,9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56,6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56,2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188,0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99,3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205,0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4"/>
                  </a:ext>
                </a:extLst>
              </a:tr>
              <a:tr h="463324">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Другие вопросы в области жилищно-коммунального хозяйства</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26,9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27,3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26,8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24,6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91,8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91,4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5"/>
                  </a:ext>
                </a:extLst>
              </a:tr>
              <a:tr h="486308">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ОХРАНА ОКРУЖАЮЩЕЙ СРЕДЫ</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133,3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50,0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6"/>
                  </a:ext>
                </a:extLst>
              </a:tr>
              <a:tr h="622023">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Охрана объектов растительного и животного мира и среды их обитания</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a:t>
                      </a:r>
                      <a:r>
                        <a:rPr lang="ru-RU" sz="1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133,3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7"/>
                  </a:ext>
                </a:extLst>
              </a:tr>
              <a:tr h="248810">
                <a:tc>
                  <a:txBody>
                    <a:bodyPr/>
                    <a:lstStyle/>
                    <a:p>
                      <a:pPr algn="l" rtl="0" fontAlgn="ctr"/>
                      <a:r>
                        <a:rPr lang="ru-RU" sz="1000" b="1" i="0" u="none" strike="noStrike">
                          <a:solidFill>
                            <a:srgbClr val="000000"/>
                          </a:solidFill>
                          <a:effectLst/>
                          <a:latin typeface="Arial" panose="020B0604020202020204" pitchFamily="34" charset="0"/>
                          <a:cs typeface="Arial" panose="020B0604020202020204" pitchFamily="34" charset="0"/>
                        </a:rPr>
                        <a:t>ОБРАЗОВАНИЕ</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1 211,7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1 129,8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1 199,7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1 184,1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104,8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98,7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97,7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Прямоугольник 6">
            <a:extLst>
              <a:ext uri="{FF2B5EF4-FFF2-40B4-BE49-F238E27FC236}">
                <a16:creationId xmlns:a16="http://schemas.microsoft.com/office/drawing/2014/main" id="{78D331D1-B01C-4067-A71C-8C5455AC4AD3}"/>
              </a:ext>
            </a:extLst>
          </p:cNvPr>
          <p:cNvSpPr/>
          <p:nvPr/>
        </p:nvSpPr>
        <p:spPr>
          <a:xfrm>
            <a:off x="0" y="0"/>
            <a:ext cx="7092280" cy="1015663"/>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по разделам и подразделам классификации расходов</a:t>
            </a:r>
          </a:p>
        </p:txBody>
      </p:sp>
    </p:spTree>
    <p:extLst>
      <p:ext uri="{BB962C8B-B14F-4D97-AF65-F5344CB8AC3E}">
        <p14:creationId xmlns:p14="http://schemas.microsoft.com/office/powerpoint/2010/main" val="173933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33</a:t>
            </a:r>
          </a:p>
        </p:txBody>
      </p:sp>
      <p:sp>
        <p:nvSpPr>
          <p:cNvPr id="44038" name="Прямоугольник 5"/>
          <p:cNvSpPr>
            <a:spLocks noChangeArrowheads="1"/>
          </p:cNvSpPr>
          <p:nvPr/>
        </p:nvSpPr>
        <p:spPr bwMode="auto">
          <a:xfrm>
            <a:off x="7916863" y="1076325"/>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405751084"/>
              </p:ext>
            </p:extLst>
          </p:nvPr>
        </p:nvGraphicFramePr>
        <p:xfrm>
          <a:off x="287338" y="1384300"/>
          <a:ext cx="8640761" cy="5074040"/>
        </p:xfrm>
        <a:graphic>
          <a:graphicData uri="http://schemas.openxmlformats.org/drawingml/2006/table">
            <a:tbl>
              <a:tblPr/>
              <a:tblGrid>
                <a:gridCol w="1935114">
                  <a:extLst>
                    <a:ext uri="{9D8B030D-6E8A-4147-A177-3AD203B41FA5}">
                      <a16:colId xmlns:a16="http://schemas.microsoft.com/office/drawing/2014/main" val="20000"/>
                    </a:ext>
                  </a:extLst>
                </a:gridCol>
                <a:gridCol w="815218">
                  <a:extLst>
                    <a:ext uri="{9D8B030D-6E8A-4147-A177-3AD203B41FA5}">
                      <a16:colId xmlns:a16="http://schemas.microsoft.com/office/drawing/2014/main" val="20001"/>
                    </a:ext>
                  </a:extLst>
                </a:gridCol>
                <a:gridCol w="914032">
                  <a:extLst>
                    <a:ext uri="{9D8B030D-6E8A-4147-A177-3AD203B41FA5}">
                      <a16:colId xmlns:a16="http://schemas.microsoft.com/office/drawing/2014/main" val="20002"/>
                    </a:ext>
                  </a:extLst>
                </a:gridCol>
                <a:gridCol w="856391">
                  <a:extLst>
                    <a:ext uri="{9D8B030D-6E8A-4147-A177-3AD203B41FA5}">
                      <a16:colId xmlns:a16="http://schemas.microsoft.com/office/drawing/2014/main" val="20003"/>
                    </a:ext>
                  </a:extLst>
                </a:gridCol>
                <a:gridCol w="1064999">
                  <a:extLst>
                    <a:ext uri="{9D8B030D-6E8A-4147-A177-3AD203B41FA5}">
                      <a16:colId xmlns:a16="http://schemas.microsoft.com/office/drawing/2014/main" val="20004"/>
                    </a:ext>
                  </a:extLst>
                </a:gridCol>
                <a:gridCol w="878349">
                  <a:extLst>
                    <a:ext uri="{9D8B030D-6E8A-4147-A177-3AD203B41FA5}">
                      <a16:colId xmlns:a16="http://schemas.microsoft.com/office/drawing/2014/main" val="20005"/>
                    </a:ext>
                  </a:extLst>
                </a:gridCol>
                <a:gridCol w="1163812">
                  <a:extLst>
                    <a:ext uri="{9D8B030D-6E8A-4147-A177-3AD203B41FA5}">
                      <a16:colId xmlns:a16="http://schemas.microsoft.com/office/drawing/2014/main" val="20006"/>
                    </a:ext>
                  </a:extLst>
                </a:gridCol>
                <a:gridCol w="1012846">
                  <a:extLst>
                    <a:ext uri="{9D8B030D-6E8A-4147-A177-3AD203B41FA5}">
                      <a16:colId xmlns:a16="http://schemas.microsoft.com/office/drawing/2014/main" val="20007"/>
                    </a:ext>
                  </a:extLst>
                </a:gridCol>
              </a:tblGrid>
              <a:tr h="1493628">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Arial" panose="020B0604020202020204" pitchFamily="34" charset="0"/>
                          <a:cs typeface="Arial" panose="020B0604020202020204" pitchFamily="34" charset="0"/>
                        </a:rPr>
                        <a:t> </a:t>
                      </a:r>
                    </a:p>
                    <a:p>
                      <a:pPr marL="0" marR="0" lvl="0" indent="0" algn="ctr" defTabSz="457200" rtl="0" eaLnBrk="1" fontAlgn="t"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r>
                        <a:rPr lang="ru-RU" sz="1000" b="1" i="0" u="none" strike="noStrike" dirty="0">
                          <a:solidFill>
                            <a:srgbClr val="000000"/>
                          </a:solidFill>
                          <a:effectLst/>
                          <a:latin typeface="Arial" panose="020B0604020202020204" pitchFamily="34" charset="0"/>
                          <a:cs typeface="Arial" panose="020B0604020202020204" pitchFamily="34" charset="0"/>
                        </a:rPr>
                        <a:t>Классификация расходов</a:t>
                      </a:r>
                    </a:p>
                    <a:p>
                      <a:pPr algn="ctr" fontAlgn="t"/>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6108" marR="6108" marT="6108" marB="0">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Исполнено за 2019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Первоначальный план на 2020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Уточненный план на 2020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Исполнено за 2020 год</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 исполнения за 2020 год к первоначальному плану</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 исполнения за 2020 год к уточненному плану</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 исполнения 2020 года к 2019 году</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247066">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Дошкольное образование</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341,7</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417,2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419,2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415,1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99,5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99,</a:t>
                      </a:r>
                      <a:r>
                        <a:rPr lang="ru-RU" sz="10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121,5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1"/>
                  </a:ext>
                </a:extLst>
              </a:tr>
              <a:tr h="235835">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Общее образование</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860,6</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505,8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582,6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576,3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113,9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98,9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67,0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2"/>
                  </a:ext>
                </a:extLst>
              </a:tr>
              <a:tr h="310908">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Дополнительное образование детей</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108,0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132,3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141,1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137,5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103,</a:t>
                      </a:r>
                      <a:r>
                        <a:rPr lang="ru-RU" sz="10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127,3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3"/>
                  </a:ext>
                </a:extLst>
              </a:tr>
              <a:tr h="415520">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Молодежная политика и оздоровление детей</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4"/>
                  </a:ext>
                </a:extLst>
              </a:tr>
              <a:tr h="415520">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Другие вопросы в области образования</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59,9</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66,2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56,4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83,1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97,5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91,8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5"/>
                  </a:ext>
                </a:extLst>
              </a:tr>
              <a:tr h="510399">
                <a:tc>
                  <a:txBody>
                    <a:bodyPr/>
                    <a:lstStyle/>
                    <a:p>
                      <a:pPr algn="l" rtl="0" fontAlgn="ctr"/>
                      <a:r>
                        <a:rPr lang="ru-RU" sz="1000" b="1" i="0" u="none" strike="noStrike">
                          <a:solidFill>
                            <a:srgbClr val="000000"/>
                          </a:solidFill>
                          <a:effectLst/>
                          <a:latin typeface="Arial" panose="020B0604020202020204" pitchFamily="34" charset="0"/>
                          <a:cs typeface="Arial" panose="020B0604020202020204" pitchFamily="34" charset="0"/>
                        </a:rPr>
                        <a:t>КУЛЬТУРА, КИНЕМАТОГРАФИЯ</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107,3</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110,0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128,4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106,8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97,1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83,2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99,5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6"/>
                  </a:ext>
                </a:extLst>
              </a:tr>
              <a:tr h="235835">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Культура</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95,8</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100,6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119,3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97,9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97,3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82,1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102,2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7"/>
                  </a:ext>
                </a:extLst>
              </a:tr>
              <a:tr h="415520">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Другие вопросы в области культуры и кинематографии</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11,5</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94,7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97,8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8"/>
                  </a:ext>
                </a:extLst>
              </a:tr>
              <a:tr h="247066">
                <a:tc>
                  <a:txBody>
                    <a:bodyPr/>
                    <a:lstStyle/>
                    <a:p>
                      <a:pPr algn="l" rtl="0" fontAlgn="ctr"/>
                      <a:r>
                        <a:rPr lang="ru-RU" sz="1000" b="1" i="0" u="none" strike="noStrike">
                          <a:solidFill>
                            <a:srgbClr val="000000"/>
                          </a:solidFill>
                          <a:effectLst/>
                          <a:latin typeface="Arial" panose="020B0604020202020204" pitchFamily="34" charset="0"/>
                          <a:cs typeface="Arial" panose="020B0604020202020204" pitchFamily="34" charset="0"/>
                        </a:rPr>
                        <a:t>СОЦИАЛЬНАЯ ПОЛИТИКА</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39,7</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61,7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51,4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50,6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82,0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98,4</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127,5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9"/>
                  </a:ext>
                </a:extLst>
              </a:tr>
              <a:tr h="235835">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Пенсионное обеспечение</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a:t>
                      </a:r>
                      <a:r>
                        <a:rPr lang="en-US" sz="1000" b="0" i="0" u="none" strike="noStrike" dirty="0">
                          <a:solidFill>
                            <a:srgbClr val="000000"/>
                          </a:solidFill>
                          <a:effectLst/>
                          <a:latin typeface="Arial" panose="020B0604020202020204" pitchFamily="34" charset="0"/>
                          <a:cs typeface="Arial" panose="020B0604020202020204" pitchFamily="34" charset="0"/>
                        </a:rPr>
                        <a:t>,7</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102,9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124,6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10"/>
                  </a:ext>
                </a:extLst>
              </a:tr>
              <a:tr h="310908">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Социальное обеспечение населения</a:t>
                      </a:r>
                    </a:p>
                  </a:txBody>
                  <a:tcPr marL="6108" marR="6108" marT="610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2,1</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В 2,5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90,9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47,6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Прямоугольник 6">
            <a:extLst>
              <a:ext uri="{FF2B5EF4-FFF2-40B4-BE49-F238E27FC236}">
                <a16:creationId xmlns:a16="http://schemas.microsoft.com/office/drawing/2014/main" id="{34472964-150B-4AA7-A073-9D325FE1518C}"/>
              </a:ext>
            </a:extLst>
          </p:cNvPr>
          <p:cNvSpPr/>
          <p:nvPr/>
        </p:nvSpPr>
        <p:spPr>
          <a:xfrm>
            <a:off x="0" y="0"/>
            <a:ext cx="7092280" cy="1015663"/>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по разделам и подразделам классификации расходов</a:t>
            </a:r>
          </a:p>
        </p:txBody>
      </p:sp>
    </p:spTree>
    <p:extLst>
      <p:ext uri="{BB962C8B-B14F-4D97-AF65-F5344CB8AC3E}">
        <p14:creationId xmlns:p14="http://schemas.microsoft.com/office/powerpoint/2010/main" val="2316181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359630"/>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34</a:t>
            </a:r>
          </a:p>
        </p:txBody>
      </p:sp>
      <p:sp>
        <p:nvSpPr>
          <p:cNvPr id="45063" name="Прямоугольник 1"/>
          <p:cNvSpPr>
            <a:spLocks noChangeArrowheads="1"/>
          </p:cNvSpPr>
          <p:nvPr/>
        </p:nvSpPr>
        <p:spPr bwMode="auto">
          <a:xfrm>
            <a:off x="7904173" y="836712"/>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52793739"/>
              </p:ext>
            </p:extLst>
          </p:nvPr>
        </p:nvGraphicFramePr>
        <p:xfrm>
          <a:off x="227013" y="1261180"/>
          <a:ext cx="8665467" cy="5162405"/>
        </p:xfrm>
        <a:graphic>
          <a:graphicData uri="http://schemas.openxmlformats.org/drawingml/2006/table">
            <a:tbl>
              <a:tblPr/>
              <a:tblGrid>
                <a:gridCol w="1940647">
                  <a:extLst>
                    <a:ext uri="{9D8B030D-6E8A-4147-A177-3AD203B41FA5}">
                      <a16:colId xmlns:a16="http://schemas.microsoft.com/office/drawing/2014/main" val="20000"/>
                    </a:ext>
                  </a:extLst>
                </a:gridCol>
                <a:gridCol w="817549">
                  <a:extLst>
                    <a:ext uri="{9D8B030D-6E8A-4147-A177-3AD203B41FA5}">
                      <a16:colId xmlns:a16="http://schemas.microsoft.com/office/drawing/2014/main" val="20001"/>
                    </a:ext>
                  </a:extLst>
                </a:gridCol>
                <a:gridCol w="916646">
                  <a:extLst>
                    <a:ext uri="{9D8B030D-6E8A-4147-A177-3AD203B41FA5}">
                      <a16:colId xmlns:a16="http://schemas.microsoft.com/office/drawing/2014/main" val="20002"/>
                    </a:ext>
                  </a:extLst>
                </a:gridCol>
                <a:gridCol w="858840">
                  <a:extLst>
                    <a:ext uri="{9D8B030D-6E8A-4147-A177-3AD203B41FA5}">
                      <a16:colId xmlns:a16="http://schemas.microsoft.com/office/drawing/2014/main" val="20003"/>
                    </a:ext>
                  </a:extLst>
                </a:gridCol>
                <a:gridCol w="1068043">
                  <a:extLst>
                    <a:ext uri="{9D8B030D-6E8A-4147-A177-3AD203B41FA5}">
                      <a16:colId xmlns:a16="http://schemas.microsoft.com/office/drawing/2014/main" val="20004"/>
                    </a:ext>
                  </a:extLst>
                </a:gridCol>
                <a:gridCol w="1119526">
                  <a:extLst>
                    <a:ext uri="{9D8B030D-6E8A-4147-A177-3AD203B41FA5}">
                      <a16:colId xmlns:a16="http://schemas.microsoft.com/office/drawing/2014/main" val="20005"/>
                    </a:ext>
                  </a:extLst>
                </a:gridCol>
                <a:gridCol w="928474">
                  <a:extLst>
                    <a:ext uri="{9D8B030D-6E8A-4147-A177-3AD203B41FA5}">
                      <a16:colId xmlns:a16="http://schemas.microsoft.com/office/drawing/2014/main" val="20006"/>
                    </a:ext>
                  </a:extLst>
                </a:gridCol>
                <a:gridCol w="1015742">
                  <a:extLst>
                    <a:ext uri="{9D8B030D-6E8A-4147-A177-3AD203B41FA5}">
                      <a16:colId xmlns:a16="http://schemas.microsoft.com/office/drawing/2014/main" val="20007"/>
                    </a:ext>
                  </a:extLst>
                </a:gridCol>
              </a:tblGrid>
              <a:tr h="1007452">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ru-RU" sz="11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endParaRPr lang="ru-RU" sz="11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457200" rtl="0" eaLnBrk="1" fontAlgn="t" latinLnBrk="0" hangingPunct="1">
                        <a:lnSpc>
                          <a:spcPct val="100000"/>
                        </a:lnSpc>
                        <a:spcBef>
                          <a:spcPts val="0"/>
                        </a:spcBef>
                        <a:spcAft>
                          <a:spcPts val="0"/>
                        </a:spcAft>
                        <a:buClrTx/>
                        <a:buSzTx/>
                        <a:buFontTx/>
                        <a:buNone/>
                        <a:tabLst/>
                        <a:defRPr/>
                      </a:pPr>
                      <a:r>
                        <a:rPr lang="ru-RU" sz="1100" b="1" i="0" u="none" strike="noStrike" dirty="0">
                          <a:solidFill>
                            <a:srgbClr val="000000"/>
                          </a:solidFill>
                          <a:effectLst/>
                          <a:latin typeface="Arial" panose="020B0604020202020204" pitchFamily="34" charset="0"/>
                          <a:cs typeface="Arial" panose="020B0604020202020204" pitchFamily="34" charset="0"/>
                        </a:rPr>
                        <a:t>Классификация расходов</a:t>
                      </a:r>
                    </a:p>
                    <a:p>
                      <a:pPr algn="ctr" fontAlgn="t"/>
                      <a:r>
                        <a:rPr lang="ru-RU" sz="1100" b="0" i="0" u="none" strike="noStrike" dirty="0">
                          <a:solidFill>
                            <a:srgbClr val="000000"/>
                          </a:solidFill>
                          <a:effectLst/>
                          <a:latin typeface="Arial" panose="020B0604020202020204" pitchFamily="34" charset="0"/>
                          <a:cs typeface="Arial" panose="020B0604020202020204" pitchFamily="34" charset="0"/>
                        </a:rPr>
                        <a:t> </a:t>
                      </a:r>
                    </a:p>
                  </a:txBody>
                  <a:tcPr marL="6108" marR="6108" marT="6107" marB="0">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Исполнено за 2019 год</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Первоначальный план на 2020 год</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Уточненный план на 2020 год</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Исполнено за 2020 год</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за 2020 год к первоначальному плану</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за 2020 год к</a:t>
                      </a:r>
                      <a:r>
                        <a:rPr lang="ru-RU" sz="1100" b="1" i="0" u="none" strike="noStrike" baseline="0" dirty="0">
                          <a:solidFill>
                            <a:srgbClr val="000000"/>
                          </a:solidFill>
                          <a:effectLst/>
                          <a:latin typeface="Arial" panose="020B0604020202020204" pitchFamily="34" charset="0"/>
                          <a:cs typeface="Arial" panose="020B0604020202020204" pitchFamily="34" charset="0"/>
                        </a:rPr>
                        <a:t> </a:t>
                      </a:r>
                      <a:r>
                        <a:rPr lang="ru-RU" sz="1100" b="1" i="0" u="none" strike="noStrike" dirty="0">
                          <a:solidFill>
                            <a:srgbClr val="000000"/>
                          </a:solidFill>
                          <a:effectLst/>
                          <a:latin typeface="Arial" panose="020B0604020202020204" pitchFamily="34" charset="0"/>
                          <a:cs typeface="Arial" panose="020B0604020202020204" pitchFamily="34" charset="0"/>
                        </a:rPr>
                        <a:t>уточненному плану</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Arial" panose="020B0604020202020204" pitchFamily="34" charset="0"/>
                          <a:cs typeface="Arial" panose="020B0604020202020204" pitchFamily="34" charset="0"/>
                        </a:rPr>
                        <a:t>% исполнения 2020 года к 2019 году</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214272">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Охрана семьи и детства</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31,1</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53,2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42,2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41,6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78,2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98,6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133,8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1"/>
                  </a:ext>
                </a:extLst>
              </a:tr>
              <a:tr h="394494">
                <a:tc>
                  <a:txBody>
                    <a:bodyPr/>
                    <a:lstStyle/>
                    <a:p>
                      <a:pPr algn="l" rtl="0" fontAlgn="ctr"/>
                      <a:r>
                        <a:rPr lang="ru-RU" sz="1000" b="0" i="0" u="none" strike="noStrike">
                          <a:solidFill>
                            <a:srgbClr val="000000"/>
                          </a:solidFill>
                          <a:effectLst/>
                          <a:latin typeface="Arial" panose="020B0604020202020204" pitchFamily="34" charset="0"/>
                          <a:cs typeface="Arial" panose="020B0604020202020204" pitchFamily="34" charset="0"/>
                        </a:rPr>
                        <a:t>Другие вопросы в области социальной политики</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0,8</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a:t>
                      </a:r>
                      <a:r>
                        <a:rPr lang="ru-RU" sz="1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0,9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90,0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112,5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2"/>
                  </a:ext>
                </a:extLst>
              </a:tr>
              <a:tr h="422592">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ФИЗИЧЕСКАЯ КУЛЬТУРА И СПОРТ</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a:t>
                      </a:r>
                      <a:r>
                        <a:rPr lang="en-US" sz="1000" b="1" i="0" u="none" strike="noStrike" dirty="0">
                          <a:solidFill>
                            <a:srgbClr val="000000"/>
                          </a:solidFill>
                          <a:effectLst/>
                          <a:latin typeface="Arial" panose="020B0604020202020204" pitchFamily="34" charset="0"/>
                          <a:cs typeface="Arial" panose="020B0604020202020204" pitchFamily="34" charset="0"/>
                        </a:rPr>
                        <a:t>0</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7,5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85,1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84,0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в 6,3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3"/>
                  </a:ext>
                </a:extLst>
              </a:tr>
              <a:tr h="223902">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Массовый спорт</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a:t>
                      </a:r>
                      <a:r>
                        <a:rPr lang="en-US" sz="1000" b="0" i="0" u="none" strike="noStrike" dirty="0">
                          <a:solidFill>
                            <a:srgbClr val="000000"/>
                          </a:solidFill>
                          <a:effectLst/>
                          <a:latin typeface="Arial" panose="020B0604020202020204" pitchFamily="34" charset="0"/>
                          <a:cs typeface="Arial" panose="020B0604020202020204" pitchFamily="34" charset="0"/>
                        </a:rPr>
                        <a:t>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85,1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84,0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в 6,3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4"/>
                  </a:ext>
                </a:extLst>
              </a:tr>
              <a:tr h="432575">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СРЕДСТВА МАССОВОЙ ИНФОРМАЦИИ</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7,</a:t>
                      </a:r>
                      <a:r>
                        <a:rPr lang="en-US" sz="1000" b="1" i="0" u="none" strike="noStrike" dirty="0">
                          <a:solidFill>
                            <a:srgbClr val="000000"/>
                          </a:solidFill>
                          <a:effectLst/>
                          <a:latin typeface="Arial" panose="020B0604020202020204" pitchFamily="34" charset="0"/>
                          <a:cs typeface="Arial" panose="020B0604020202020204" pitchFamily="34" charset="0"/>
                        </a:rPr>
                        <a:t>0</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125,4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000" b="1" i="0" u="none" strike="noStrike" dirty="0">
                          <a:solidFill>
                            <a:srgbClr val="000000"/>
                          </a:solidFill>
                          <a:effectLst/>
                          <a:latin typeface="Arial" panose="020B0604020202020204" pitchFamily="34" charset="0"/>
                          <a:cs typeface="Arial" panose="020B0604020202020204" pitchFamily="34" charset="0"/>
                        </a:rPr>
                        <a:t>100,0</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105,7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5"/>
                  </a:ext>
                </a:extLst>
              </a:tr>
              <a:tr h="334024">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Телевидение</a:t>
                      </a:r>
                      <a:r>
                        <a:rPr lang="ru-RU" sz="1000" b="0" i="0" u="none" strike="noStrike" baseline="0" dirty="0">
                          <a:solidFill>
                            <a:srgbClr val="000000"/>
                          </a:solidFill>
                          <a:effectLst/>
                          <a:latin typeface="Arial" panose="020B0604020202020204" pitchFamily="34" charset="0"/>
                          <a:cs typeface="Arial" panose="020B0604020202020204" pitchFamily="34" charset="0"/>
                        </a:rPr>
                        <a:t> и радиовещание</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3292558363"/>
                  </a:ext>
                </a:extLst>
              </a:tr>
              <a:tr h="394494">
                <a:tc>
                  <a:txBody>
                    <a:bodyPr/>
                    <a:lstStyle/>
                    <a:p>
                      <a:pPr algn="l" rtl="0" fontAlgn="ctr"/>
                      <a:r>
                        <a:rPr lang="ru-RU" sz="1000" b="0" i="0" u="none" strike="noStrike" dirty="0">
                          <a:solidFill>
                            <a:srgbClr val="000000"/>
                          </a:solidFill>
                          <a:effectLst/>
                          <a:latin typeface="Arial" panose="020B0604020202020204" pitchFamily="34" charset="0"/>
                          <a:cs typeface="Arial" panose="020B0604020202020204" pitchFamily="34" charset="0"/>
                        </a:rPr>
                        <a:t>Периодическая печать и издательства</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125,4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cs typeface="Arial" panose="020B0604020202020204" pitchFamily="34" charset="0"/>
                        </a:rPr>
                        <a:t>105,7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6"/>
                  </a:ext>
                </a:extLst>
              </a:tr>
              <a:tr h="626692">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ОБСЛУЖИВАНИЕ ГОСУДАРСТВЕННОГО ДОЛГА</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8,9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64,0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98,3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7"/>
                  </a:ext>
                </a:extLst>
              </a:tr>
              <a:tr h="855257">
                <a:tc>
                  <a:txBody>
                    <a:bodyPr/>
                    <a:lstStyle/>
                    <a:p>
                      <a:pPr algn="l" rtl="0" fontAlgn="ctr"/>
                      <a:r>
                        <a:rPr lang="ru-RU" sz="1000" b="1" i="0" u="none" strike="noStrike" dirty="0">
                          <a:solidFill>
                            <a:srgbClr val="000000"/>
                          </a:solidFill>
                          <a:effectLst/>
                          <a:latin typeface="Arial" panose="020B0604020202020204" pitchFamily="34" charset="0"/>
                          <a:cs typeface="Arial" panose="020B0604020202020204" pitchFamily="34" charset="0"/>
                        </a:rPr>
                        <a:t>МЕЖБЮДЖЕТНЫЕ ТРАНСФЕРТЫ ОБЩЕГО ХАРАКТЕРА БЮДЖЕТАМ МУНИЦИПАЛЬНЫХ ОБРАЗОВАНИЙ</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64,7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106,9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103,2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96,5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98,3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Arial" panose="020B0604020202020204" pitchFamily="34" charset="0"/>
                          <a:cs typeface="Arial" panose="020B0604020202020204" pitchFamily="34" charset="0"/>
                        </a:rPr>
                        <a:t>159,5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8"/>
                  </a:ext>
                </a:extLst>
              </a:tr>
              <a:tr h="256651">
                <a:tc>
                  <a:txBody>
                    <a:bodyPr/>
                    <a:lstStyle/>
                    <a:p>
                      <a:pPr algn="ctr" rtl="0" fontAlgn="ctr"/>
                      <a:r>
                        <a:rPr lang="ru-RU" sz="1200" b="1" i="0" u="none" strike="noStrike" dirty="0">
                          <a:solidFill>
                            <a:srgbClr val="000000"/>
                          </a:solidFill>
                          <a:effectLst/>
                          <a:latin typeface="Arial" panose="020B0604020202020204" pitchFamily="34" charset="0"/>
                          <a:cs typeface="Arial" panose="020B0604020202020204" pitchFamily="34" charset="0"/>
                        </a:rPr>
                        <a:t>ИТОГО РАСХОДЫ</a:t>
                      </a:r>
                    </a:p>
                  </a:txBody>
                  <a:tcPr marL="6108" marR="6108" marT="610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CAF297"/>
                    </a:solidFill>
                  </a:tcPr>
                </a:tc>
                <a:tc>
                  <a:txBody>
                    <a:bodyPr/>
                    <a:lstStyle/>
                    <a:p>
                      <a:pPr algn="ctr" rtl="0" fontAlgn="ctr"/>
                      <a:r>
                        <a:rPr lang="ru-RU" sz="1200" b="1" i="0" u="none" strike="noStrike" dirty="0">
                          <a:solidFill>
                            <a:srgbClr val="000000"/>
                          </a:solidFill>
                          <a:effectLst/>
                          <a:latin typeface="Arial" panose="020B0604020202020204" pitchFamily="34" charset="0"/>
                          <a:cs typeface="Arial" panose="020B0604020202020204" pitchFamily="34" charset="0"/>
                        </a:rPr>
                        <a:t>1 811,6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CAF297"/>
                    </a:solidFill>
                  </a:tcPr>
                </a:tc>
                <a:tc>
                  <a:txBody>
                    <a:bodyPr/>
                    <a:lstStyle/>
                    <a:p>
                      <a:pPr algn="ctr" rtl="0" fontAlgn="ctr"/>
                      <a:r>
                        <a:rPr lang="ru-RU" sz="1200" b="1" i="0" u="none" strike="noStrike" dirty="0">
                          <a:solidFill>
                            <a:srgbClr val="000000"/>
                          </a:solidFill>
                          <a:effectLst/>
                          <a:latin typeface="Arial" panose="020B0604020202020204" pitchFamily="34" charset="0"/>
                          <a:cs typeface="Arial" panose="020B0604020202020204" pitchFamily="34" charset="0"/>
                        </a:rPr>
                        <a:t>1 706,7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CAF297"/>
                    </a:solidFill>
                  </a:tcPr>
                </a:tc>
                <a:tc>
                  <a:txBody>
                    <a:bodyPr/>
                    <a:lstStyle/>
                    <a:p>
                      <a:pPr algn="ctr" rtl="0" fontAlgn="ctr"/>
                      <a:r>
                        <a:rPr lang="ru-RU" sz="1200" b="1" i="0" u="none" strike="noStrike" dirty="0">
                          <a:solidFill>
                            <a:srgbClr val="000000"/>
                          </a:solidFill>
                          <a:effectLst/>
                          <a:latin typeface="Arial" panose="020B0604020202020204" pitchFamily="34" charset="0"/>
                          <a:cs typeface="Arial" panose="020B0604020202020204" pitchFamily="34" charset="0"/>
                        </a:rPr>
                        <a:t>2 180,3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CAF297"/>
                    </a:solidFill>
                  </a:tcPr>
                </a:tc>
                <a:tc>
                  <a:txBody>
                    <a:bodyPr/>
                    <a:lstStyle/>
                    <a:p>
                      <a:pPr algn="ctr" rtl="0" fontAlgn="ctr"/>
                      <a:r>
                        <a:rPr lang="ru-RU" sz="1200" b="1" i="0" u="none" strike="noStrike" dirty="0">
                          <a:solidFill>
                            <a:srgbClr val="000000"/>
                          </a:solidFill>
                          <a:effectLst/>
                          <a:latin typeface="Arial" panose="020B0604020202020204" pitchFamily="34" charset="0"/>
                          <a:cs typeface="Arial" panose="020B0604020202020204" pitchFamily="34" charset="0"/>
                        </a:rPr>
                        <a:t>1 964,9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CAF297"/>
                    </a:solidFill>
                  </a:tcPr>
                </a:tc>
                <a:tc>
                  <a:txBody>
                    <a:bodyPr/>
                    <a:lstStyle/>
                    <a:p>
                      <a:pPr algn="ctr" rtl="0" fontAlgn="ctr"/>
                      <a:r>
                        <a:rPr lang="ru-RU" sz="1200" b="1" i="0" u="none" strike="noStrike" dirty="0">
                          <a:solidFill>
                            <a:srgbClr val="000000"/>
                          </a:solidFill>
                          <a:effectLst/>
                          <a:latin typeface="Arial" panose="020B0604020202020204" pitchFamily="34" charset="0"/>
                          <a:cs typeface="Arial" panose="020B0604020202020204" pitchFamily="34" charset="0"/>
                        </a:rPr>
                        <a:t>115,1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CAF297"/>
                    </a:solidFill>
                  </a:tcPr>
                </a:tc>
                <a:tc>
                  <a:txBody>
                    <a:bodyPr/>
                    <a:lstStyle/>
                    <a:p>
                      <a:pPr algn="ctr" rtl="0" fontAlgn="ctr"/>
                      <a:r>
                        <a:rPr lang="ru-RU" sz="1200" b="1" i="0" u="none" strike="noStrike" dirty="0">
                          <a:solidFill>
                            <a:srgbClr val="000000"/>
                          </a:solidFill>
                          <a:effectLst/>
                          <a:latin typeface="Arial" panose="020B0604020202020204" pitchFamily="34" charset="0"/>
                          <a:cs typeface="Arial" panose="020B0604020202020204" pitchFamily="34" charset="0"/>
                        </a:rPr>
                        <a:t>90,1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CAF297"/>
                    </a:solidFill>
                  </a:tcPr>
                </a:tc>
                <a:tc>
                  <a:txBody>
                    <a:bodyPr/>
                    <a:lstStyle/>
                    <a:p>
                      <a:pPr algn="ctr" rtl="0" fontAlgn="ctr"/>
                      <a:r>
                        <a:rPr lang="ru-RU" sz="1200" b="1" i="0" u="none" strike="noStrike" dirty="0">
                          <a:solidFill>
                            <a:srgbClr val="000000"/>
                          </a:solidFill>
                          <a:effectLst/>
                          <a:latin typeface="Arial" panose="020B0604020202020204" pitchFamily="34" charset="0"/>
                          <a:cs typeface="Arial" panose="020B0604020202020204" pitchFamily="34" charset="0"/>
                        </a:rPr>
                        <a:t>108,5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CAF297"/>
                    </a:solidFill>
                  </a:tcPr>
                </a:tc>
                <a:extLst>
                  <a:ext uri="{0D108BD9-81ED-4DB2-BD59-A6C34878D82A}">
                    <a16:rowId xmlns:a16="http://schemas.microsoft.com/office/drawing/2014/main" val="10009"/>
                  </a:ext>
                </a:extLst>
              </a:tr>
            </a:tbl>
          </a:graphicData>
        </a:graphic>
      </p:graphicFrame>
      <p:sp>
        <p:nvSpPr>
          <p:cNvPr id="7" name="Прямоугольник 6">
            <a:extLst>
              <a:ext uri="{FF2B5EF4-FFF2-40B4-BE49-F238E27FC236}">
                <a16:creationId xmlns:a16="http://schemas.microsoft.com/office/drawing/2014/main" id="{0BEF3EE3-8969-4869-A735-0F40CC3E8FF7}"/>
              </a:ext>
            </a:extLst>
          </p:cNvPr>
          <p:cNvSpPr/>
          <p:nvPr/>
        </p:nvSpPr>
        <p:spPr>
          <a:xfrm>
            <a:off x="0" y="0"/>
            <a:ext cx="7092280" cy="1015663"/>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по разделам и подразделам классификации расходов</a:t>
            </a:r>
          </a:p>
        </p:txBody>
      </p:sp>
    </p:spTree>
    <p:extLst>
      <p:ext uri="{BB962C8B-B14F-4D97-AF65-F5344CB8AC3E}">
        <p14:creationId xmlns:p14="http://schemas.microsoft.com/office/powerpoint/2010/main" val="102606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35</a:t>
            </a:r>
          </a:p>
        </p:txBody>
      </p:sp>
      <p:pic>
        <p:nvPicPr>
          <p:cNvPr id="4608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68263"/>
            <a:ext cx="1620837" cy="12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99592" y="-14068"/>
            <a:ext cx="7155597"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Структура расходов  бюджета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в разрезе отраслей</a:t>
            </a:r>
          </a:p>
        </p:txBody>
      </p:sp>
      <p:sp>
        <p:nvSpPr>
          <p:cNvPr id="4" name="TextBox 3"/>
          <p:cNvSpPr txBox="1"/>
          <p:nvPr/>
        </p:nvSpPr>
        <p:spPr>
          <a:xfrm>
            <a:off x="1430338" y="1052513"/>
            <a:ext cx="1627369" cy="646331"/>
          </a:xfrm>
          <a:prstGeom prst="rect">
            <a:avLst/>
          </a:prstGeom>
          <a:noFill/>
        </p:spPr>
        <p:txBody>
          <a:bodyPr wrap="none">
            <a:spAutoFit/>
          </a:bodyPr>
          <a:lstStyle/>
          <a:p>
            <a:pPr fontAlgn="base">
              <a:spcBef>
                <a:spcPct val="0"/>
              </a:spcBef>
              <a:spcAft>
                <a:spcPct val="0"/>
              </a:spcAft>
              <a:defRPr/>
            </a:pPr>
            <a:r>
              <a:rPr lang="ru-RU" sz="3600" b="1" dirty="0">
                <a:solidFill>
                  <a:srgbClr val="0070C0"/>
                </a:solidFill>
                <a:latin typeface="Monotype Corsiva" pitchFamily="66" charset="0"/>
              </a:rPr>
              <a:t>2019 год</a:t>
            </a:r>
          </a:p>
        </p:txBody>
      </p:sp>
      <p:sp>
        <p:nvSpPr>
          <p:cNvPr id="30" name="TextBox 29"/>
          <p:cNvSpPr txBox="1"/>
          <p:nvPr/>
        </p:nvSpPr>
        <p:spPr>
          <a:xfrm>
            <a:off x="6011863" y="1116013"/>
            <a:ext cx="1627369" cy="646331"/>
          </a:xfrm>
          <a:prstGeom prst="rect">
            <a:avLst/>
          </a:prstGeom>
          <a:noFill/>
        </p:spPr>
        <p:txBody>
          <a:bodyPr wrap="none">
            <a:spAutoFit/>
          </a:bodyPr>
          <a:lstStyle/>
          <a:p>
            <a:pPr fontAlgn="base">
              <a:spcBef>
                <a:spcPct val="0"/>
              </a:spcBef>
              <a:spcAft>
                <a:spcPct val="0"/>
              </a:spcAft>
              <a:defRPr/>
            </a:pPr>
            <a:r>
              <a:rPr lang="ru-RU" sz="3600" b="1" dirty="0">
                <a:solidFill>
                  <a:srgbClr val="5ECCF3">
                    <a:lumMod val="50000"/>
                  </a:srgbClr>
                </a:solidFill>
                <a:latin typeface="Monotype Corsiva" pitchFamily="66" charset="0"/>
              </a:rPr>
              <a:t>2020 год</a:t>
            </a:r>
          </a:p>
        </p:txBody>
      </p:sp>
      <p:graphicFrame>
        <p:nvGraphicFramePr>
          <p:cNvPr id="5" name="Диаграмма 23"/>
          <p:cNvGraphicFramePr>
            <a:graphicFrameLocks/>
          </p:cNvGraphicFramePr>
          <p:nvPr>
            <p:extLst>
              <p:ext uri="{D42A27DB-BD31-4B8C-83A1-F6EECF244321}">
                <p14:modId xmlns:p14="http://schemas.microsoft.com/office/powerpoint/2010/main" val="2897256851"/>
              </p:ext>
            </p:extLst>
          </p:nvPr>
        </p:nvGraphicFramePr>
        <p:xfrm>
          <a:off x="2771800" y="332656"/>
          <a:ext cx="6192689" cy="6264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23"/>
          <p:cNvGraphicFramePr>
            <a:graphicFrameLocks/>
          </p:cNvGraphicFramePr>
          <p:nvPr>
            <p:extLst>
              <p:ext uri="{D42A27DB-BD31-4B8C-83A1-F6EECF244321}">
                <p14:modId xmlns:p14="http://schemas.microsoft.com/office/powerpoint/2010/main" val="3764738420"/>
              </p:ext>
            </p:extLst>
          </p:nvPr>
        </p:nvGraphicFramePr>
        <p:xfrm>
          <a:off x="-972616" y="548680"/>
          <a:ext cx="5976665" cy="51399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4331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7"/>
          <p:cNvGraphicFramePr>
            <a:graphicFrameLocks/>
          </p:cNvGraphicFramePr>
          <p:nvPr>
            <p:extLst>
              <p:ext uri="{D42A27DB-BD31-4B8C-83A1-F6EECF244321}">
                <p14:modId xmlns:p14="http://schemas.microsoft.com/office/powerpoint/2010/main" val="1200990241"/>
              </p:ext>
            </p:extLst>
          </p:nvPr>
        </p:nvGraphicFramePr>
        <p:xfrm>
          <a:off x="4067944" y="548680"/>
          <a:ext cx="4464496" cy="6525344"/>
        </p:xfrm>
        <a:graphic>
          <a:graphicData uri="http://schemas.openxmlformats.org/drawingml/2006/chart">
            <c:chart xmlns:c="http://schemas.openxmlformats.org/drawingml/2006/chart" xmlns:r="http://schemas.openxmlformats.org/officeDocument/2006/relationships" r:id="rId2"/>
          </a:graphicData>
        </a:graphic>
      </p:graphicFrame>
      <p:sp>
        <p:nvSpPr>
          <p:cNvPr id="47108" name="TextBox 7"/>
          <p:cNvSpPr txBox="1">
            <a:spLocks noChangeArrowheads="1"/>
          </p:cNvSpPr>
          <p:nvPr/>
        </p:nvSpPr>
        <p:spPr bwMode="auto">
          <a:xfrm>
            <a:off x="2483768" y="980728"/>
            <a:ext cx="17892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sz="1600" b="1" dirty="0">
                <a:solidFill>
                  <a:prstClr val="black"/>
                </a:solidFill>
              </a:rPr>
              <a:t>Образование  (98,7%)</a:t>
            </a:r>
          </a:p>
        </p:txBody>
      </p:sp>
      <p:sp>
        <p:nvSpPr>
          <p:cNvPr id="47109" name="TextBox 8"/>
          <p:cNvSpPr txBox="1">
            <a:spLocks noChangeArrowheads="1"/>
          </p:cNvSpPr>
          <p:nvPr/>
        </p:nvSpPr>
        <p:spPr bwMode="auto">
          <a:xfrm>
            <a:off x="611560" y="1340768"/>
            <a:ext cx="36263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sz="1600" b="1" dirty="0">
                <a:solidFill>
                  <a:prstClr val="black"/>
                </a:solidFill>
              </a:rPr>
              <a:t>Жилищно-коммунальное хозяйство (62,6%)</a:t>
            </a:r>
          </a:p>
        </p:txBody>
      </p:sp>
      <p:sp>
        <p:nvSpPr>
          <p:cNvPr id="47110" name="TextBox 9"/>
          <p:cNvSpPr txBox="1">
            <a:spLocks noChangeArrowheads="1"/>
          </p:cNvSpPr>
          <p:nvPr/>
        </p:nvSpPr>
        <p:spPr bwMode="auto">
          <a:xfrm>
            <a:off x="1115616" y="2276872"/>
            <a:ext cx="3142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sz="1600" b="1" dirty="0">
                <a:solidFill>
                  <a:prstClr val="black"/>
                </a:solidFill>
              </a:rPr>
              <a:t>Общегосударственные вопросы (87,6%)</a:t>
            </a:r>
          </a:p>
        </p:txBody>
      </p:sp>
      <p:sp>
        <p:nvSpPr>
          <p:cNvPr id="47111" name="TextBox 10"/>
          <p:cNvSpPr txBox="1">
            <a:spLocks noChangeArrowheads="1"/>
          </p:cNvSpPr>
          <p:nvPr/>
        </p:nvSpPr>
        <p:spPr bwMode="auto">
          <a:xfrm>
            <a:off x="1475656" y="1844824"/>
            <a:ext cx="27799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sz="1600" b="1" dirty="0">
                <a:solidFill>
                  <a:prstClr val="black"/>
                </a:solidFill>
              </a:rPr>
              <a:t>Национальная экономика (89,0%)</a:t>
            </a:r>
          </a:p>
        </p:txBody>
      </p:sp>
      <p:sp>
        <p:nvSpPr>
          <p:cNvPr id="47112" name="TextBox 11"/>
          <p:cNvSpPr txBox="1">
            <a:spLocks noChangeArrowheads="1"/>
          </p:cNvSpPr>
          <p:nvPr/>
        </p:nvSpPr>
        <p:spPr bwMode="auto">
          <a:xfrm>
            <a:off x="1259632" y="2780928"/>
            <a:ext cx="2973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sz="1600" b="1" dirty="0">
                <a:solidFill>
                  <a:prstClr val="black"/>
                </a:solidFill>
              </a:rPr>
              <a:t>Культура, кинематография (83,2%)</a:t>
            </a:r>
          </a:p>
        </p:txBody>
      </p:sp>
      <p:sp>
        <p:nvSpPr>
          <p:cNvPr id="47113" name="TextBox 12"/>
          <p:cNvSpPr txBox="1">
            <a:spLocks noChangeArrowheads="1"/>
          </p:cNvSpPr>
          <p:nvPr/>
        </p:nvSpPr>
        <p:spPr bwMode="auto">
          <a:xfrm>
            <a:off x="1115616" y="4581128"/>
            <a:ext cx="3129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sz="1600" b="1" dirty="0">
                <a:solidFill>
                  <a:prstClr val="black"/>
                </a:solidFill>
              </a:rPr>
              <a:t>Физическая культура и спорт (84,0%)</a:t>
            </a:r>
          </a:p>
        </p:txBody>
      </p:sp>
      <p:sp>
        <p:nvSpPr>
          <p:cNvPr id="47114" name="TextBox 13"/>
          <p:cNvSpPr txBox="1">
            <a:spLocks noChangeArrowheads="1"/>
          </p:cNvSpPr>
          <p:nvPr/>
        </p:nvSpPr>
        <p:spPr bwMode="auto">
          <a:xfrm>
            <a:off x="1763688" y="3645024"/>
            <a:ext cx="2492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1600" b="1" dirty="0">
                <a:solidFill>
                  <a:prstClr val="black"/>
                </a:solidFill>
              </a:rPr>
              <a:t>Социальная политика (98,4%)</a:t>
            </a:r>
          </a:p>
        </p:txBody>
      </p:sp>
      <p:sp>
        <p:nvSpPr>
          <p:cNvPr id="47115" name="TextBox 14"/>
          <p:cNvSpPr txBox="1">
            <a:spLocks noChangeArrowheads="1"/>
          </p:cNvSpPr>
          <p:nvPr/>
        </p:nvSpPr>
        <p:spPr bwMode="auto">
          <a:xfrm>
            <a:off x="899592" y="4005064"/>
            <a:ext cx="32944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b="1" dirty="0">
                <a:solidFill>
                  <a:prstClr val="black"/>
                </a:solidFill>
              </a:rPr>
              <a:t>Национальная безопасность и</a:t>
            </a:r>
          </a:p>
          <a:p>
            <a:pPr algn="r" eaLnBrk="1" fontAlgn="base" hangingPunct="1">
              <a:spcBef>
                <a:spcPct val="0"/>
              </a:spcBef>
              <a:spcAft>
                <a:spcPct val="0"/>
              </a:spcAft>
            </a:pPr>
            <a:r>
              <a:rPr lang="ru-RU" sz="1600" b="1" dirty="0">
                <a:solidFill>
                  <a:prstClr val="black"/>
                </a:solidFill>
              </a:rPr>
              <a:t>правоохранительная</a:t>
            </a:r>
            <a:r>
              <a:rPr lang="ru-RU" b="1" dirty="0">
                <a:solidFill>
                  <a:prstClr val="black"/>
                </a:solidFill>
              </a:rPr>
              <a:t> деятельность (86,7%)</a:t>
            </a:r>
          </a:p>
        </p:txBody>
      </p:sp>
      <p:sp>
        <p:nvSpPr>
          <p:cNvPr id="47116" name="TextBox 15"/>
          <p:cNvSpPr txBox="1">
            <a:spLocks noChangeArrowheads="1"/>
          </p:cNvSpPr>
          <p:nvPr/>
        </p:nvSpPr>
        <p:spPr bwMode="auto">
          <a:xfrm>
            <a:off x="899592" y="5085184"/>
            <a:ext cx="33377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sz="1600" b="1" dirty="0">
                <a:solidFill>
                  <a:prstClr val="black"/>
                </a:solidFill>
              </a:rPr>
              <a:t>Средства массовой информации (100,0%)</a:t>
            </a:r>
          </a:p>
        </p:txBody>
      </p:sp>
      <p:sp>
        <p:nvSpPr>
          <p:cNvPr id="47117" name="TextBox 16"/>
          <p:cNvSpPr txBox="1">
            <a:spLocks noChangeArrowheads="1"/>
          </p:cNvSpPr>
          <p:nvPr/>
        </p:nvSpPr>
        <p:spPr bwMode="auto">
          <a:xfrm>
            <a:off x="1619672" y="5949280"/>
            <a:ext cx="26068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rPr>
              <a:t>Охрана окружающей среды (100,0%)</a:t>
            </a:r>
          </a:p>
        </p:txBody>
      </p:sp>
      <p:sp>
        <p:nvSpPr>
          <p:cNvPr id="36" name="Oval 13"/>
          <p:cNvSpPr>
            <a:spLocks noChangeArrowheads="1"/>
          </p:cNvSpPr>
          <p:nvPr/>
        </p:nvSpPr>
        <p:spPr bwMode="auto">
          <a:xfrm>
            <a:off x="8172450" y="6502400"/>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36</a:t>
            </a:r>
          </a:p>
        </p:txBody>
      </p:sp>
      <p:sp>
        <p:nvSpPr>
          <p:cNvPr id="47120" name="TextBox 37"/>
          <p:cNvSpPr txBox="1">
            <a:spLocks noChangeArrowheads="1"/>
          </p:cNvSpPr>
          <p:nvPr/>
        </p:nvSpPr>
        <p:spPr bwMode="auto">
          <a:xfrm>
            <a:off x="1403648" y="692696"/>
            <a:ext cx="2725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1600" b="1" dirty="0">
                <a:solidFill>
                  <a:srgbClr val="0070C0"/>
                </a:solidFill>
              </a:rPr>
              <a:t>% исполнения в разрезе отраслей</a:t>
            </a:r>
          </a:p>
        </p:txBody>
      </p:sp>
      <p:pic>
        <p:nvPicPr>
          <p:cNvPr id="471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68263"/>
            <a:ext cx="1620837" cy="12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Прямоугольник 34"/>
          <p:cNvSpPr/>
          <p:nvPr/>
        </p:nvSpPr>
        <p:spPr>
          <a:xfrm>
            <a:off x="768768" y="-40967"/>
            <a:ext cx="7155597" cy="830997"/>
          </a:xfrm>
          <a:prstGeom prst="rect">
            <a:avLst/>
          </a:prstGeom>
        </p:spPr>
        <p:txBody>
          <a:bodyPr wrap="squar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Расходы бюджета Балахнинского муниципального района за 2020 год</a:t>
            </a:r>
          </a:p>
        </p:txBody>
      </p:sp>
      <p:sp>
        <p:nvSpPr>
          <p:cNvPr id="47123" name="TextBox 36"/>
          <p:cNvSpPr txBox="1">
            <a:spLocks noChangeArrowheads="1"/>
          </p:cNvSpPr>
          <p:nvPr/>
        </p:nvSpPr>
        <p:spPr bwMode="auto">
          <a:xfrm>
            <a:off x="1835696" y="6309320"/>
            <a:ext cx="233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b="1" dirty="0">
                <a:solidFill>
                  <a:prstClr val="black"/>
                </a:solidFill>
              </a:rPr>
              <a:t>Национальная оборона (100,0%)</a:t>
            </a:r>
          </a:p>
        </p:txBody>
      </p:sp>
      <p:sp>
        <p:nvSpPr>
          <p:cNvPr id="20" name="TextBox 16"/>
          <p:cNvSpPr txBox="1">
            <a:spLocks noChangeArrowheads="1"/>
          </p:cNvSpPr>
          <p:nvPr/>
        </p:nvSpPr>
        <p:spPr bwMode="auto">
          <a:xfrm>
            <a:off x="1763688" y="5373216"/>
            <a:ext cx="2509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b="1" dirty="0">
                <a:solidFill>
                  <a:prstClr val="black"/>
                </a:solidFill>
              </a:rPr>
              <a:t>Обслуживание государственного и </a:t>
            </a:r>
          </a:p>
          <a:p>
            <a:pPr algn="r" eaLnBrk="1" fontAlgn="base" hangingPunct="1">
              <a:spcBef>
                <a:spcPct val="0"/>
              </a:spcBef>
              <a:spcAft>
                <a:spcPct val="0"/>
              </a:spcAft>
            </a:pPr>
            <a:r>
              <a:rPr lang="ru-RU" b="1" dirty="0">
                <a:solidFill>
                  <a:prstClr val="black"/>
                </a:solidFill>
              </a:rPr>
              <a:t>муниципального долга (98,3)</a:t>
            </a:r>
          </a:p>
        </p:txBody>
      </p:sp>
      <p:sp>
        <p:nvSpPr>
          <p:cNvPr id="21" name="TextBox 16"/>
          <p:cNvSpPr txBox="1">
            <a:spLocks noChangeArrowheads="1"/>
          </p:cNvSpPr>
          <p:nvPr/>
        </p:nvSpPr>
        <p:spPr bwMode="auto">
          <a:xfrm>
            <a:off x="1475656" y="3068960"/>
            <a:ext cx="27363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r" eaLnBrk="1" fontAlgn="base" hangingPunct="1">
              <a:spcBef>
                <a:spcPct val="0"/>
              </a:spcBef>
              <a:spcAft>
                <a:spcPct val="0"/>
              </a:spcAft>
            </a:pPr>
            <a:r>
              <a:rPr lang="ru-RU" b="1" dirty="0">
                <a:solidFill>
                  <a:prstClr val="black"/>
                </a:solidFill>
              </a:rPr>
              <a:t>Межбюджетные трансферты общего характера(98,3%)</a:t>
            </a:r>
          </a:p>
        </p:txBody>
      </p:sp>
      <p:sp>
        <p:nvSpPr>
          <p:cNvPr id="22" name="Прямоугольник 1">
            <a:extLst>
              <a:ext uri="{FF2B5EF4-FFF2-40B4-BE49-F238E27FC236}">
                <a16:creationId xmlns:a16="http://schemas.microsoft.com/office/drawing/2014/main" id="{C66C8EE4-761A-41B5-B0AD-94F45D88FC7A}"/>
              </a:ext>
            </a:extLst>
          </p:cNvPr>
          <p:cNvSpPr>
            <a:spLocks noChangeArrowheads="1"/>
          </p:cNvSpPr>
          <p:nvPr/>
        </p:nvSpPr>
        <p:spPr bwMode="auto">
          <a:xfrm>
            <a:off x="7904173" y="1340768"/>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spTree>
    <p:extLst>
      <p:ext uri="{BB962C8B-B14F-4D97-AF65-F5344CB8AC3E}">
        <p14:creationId xmlns:p14="http://schemas.microsoft.com/office/powerpoint/2010/main" val="2918428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1403648" y="6035674"/>
            <a:ext cx="2428892" cy="516987"/>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b="1" dirty="0">
              <a:solidFill>
                <a:prstClr val="black"/>
              </a:solidFill>
            </a:endParaRPr>
          </a:p>
          <a:p>
            <a:pPr algn="ctr" fontAlgn="base">
              <a:spcBef>
                <a:spcPct val="0"/>
              </a:spcBef>
              <a:spcAft>
                <a:spcPct val="0"/>
              </a:spcAft>
              <a:defRPr/>
            </a:pPr>
            <a:r>
              <a:rPr lang="ru-RU" sz="1400" b="1" dirty="0">
                <a:solidFill>
                  <a:prstClr val="black"/>
                </a:solidFill>
              </a:rPr>
              <a:t>ВСЕГО РАСХОДОВ</a:t>
            </a:r>
          </a:p>
          <a:p>
            <a:pPr algn="ctr" fontAlgn="base">
              <a:spcBef>
                <a:spcPct val="0"/>
              </a:spcBef>
              <a:spcAft>
                <a:spcPct val="0"/>
              </a:spcAft>
              <a:defRPr/>
            </a:pPr>
            <a:r>
              <a:rPr lang="ru-RU" sz="1400" b="1" dirty="0">
                <a:solidFill>
                  <a:prstClr val="black"/>
                </a:solidFill>
              </a:rPr>
              <a:t>1 211,7 млн.руб.</a:t>
            </a:r>
          </a:p>
          <a:p>
            <a:pPr algn="ctr" fontAlgn="base">
              <a:spcBef>
                <a:spcPct val="0"/>
              </a:spcBef>
              <a:spcAft>
                <a:spcPct val="0"/>
              </a:spcAft>
              <a:defRPr/>
            </a:pPr>
            <a:endParaRPr lang="ru-RU" sz="1400" dirty="0">
              <a:solidFill>
                <a:prstClr val="white"/>
              </a:solidFill>
            </a:endParaRPr>
          </a:p>
        </p:txBody>
      </p:sp>
      <p:sp>
        <p:nvSpPr>
          <p:cNvPr id="10"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37</a:t>
            </a:r>
          </a:p>
        </p:txBody>
      </p:sp>
      <p:pic>
        <p:nvPicPr>
          <p:cNvPr id="481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5397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887929" y="303922"/>
            <a:ext cx="7056784" cy="707886"/>
          </a:xfrm>
          <a:prstGeom prst="rect">
            <a:avLst/>
          </a:prstGeom>
        </p:spPr>
        <p:txBody>
          <a:bodyPr>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Структура расходов на образование</a:t>
            </a:r>
          </a:p>
          <a:p>
            <a:pPr algn="ctr" fontAlgn="base">
              <a:spcBef>
                <a:spcPct val="0"/>
              </a:spcBef>
              <a:spcAft>
                <a:spcPct val="0"/>
              </a:spcAft>
              <a:defRPr/>
            </a:pPr>
            <a:r>
              <a:rPr lang="ru-RU" sz="2000" b="1" dirty="0">
                <a:ln w="1905"/>
                <a:solidFill>
                  <a:srgbClr val="A7EA52">
                    <a:lumMod val="40000"/>
                    <a:lumOff val="60000"/>
                  </a:srgbClr>
                </a:solidFill>
                <a:effectLst>
                  <a:innerShdw blurRad="69850" dist="43180" dir="5400000">
                    <a:srgbClr val="000000">
                      <a:alpha val="65000"/>
                    </a:srgbClr>
                  </a:innerShdw>
                </a:effectLst>
                <a:latin typeface="Arial" pitchFamily="34" charset="0"/>
                <a:cs typeface="Arial" pitchFamily="34" charset="0"/>
              </a:rPr>
              <a:t> </a:t>
            </a:r>
          </a:p>
        </p:txBody>
      </p:sp>
      <p:sp>
        <p:nvSpPr>
          <p:cNvPr id="48137" name="TextBox 15"/>
          <p:cNvSpPr txBox="1">
            <a:spLocks noChangeArrowheads="1"/>
          </p:cNvSpPr>
          <p:nvPr/>
        </p:nvSpPr>
        <p:spPr bwMode="auto">
          <a:xfrm>
            <a:off x="1646238" y="1206500"/>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2400" b="1" dirty="0">
                <a:solidFill>
                  <a:prstClr val="black"/>
                </a:solidFill>
              </a:rPr>
              <a:t>2019 год</a:t>
            </a:r>
          </a:p>
        </p:txBody>
      </p:sp>
      <p:sp>
        <p:nvSpPr>
          <p:cNvPr id="48138" name="TextBox 15"/>
          <p:cNvSpPr txBox="1">
            <a:spLocks noChangeArrowheads="1"/>
          </p:cNvSpPr>
          <p:nvPr/>
        </p:nvSpPr>
        <p:spPr bwMode="auto">
          <a:xfrm>
            <a:off x="6443663" y="1176338"/>
            <a:ext cx="10823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2400" b="1" dirty="0">
                <a:solidFill>
                  <a:prstClr val="black"/>
                </a:solidFill>
              </a:rPr>
              <a:t>2020год</a:t>
            </a:r>
          </a:p>
        </p:txBody>
      </p:sp>
      <p:graphicFrame>
        <p:nvGraphicFramePr>
          <p:cNvPr id="2" name="Диаграмма 2"/>
          <p:cNvGraphicFramePr>
            <a:graphicFrameLocks/>
          </p:cNvGraphicFramePr>
          <p:nvPr>
            <p:extLst>
              <p:ext uri="{D42A27DB-BD31-4B8C-83A1-F6EECF244321}">
                <p14:modId xmlns:p14="http://schemas.microsoft.com/office/powerpoint/2010/main" val="4195302616"/>
              </p:ext>
            </p:extLst>
          </p:nvPr>
        </p:nvGraphicFramePr>
        <p:xfrm>
          <a:off x="25400" y="1677988"/>
          <a:ext cx="4776788" cy="3328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иаграмма 14"/>
          <p:cNvGraphicFramePr>
            <a:graphicFrameLocks/>
          </p:cNvGraphicFramePr>
          <p:nvPr>
            <p:extLst>
              <p:ext uri="{D42A27DB-BD31-4B8C-83A1-F6EECF244321}">
                <p14:modId xmlns:p14="http://schemas.microsoft.com/office/powerpoint/2010/main" val="4124969161"/>
              </p:ext>
            </p:extLst>
          </p:nvPr>
        </p:nvGraphicFramePr>
        <p:xfrm>
          <a:off x="0" y="1484784"/>
          <a:ext cx="4776788" cy="3570387"/>
        </p:xfrm>
        <a:graphic>
          <a:graphicData uri="http://schemas.openxmlformats.org/drawingml/2006/chart">
            <c:chart xmlns:c="http://schemas.openxmlformats.org/drawingml/2006/chart" xmlns:r="http://schemas.openxmlformats.org/officeDocument/2006/relationships" r:id="rId4"/>
          </a:graphicData>
        </a:graphic>
      </p:graphicFrame>
      <p:sp>
        <p:nvSpPr>
          <p:cNvPr id="16" name="Скругленный прямоугольник 15"/>
          <p:cNvSpPr/>
          <p:nvPr/>
        </p:nvSpPr>
        <p:spPr>
          <a:xfrm>
            <a:off x="5369232" y="6070600"/>
            <a:ext cx="2428892" cy="48206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b="1" dirty="0">
              <a:solidFill>
                <a:prstClr val="black"/>
              </a:solidFill>
            </a:endParaRPr>
          </a:p>
          <a:p>
            <a:pPr algn="ctr" fontAlgn="base">
              <a:spcBef>
                <a:spcPct val="0"/>
              </a:spcBef>
              <a:spcAft>
                <a:spcPct val="0"/>
              </a:spcAft>
              <a:defRPr/>
            </a:pPr>
            <a:r>
              <a:rPr lang="ru-RU" sz="1400" b="1" dirty="0">
                <a:solidFill>
                  <a:prstClr val="black"/>
                </a:solidFill>
              </a:rPr>
              <a:t>ВСЕГО РАСХОДОВ</a:t>
            </a:r>
          </a:p>
          <a:p>
            <a:pPr algn="ctr" fontAlgn="base">
              <a:spcBef>
                <a:spcPct val="0"/>
              </a:spcBef>
              <a:spcAft>
                <a:spcPct val="0"/>
              </a:spcAft>
              <a:defRPr/>
            </a:pPr>
            <a:r>
              <a:rPr lang="ru-RU" sz="1400" b="1" dirty="0">
                <a:solidFill>
                  <a:prstClr val="black"/>
                </a:solidFill>
              </a:rPr>
              <a:t>1 184,1 млн.руб.</a:t>
            </a:r>
          </a:p>
          <a:p>
            <a:pPr algn="ctr" fontAlgn="base">
              <a:spcBef>
                <a:spcPct val="0"/>
              </a:spcBef>
              <a:spcAft>
                <a:spcPct val="0"/>
              </a:spcAft>
              <a:defRPr/>
            </a:pPr>
            <a:endParaRPr lang="ru-RU" sz="1400" dirty="0">
              <a:solidFill>
                <a:prstClr val="white"/>
              </a:solidFill>
            </a:endParaRPr>
          </a:p>
        </p:txBody>
      </p:sp>
      <p:sp>
        <p:nvSpPr>
          <p:cNvPr id="4" name="Прямоугольник 3"/>
          <p:cNvSpPr/>
          <p:nvPr/>
        </p:nvSpPr>
        <p:spPr>
          <a:xfrm>
            <a:off x="2149780" y="4878697"/>
            <a:ext cx="390525" cy="1444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5" name="Прямоугольник 4"/>
          <p:cNvSpPr/>
          <p:nvPr/>
        </p:nvSpPr>
        <p:spPr>
          <a:xfrm>
            <a:off x="2138669" y="5249863"/>
            <a:ext cx="390525" cy="1444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7" name="Прямоугольник 6"/>
          <p:cNvSpPr/>
          <p:nvPr/>
        </p:nvSpPr>
        <p:spPr>
          <a:xfrm>
            <a:off x="4988660" y="4850607"/>
            <a:ext cx="384175" cy="1444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17" name="Прямоугольник 16"/>
          <p:cNvSpPr/>
          <p:nvPr/>
        </p:nvSpPr>
        <p:spPr>
          <a:xfrm>
            <a:off x="4983469" y="5454650"/>
            <a:ext cx="385763" cy="1444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48148" name="TextBox 18"/>
          <p:cNvSpPr txBox="1">
            <a:spLocks noChangeArrowheads="1"/>
          </p:cNvSpPr>
          <p:nvPr/>
        </p:nvSpPr>
        <p:spPr bwMode="auto">
          <a:xfrm>
            <a:off x="2629206" y="4800600"/>
            <a:ext cx="2243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Дошкольное образование</a:t>
            </a:r>
          </a:p>
        </p:txBody>
      </p:sp>
      <p:sp>
        <p:nvSpPr>
          <p:cNvPr id="48149" name="TextBox 21"/>
          <p:cNvSpPr txBox="1">
            <a:spLocks noChangeArrowheads="1"/>
          </p:cNvSpPr>
          <p:nvPr/>
        </p:nvSpPr>
        <p:spPr bwMode="auto">
          <a:xfrm>
            <a:off x="2683182" y="5155712"/>
            <a:ext cx="177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Общее образование</a:t>
            </a:r>
          </a:p>
        </p:txBody>
      </p:sp>
      <p:sp>
        <p:nvSpPr>
          <p:cNvPr id="48150" name="TextBox 22"/>
          <p:cNvSpPr txBox="1">
            <a:spLocks noChangeArrowheads="1"/>
          </p:cNvSpPr>
          <p:nvPr/>
        </p:nvSpPr>
        <p:spPr bwMode="auto">
          <a:xfrm>
            <a:off x="5469244" y="4679950"/>
            <a:ext cx="2192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Молодежная политика и</a:t>
            </a:r>
          </a:p>
          <a:p>
            <a:pP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 оздоровление детей</a:t>
            </a:r>
          </a:p>
        </p:txBody>
      </p:sp>
      <p:sp>
        <p:nvSpPr>
          <p:cNvPr id="48151" name="TextBox 23"/>
          <p:cNvSpPr txBox="1">
            <a:spLocks noChangeArrowheads="1"/>
          </p:cNvSpPr>
          <p:nvPr/>
        </p:nvSpPr>
        <p:spPr bwMode="auto">
          <a:xfrm>
            <a:off x="5402569" y="5265738"/>
            <a:ext cx="232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Другие вопросы в области</a:t>
            </a:r>
          </a:p>
          <a:p>
            <a:pP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образования</a:t>
            </a:r>
          </a:p>
        </p:txBody>
      </p:sp>
      <p:sp>
        <p:nvSpPr>
          <p:cNvPr id="19" name="Прямоугольник 18"/>
          <p:cNvSpPr/>
          <p:nvPr/>
        </p:nvSpPr>
        <p:spPr>
          <a:xfrm>
            <a:off x="2138669" y="5618954"/>
            <a:ext cx="390525" cy="14446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20" name="TextBox 21"/>
          <p:cNvSpPr txBox="1">
            <a:spLocks noChangeArrowheads="1"/>
          </p:cNvSpPr>
          <p:nvPr/>
        </p:nvSpPr>
        <p:spPr bwMode="auto">
          <a:xfrm>
            <a:off x="2685810" y="5494335"/>
            <a:ext cx="25812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Дополнительное образование</a:t>
            </a:r>
          </a:p>
        </p:txBody>
      </p:sp>
      <p:graphicFrame>
        <p:nvGraphicFramePr>
          <p:cNvPr id="21" name="Диаграмма 14"/>
          <p:cNvGraphicFramePr>
            <a:graphicFrameLocks/>
          </p:cNvGraphicFramePr>
          <p:nvPr>
            <p:extLst>
              <p:ext uri="{D42A27DB-BD31-4B8C-83A1-F6EECF244321}">
                <p14:modId xmlns:p14="http://schemas.microsoft.com/office/powerpoint/2010/main" val="2546101545"/>
              </p:ext>
            </p:extLst>
          </p:nvPr>
        </p:nvGraphicFramePr>
        <p:xfrm>
          <a:off x="4139952" y="1556792"/>
          <a:ext cx="4776788" cy="35703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8763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621250" y="5971198"/>
            <a:ext cx="2428892" cy="571504"/>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b="1" dirty="0">
              <a:solidFill>
                <a:prstClr val="black"/>
              </a:solidFill>
            </a:endParaRPr>
          </a:p>
          <a:p>
            <a:pPr algn="ctr" fontAlgn="base">
              <a:spcBef>
                <a:spcPct val="0"/>
              </a:spcBef>
              <a:spcAft>
                <a:spcPct val="0"/>
              </a:spcAft>
              <a:defRPr/>
            </a:pPr>
            <a:r>
              <a:rPr lang="ru-RU" sz="1400" b="1" dirty="0">
                <a:solidFill>
                  <a:prstClr val="black"/>
                </a:solidFill>
              </a:rPr>
              <a:t>ВСЕГО РАСХОДОВ</a:t>
            </a:r>
          </a:p>
          <a:p>
            <a:pPr algn="ctr" fontAlgn="base">
              <a:spcBef>
                <a:spcPct val="0"/>
              </a:spcBef>
              <a:spcAft>
                <a:spcPct val="0"/>
              </a:spcAft>
              <a:defRPr/>
            </a:pPr>
            <a:r>
              <a:rPr lang="ru-RU" sz="1400" b="1" dirty="0">
                <a:solidFill>
                  <a:prstClr val="black"/>
                </a:solidFill>
              </a:rPr>
              <a:t>130,6 млн.руб.</a:t>
            </a:r>
          </a:p>
          <a:p>
            <a:pPr algn="ctr" fontAlgn="base">
              <a:spcBef>
                <a:spcPct val="0"/>
              </a:spcBef>
              <a:spcAft>
                <a:spcPct val="0"/>
              </a:spcAft>
              <a:defRPr/>
            </a:pPr>
            <a:endParaRPr lang="ru-RU" sz="1400" dirty="0">
              <a:solidFill>
                <a:prstClr val="white"/>
              </a:solidFill>
            </a:endParaRPr>
          </a:p>
        </p:txBody>
      </p:sp>
      <p:sp>
        <p:nvSpPr>
          <p:cNvPr id="10"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38</a:t>
            </a:r>
          </a:p>
        </p:txBody>
      </p:sp>
      <p:pic>
        <p:nvPicPr>
          <p:cNvPr id="491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1079327" y="192386"/>
            <a:ext cx="7056784" cy="707886"/>
          </a:xfrm>
          <a:prstGeom prst="rect">
            <a:avLst/>
          </a:prstGeom>
        </p:spPr>
        <p:txBody>
          <a:bodyPr>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Структура расходов на культуру</a:t>
            </a:r>
          </a:p>
          <a:p>
            <a:pPr algn="ctr" fontAlgn="base">
              <a:spcBef>
                <a:spcPct val="0"/>
              </a:spcBef>
              <a:spcAft>
                <a:spcPct val="0"/>
              </a:spcAft>
              <a:defRPr/>
            </a:pPr>
            <a:r>
              <a:rPr lang="ru-RU" sz="2000" b="1" dirty="0">
                <a:ln w="1905"/>
                <a:solidFill>
                  <a:srgbClr val="A7EA52">
                    <a:lumMod val="40000"/>
                    <a:lumOff val="60000"/>
                  </a:srgbClr>
                </a:solidFill>
                <a:effectLst>
                  <a:innerShdw blurRad="69850" dist="43180" dir="5400000">
                    <a:srgbClr val="000000">
                      <a:alpha val="65000"/>
                    </a:srgbClr>
                  </a:innerShdw>
                </a:effectLst>
                <a:latin typeface="Arial" pitchFamily="34" charset="0"/>
                <a:cs typeface="Arial" pitchFamily="34" charset="0"/>
              </a:rPr>
              <a:t> </a:t>
            </a:r>
          </a:p>
        </p:txBody>
      </p:sp>
      <p:sp>
        <p:nvSpPr>
          <p:cNvPr id="49161" name="TextBox 15"/>
          <p:cNvSpPr txBox="1">
            <a:spLocks noChangeArrowheads="1"/>
          </p:cNvSpPr>
          <p:nvPr/>
        </p:nvSpPr>
        <p:spPr bwMode="auto">
          <a:xfrm>
            <a:off x="1646238" y="1206500"/>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2400" b="1" dirty="0">
                <a:solidFill>
                  <a:prstClr val="black"/>
                </a:solidFill>
              </a:rPr>
              <a:t>2019 год</a:t>
            </a:r>
          </a:p>
        </p:txBody>
      </p:sp>
      <p:sp>
        <p:nvSpPr>
          <p:cNvPr id="49162" name="TextBox 15"/>
          <p:cNvSpPr txBox="1">
            <a:spLocks noChangeArrowheads="1"/>
          </p:cNvSpPr>
          <p:nvPr/>
        </p:nvSpPr>
        <p:spPr bwMode="auto">
          <a:xfrm>
            <a:off x="6443663" y="1176338"/>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2400" b="1" dirty="0">
                <a:solidFill>
                  <a:prstClr val="black"/>
                </a:solidFill>
              </a:rPr>
              <a:t>2020 год</a:t>
            </a:r>
          </a:p>
        </p:txBody>
      </p:sp>
      <p:graphicFrame>
        <p:nvGraphicFramePr>
          <p:cNvPr id="3" name="Диаграмма 14"/>
          <p:cNvGraphicFramePr>
            <a:graphicFrameLocks/>
          </p:cNvGraphicFramePr>
          <p:nvPr>
            <p:extLst>
              <p:ext uri="{D42A27DB-BD31-4B8C-83A1-F6EECF244321}">
                <p14:modId xmlns:p14="http://schemas.microsoft.com/office/powerpoint/2010/main" val="1943385079"/>
              </p:ext>
            </p:extLst>
          </p:nvPr>
        </p:nvGraphicFramePr>
        <p:xfrm>
          <a:off x="0" y="1628800"/>
          <a:ext cx="4776788" cy="3328988"/>
        </p:xfrm>
        <a:graphic>
          <a:graphicData uri="http://schemas.openxmlformats.org/drawingml/2006/chart">
            <c:chart xmlns:c="http://schemas.openxmlformats.org/drawingml/2006/chart" xmlns:r="http://schemas.openxmlformats.org/officeDocument/2006/relationships" r:id="rId3"/>
          </a:graphicData>
        </a:graphic>
      </p:graphicFrame>
      <p:sp>
        <p:nvSpPr>
          <p:cNvPr id="16" name="Скругленный прямоугольник 15"/>
          <p:cNvSpPr/>
          <p:nvPr/>
        </p:nvSpPr>
        <p:spPr>
          <a:xfrm>
            <a:off x="5508104" y="5971902"/>
            <a:ext cx="2428892" cy="571504"/>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b="1" dirty="0">
              <a:solidFill>
                <a:prstClr val="black"/>
              </a:solidFill>
            </a:endParaRPr>
          </a:p>
          <a:p>
            <a:pPr algn="ctr" fontAlgn="base">
              <a:spcBef>
                <a:spcPct val="0"/>
              </a:spcBef>
              <a:spcAft>
                <a:spcPct val="0"/>
              </a:spcAft>
              <a:defRPr/>
            </a:pPr>
            <a:r>
              <a:rPr lang="ru-RU" sz="1400" b="1" dirty="0">
                <a:solidFill>
                  <a:prstClr val="black"/>
                </a:solidFill>
              </a:rPr>
              <a:t>ВСЕГО РАСХОДОВ</a:t>
            </a:r>
          </a:p>
          <a:p>
            <a:pPr algn="ctr" fontAlgn="base">
              <a:spcBef>
                <a:spcPct val="0"/>
              </a:spcBef>
              <a:spcAft>
                <a:spcPct val="0"/>
              </a:spcAft>
              <a:defRPr/>
            </a:pPr>
            <a:r>
              <a:rPr lang="ru-RU" sz="1400" b="1" dirty="0">
                <a:solidFill>
                  <a:prstClr val="black"/>
                </a:solidFill>
              </a:rPr>
              <a:t>106,8 млн.руб.</a:t>
            </a:r>
          </a:p>
          <a:p>
            <a:pPr algn="ctr" fontAlgn="base">
              <a:spcBef>
                <a:spcPct val="0"/>
              </a:spcBef>
              <a:spcAft>
                <a:spcPct val="0"/>
              </a:spcAft>
              <a:defRPr/>
            </a:pPr>
            <a:endParaRPr lang="ru-RU" sz="1400" dirty="0">
              <a:solidFill>
                <a:prstClr val="white"/>
              </a:solidFill>
            </a:endParaRPr>
          </a:p>
        </p:txBody>
      </p:sp>
      <p:sp>
        <p:nvSpPr>
          <p:cNvPr id="4" name="Прямоугольник 3"/>
          <p:cNvSpPr/>
          <p:nvPr/>
        </p:nvSpPr>
        <p:spPr>
          <a:xfrm>
            <a:off x="3635375" y="4895850"/>
            <a:ext cx="390525" cy="1349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5" name="Прямоугольник 4"/>
          <p:cNvSpPr/>
          <p:nvPr/>
        </p:nvSpPr>
        <p:spPr>
          <a:xfrm>
            <a:off x="3635375" y="5516563"/>
            <a:ext cx="390525" cy="1444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49170" name="TextBox 18"/>
          <p:cNvSpPr txBox="1">
            <a:spLocks noChangeArrowheads="1"/>
          </p:cNvSpPr>
          <p:nvPr/>
        </p:nvSpPr>
        <p:spPr bwMode="auto">
          <a:xfrm>
            <a:off x="4133850" y="4813300"/>
            <a:ext cx="947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Культура</a:t>
            </a:r>
          </a:p>
        </p:txBody>
      </p:sp>
      <p:sp>
        <p:nvSpPr>
          <p:cNvPr id="49171" name="TextBox 21"/>
          <p:cNvSpPr txBox="1">
            <a:spLocks noChangeArrowheads="1"/>
          </p:cNvSpPr>
          <p:nvPr/>
        </p:nvSpPr>
        <p:spPr bwMode="auto">
          <a:xfrm>
            <a:off x="4157663" y="5373688"/>
            <a:ext cx="3208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a:solidFill>
                  <a:prstClr val="black"/>
                </a:solidFill>
                <a:latin typeface="Times New Roman" pitchFamily="18" charset="0"/>
                <a:cs typeface="Times New Roman" pitchFamily="18" charset="0"/>
              </a:rPr>
              <a:t>Другие вопросы в области культуры,</a:t>
            </a:r>
          </a:p>
          <a:p>
            <a:pPr eaLnBrk="1" fontAlgn="base" hangingPunct="1">
              <a:spcBef>
                <a:spcPct val="0"/>
              </a:spcBef>
              <a:spcAft>
                <a:spcPct val="0"/>
              </a:spcAft>
            </a:pPr>
            <a:r>
              <a:rPr lang="ru-RU" b="1">
                <a:solidFill>
                  <a:prstClr val="black"/>
                </a:solidFill>
                <a:latin typeface="Times New Roman" pitchFamily="18" charset="0"/>
                <a:cs typeface="Times New Roman" pitchFamily="18" charset="0"/>
              </a:rPr>
              <a:t>кинематографии</a:t>
            </a:r>
          </a:p>
        </p:txBody>
      </p:sp>
      <p:graphicFrame>
        <p:nvGraphicFramePr>
          <p:cNvPr id="15" name="Диаграмма 14"/>
          <p:cNvGraphicFramePr>
            <a:graphicFrameLocks/>
          </p:cNvGraphicFramePr>
          <p:nvPr>
            <p:extLst>
              <p:ext uri="{D42A27DB-BD31-4B8C-83A1-F6EECF244321}">
                <p14:modId xmlns:p14="http://schemas.microsoft.com/office/powerpoint/2010/main" val="725547148"/>
              </p:ext>
            </p:extLst>
          </p:nvPr>
        </p:nvGraphicFramePr>
        <p:xfrm>
          <a:off x="4572000" y="1628800"/>
          <a:ext cx="4776788" cy="3328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3506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621250" y="5971198"/>
            <a:ext cx="2428892" cy="571504"/>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b="1" dirty="0">
              <a:solidFill>
                <a:prstClr val="black"/>
              </a:solidFill>
            </a:endParaRPr>
          </a:p>
          <a:p>
            <a:pPr algn="ctr" fontAlgn="base">
              <a:spcBef>
                <a:spcPct val="0"/>
              </a:spcBef>
              <a:spcAft>
                <a:spcPct val="0"/>
              </a:spcAft>
              <a:defRPr/>
            </a:pPr>
            <a:r>
              <a:rPr lang="ru-RU" sz="1400" b="1" dirty="0">
                <a:solidFill>
                  <a:prstClr val="black"/>
                </a:solidFill>
              </a:rPr>
              <a:t>ВСЕГО РАСХОДОВ</a:t>
            </a:r>
          </a:p>
          <a:p>
            <a:pPr algn="ctr" fontAlgn="base">
              <a:spcBef>
                <a:spcPct val="0"/>
              </a:spcBef>
              <a:spcAft>
                <a:spcPct val="0"/>
              </a:spcAft>
              <a:defRPr/>
            </a:pPr>
            <a:r>
              <a:rPr lang="ru-RU" sz="1400" b="1" dirty="0">
                <a:solidFill>
                  <a:prstClr val="black"/>
                </a:solidFill>
              </a:rPr>
              <a:t>163,4 </a:t>
            </a:r>
            <a:r>
              <a:rPr lang="ru-RU" sz="1400" b="1" dirty="0" err="1">
                <a:solidFill>
                  <a:prstClr val="black"/>
                </a:solidFill>
              </a:rPr>
              <a:t>млн.руб</a:t>
            </a:r>
            <a:r>
              <a:rPr lang="ru-RU" sz="1400" b="1" dirty="0">
                <a:solidFill>
                  <a:prstClr val="black"/>
                </a:solidFill>
              </a:rPr>
              <a:t>.</a:t>
            </a:r>
          </a:p>
          <a:p>
            <a:pPr algn="ctr" fontAlgn="base">
              <a:spcBef>
                <a:spcPct val="0"/>
              </a:spcBef>
              <a:spcAft>
                <a:spcPct val="0"/>
              </a:spcAft>
              <a:defRPr/>
            </a:pPr>
            <a:endParaRPr lang="ru-RU" sz="1400" dirty="0">
              <a:solidFill>
                <a:prstClr val="white"/>
              </a:solidFill>
            </a:endParaRPr>
          </a:p>
        </p:txBody>
      </p:sp>
      <p:sp>
        <p:nvSpPr>
          <p:cNvPr id="10"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39</a:t>
            </a:r>
          </a:p>
        </p:txBody>
      </p:sp>
      <p:pic>
        <p:nvPicPr>
          <p:cNvPr id="501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1043608" y="132530"/>
            <a:ext cx="7056784" cy="707886"/>
          </a:xfrm>
          <a:prstGeom prst="rect">
            <a:avLst/>
          </a:prstGeom>
        </p:spPr>
        <p:txBody>
          <a:bodyPr>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Структура расходов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на жилищно-коммунальное хозяйство</a:t>
            </a:r>
          </a:p>
        </p:txBody>
      </p:sp>
      <p:sp>
        <p:nvSpPr>
          <p:cNvPr id="50185" name="TextBox 15"/>
          <p:cNvSpPr txBox="1">
            <a:spLocks noChangeArrowheads="1"/>
          </p:cNvSpPr>
          <p:nvPr/>
        </p:nvSpPr>
        <p:spPr bwMode="auto">
          <a:xfrm>
            <a:off x="1646238" y="1206500"/>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2400" b="1" dirty="0">
                <a:solidFill>
                  <a:prstClr val="black"/>
                </a:solidFill>
              </a:rPr>
              <a:t>2019 год</a:t>
            </a:r>
          </a:p>
        </p:txBody>
      </p:sp>
      <p:sp>
        <p:nvSpPr>
          <p:cNvPr id="50186" name="TextBox 15"/>
          <p:cNvSpPr txBox="1">
            <a:spLocks noChangeArrowheads="1"/>
          </p:cNvSpPr>
          <p:nvPr/>
        </p:nvSpPr>
        <p:spPr bwMode="auto">
          <a:xfrm>
            <a:off x="6443663" y="1176338"/>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2400" b="1" dirty="0">
                <a:solidFill>
                  <a:prstClr val="black"/>
                </a:solidFill>
              </a:rPr>
              <a:t>2020 год</a:t>
            </a:r>
          </a:p>
        </p:txBody>
      </p:sp>
      <p:graphicFrame>
        <p:nvGraphicFramePr>
          <p:cNvPr id="3" name="Диаграмма 14"/>
          <p:cNvGraphicFramePr>
            <a:graphicFrameLocks/>
          </p:cNvGraphicFramePr>
          <p:nvPr>
            <p:extLst>
              <p:ext uri="{D42A27DB-BD31-4B8C-83A1-F6EECF244321}">
                <p14:modId xmlns:p14="http://schemas.microsoft.com/office/powerpoint/2010/main" val="4053616168"/>
              </p:ext>
            </p:extLst>
          </p:nvPr>
        </p:nvGraphicFramePr>
        <p:xfrm>
          <a:off x="4283968" y="1719615"/>
          <a:ext cx="4776788" cy="3328988"/>
        </p:xfrm>
        <a:graphic>
          <a:graphicData uri="http://schemas.openxmlformats.org/drawingml/2006/chart">
            <c:chart xmlns:c="http://schemas.openxmlformats.org/drawingml/2006/chart" xmlns:r="http://schemas.openxmlformats.org/officeDocument/2006/relationships" r:id="rId3"/>
          </a:graphicData>
        </a:graphic>
      </p:graphicFrame>
      <p:sp>
        <p:nvSpPr>
          <p:cNvPr id="16" name="Скругленный прямоугольник 15"/>
          <p:cNvSpPr/>
          <p:nvPr/>
        </p:nvSpPr>
        <p:spPr>
          <a:xfrm>
            <a:off x="5508104" y="5971902"/>
            <a:ext cx="2428892" cy="571504"/>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b="1" dirty="0">
              <a:solidFill>
                <a:prstClr val="black"/>
              </a:solidFill>
            </a:endParaRPr>
          </a:p>
          <a:p>
            <a:pPr algn="ctr" fontAlgn="base">
              <a:spcBef>
                <a:spcPct val="0"/>
              </a:spcBef>
              <a:spcAft>
                <a:spcPct val="0"/>
              </a:spcAft>
              <a:defRPr/>
            </a:pPr>
            <a:r>
              <a:rPr lang="ru-RU" sz="1400" b="1" dirty="0">
                <a:solidFill>
                  <a:prstClr val="black"/>
                </a:solidFill>
              </a:rPr>
              <a:t>ВСЕГО РАСХОДОВ</a:t>
            </a:r>
          </a:p>
          <a:p>
            <a:pPr algn="ctr" fontAlgn="base">
              <a:spcBef>
                <a:spcPct val="0"/>
              </a:spcBef>
              <a:spcAft>
                <a:spcPct val="0"/>
              </a:spcAft>
              <a:defRPr/>
            </a:pPr>
            <a:r>
              <a:rPr lang="ru-RU" sz="1400" b="1" dirty="0">
                <a:solidFill>
                  <a:prstClr val="black"/>
                </a:solidFill>
              </a:rPr>
              <a:t>232,8 </a:t>
            </a:r>
            <a:r>
              <a:rPr lang="ru-RU" sz="1400" b="1" dirty="0" err="1">
                <a:solidFill>
                  <a:prstClr val="black"/>
                </a:solidFill>
              </a:rPr>
              <a:t>млн.руб</a:t>
            </a:r>
            <a:r>
              <a:rPr lang="ru-RU" sz="1400" b="1" dirty="0">
                <a:solidFill>
                  <a:prstClr val="black"/>
                </a:solidFill>
              </a:rPr>
              <a:t>.</a:t>
            </a:r>
          </a:p>
          <a:p>
            <a:pPr algn="ctr" fontAlgn="base">
              <a:spcBef>
                <a:spcPct val="0"/>
              </a:spcBef>
              <a:spcAft>
                <a:spcPct val="0"/>
              </a:spcAft>
              <a:defRPr/>
            </a:pPr>
            <a:endParaRPr lang="ru-RU" sz="1400" dirty="0">
              <a:solidFill>
                <a:prstClr val="white"/>
              </a:solidFill>
            </a:endParaRPr>
          </a:p>
        </p:txBody>
      </p:sp>
      <p:sp>
        <p:nvSpPr>
          <p:cNvPr id="4" name="Прямоугольник 3"/>
          <p:cNvSpPr/>
          <p:nvPr/>
        </p:nvSpPr>
        <p:spPr>
          <a:xfrm>
            <a:off x="2728913" y="4905375"/>
            <a:ext cx="390525" cy="1444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5" name="Прямоугольник 4"/>
          <p:cNvSpPr/>
          <p:nvPr/>
        </p:nvSpPr>
        <p:spPr>
          <a:xfrm>
            <a:off x="2728913" y="5470525"/>
            <a:ext cx="390525" cy="1444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7" name="Прямоугольник 6"/>
          <p:cNvSpPr/>
          <p:nvPr/>
        </p:nvSpPr>
        <p:spPr>
          <a:xfrm>
            <a:off x="5508625" y="4868863"/>
            <a:ext cx="384175" cy="14446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17" name="Прямоугольник 16"/>
          <p:cNvSpPr/>
          <p:nvPr/>
        </p:nvSpPr>
        <p:spPr>
          <a:xfrm>
            <a:off x="5530850" y="5454650"/>
            <a:ext cx="385763" cy="1444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50195" name="TextBox 18"/>
          <p:cNvSpPr txBox="1">
            <a:spLocks noChangeArrowheads="1"/>
          </p:cNvSpPr>
          <p:nvPr/>
        </p:nvSpPr>
        <p:spPr bwMode="auto">
          <a:xfrm>
            <a:off x="3165475" y="4800600"/>
            <a:ext cx="194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Жилищное хозяйство</a:t>
            </a:r>
          </a:p>
        </p:txBody>
      </p:sp>
      <p:sp>
        <p:nvSpPr>
          <p:cNvPr id="50196" name="TextBox 21"/>
          <p:cNvSpPr txBox="1">
            <a:spLocks noChangeArrowheads="1"/>
          </p:cNvSpPr>
          <p:nvPr/>
        </p:nvSpPr>
        <p:spPr bwMode="auto">
          <a:xfrm>
            <a:off x="3176588" y="5373688"/>
            <a:ext cx="223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a:solidFill>
                  <a:prstClr val="black"/>
                </a:solidFill>
                <a:latin typeface="Times New Roman" pitchFamily="18" charset="0"/>
                <a:cs typeface="Times New Roman" pitchFamily="18" charset="0"/>
              </a:rPr>
              <a:t>Коммунальное хозяйство</a:t>
            </a:r>
          </a:p>
        </p:txBody>
      </p:sp>
      <p:sp>
        <p:nvSpPr>
          <p:cNvPr id="50197" name="TextBox 22"/>
          <p:cNvSpPr txBox="1">
            <a:spLocks noChangeArrowheads="1"/>
          </p:cNvSpPr>
          <p:nvPr/>
        </p:nvSpPr>
        <p:spPr bwMode="auto">
          <a:xfrm>
            <a:off x="6016625" y="4787900"/>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a:solidFill>
                  <a:prstClr val="black"/>
                </a:solidFill>
                <a:latin typeface="Times New Roman" pitchFamily="18" charset="0"/>
                <a:cs typeface="Times New Roman" pitchFamily="18" charset="0"/>
              </a:rPr>
              <a:t>Благоустройство</a:t>
            </a:r>
          </a:p>
        </p:txBody>
      </p:sp>
      <p:sp>
        <p:nvSpPr>
          <p:cNvPr id="50198" name="TextBox 23"/>
          <p:cNvSpPr txBox="1">
            <a:spLocks noChangeArrowheads="1"/>
          </p:cNvSpPr>
          <p:nvPr/>
        </p:nvSpPr>
        <p:spPr bwMode="auto">
          <a:xfrm>
            <a:off x="5949950" y="5265738"/>
            <a:ext cx="3194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a:solidFill>
                  <a:prstClr val="black"/>
                </a:solidFill>
                <a:latin typeface="Times New Roman" pitchFamily="18" charset="0"/>
                <a:cs typeface="Times New Roman" pitchFamily="18" charset="0"/>
              </a:rPr>
              <a:t>Другие вопросы в области</a:t>
            </a:r>
          </a:p>
          <a:p>
            <a:pPr eaLnBrk="1" fontAlgn="base" hangingPunct="1">
              <a:spcBef>
                <a:spcPct val="0"/>
              </a:spcBef>
              <a:spcAft>
                <a:spcPct val="0"/>
              </a:spcAft>
            </a:pPr>
            <a:r>
              <a:rPr lang="ru-RU" b="1">
                <a:solidFill>
                  <a:prstClr val="black"/>
                </a:solidFill>
                <a:latin typeface="Times New Roman" pitchFamily="18" charset="0"/>
                <a:cs typeface="Times New Roman" pitchFamily="18" charset="0"/>
              </a:rPr>
              <a:t>жилищно-коммунального хозяйства</a:t>
            </a:r>
          </a:p>
        </p:txBody>
      </p:sp>
      <p:graphicFrame>
        <p:nvGraphicFramePr>
          <p:cNvPr id="2" name="Объект 1"/>
          <p:cNvGraphicFramePr>
            <a:graphicFrameLocks/>
          </p:cNvGraphicFramePr>
          <p:nvPr>
            <p:extLst>
              <p:ext uri="{D42A27DB-BD31-4B8C-83A1-F6EECF244321}">
                <p14:modId xmlns:p14="http://schemas.microsoft.com/office/powerpoint/2010/main" val="3518898986"/>
              </p:ext>
            </p:extLst>
          </p:nvPr>
        </p:nvGraphicFramePr>
        <p:xfrm>
          <a:off x="1587" y="1728789"/>
          <a:ext cx="4778376" cy="30591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540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7329488" y="5589588"/>
            <a:ext cx="1692275" cy="115252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b="1" dirty="0">
                <a:solidFill>
                  <a:schemeClr val="tx1"/>
                </a:solidFill>
              </a:rPr>
              <a:t>Муниципальная программа</a:t>
            </a:r>
          </a:p>
        </p:txBody>
      </p:sp>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a:t>
            </a:r>
          </a:p>
        </p:txBody>
      </p:sp>
      <p:sp>
        <p:nvSpPr>
          <p:cNvPr id="5" name="Пятиугольник 4"/>
          <p:cNvSpPr/>
          <p:nvPr/>
        </p:nvSpPr>
        <p:spPr>
          <a:xfrm>
            <a:off x="73025" y="1460500"/>
            <a:ext cx="7200900" cy="673100"/>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15368" name="Прямоугольник 5"/>
          <p:cNvSpPr>
            <a:spLocks noChangeArrowheads="1"/>
          </p:cNvSpPr>
          <p:nvPr/>
        </p:nvSpPr>
        <p:spPr bwMode="auto">
          <a:xfrm>
            <a:off x="114300" y="1208088"/>
            <a:ext cx="6985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ru-RU" sz="1400" dirty="0">
              <a:solidFill>
                <a:prstClr val="black"/>
              </a:solidFill>
              <a:latin typeface="Monotype Corsiva" pitchFamily="66" charset="0"/>
            </a:endParaRPr>
          </a:p>
          <a:p>
            <a:pPr fontAlgn="base">
              <a:spcBef>
                <a:spcPct val="0"/>
              </a:spcBef>
              <a:spcAft>
                <a:spcPct val="0"/>
              </a:spcAft>
            </a:pPr>
            <a:r>
              <a:rPr lang="ru-RU" sz="1400" b="1" i="1" dirty="0">
                <a:solidFill>
                  <a:prstClr val="black"/>
                </a:solidFill>
                <a:latin typeface="Arial" charset="0"/>
                <a:cs typeface="Arial"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endParaRPr lang="ru-RU" sz="1400" i="1" dirty="0">
              <a:solidFill>
                <a:prstClr val="black"/>
              </a:solidFill>
              <a:latin typeface="Arial" charset="0"/>
              <a:cs typeface="Arial" charset="0"/>
            </a:endParaRPr>
          </a:p>
        </p:txBody>
      </p:sp>
      <p:sp>
        <p:nvSpPr>
          <p:cNvPr id="10" name="Пятиугольник 9"/>
          <p:cNvSpPr/>
          <p:nvPr/>
        </p:nvSpPr>
        <p:spPr>
          <a:xfrm>
            <a:off x="96838" y="2189163"/>
            <a:ext cx="7177087" cy="538162"/>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11" name="Пятиугольник 10"/>
          <p:cNvSpPr/>
          <p:nvPr/>
        </p:nvSpPr>
        <p:spPr>
          <a:xfrm>
            <a:off x="92075" y="2789238"/>
            <a:ext cx="7200900" cy="671512"/>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dirty="0">
              <a:solidFill>
                <a:prstClr val="white"/>
              </a:solidFill>
            </a:endParaRPr>
          </a:p>
        </p:txBody>
      </p:sp>
      <p:sp>
        <p:nvSpPr>
          <p:cNvPr id="12" name="Пятиугольник 11"/>
          <p:cNvSpPr/>
          <p:nvPr/>
        </p:nvSpPr>
        <p:spPr>
          <a:xfrm>
            <a:off x="96838" y="3603625"/>
            <a:ext cx="7177087" cy="331788"/>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13" name="Пятиугольник 12"/>
          <p:cNvSpPr/>
          <p:nvPr/>
        </p:nvSpPr>
        <p:spPr>
          <a:xfrm>
            <a:off x="92075" y="4076700"/>
            <a:ext cx="7181850" cy="431800"/>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14" name="Пятиугольник 13"/>
          <p:cNvSpPr/>
          <p:nvPr/>
        </p:nvSpPr>
        <p:spPr>
          <a:xfrm>
            <a:off x="73025" y="4603750"/>
            <a:ext cx="7200900" cy="812800"/>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15" name="Пятиугольник 14"/>
          <p:cNvSpPr/>
          <p:nvPr/>
        </p:nvSpPr>
        <p:spPr>
          <a:xfrm>
            <a:off x="92075" y="5516563"/>
            <a:ext cx="7200900" cy="1225550"/>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15375" name="Прямоугольник 6"/>
          <p:cNvSpPr>
            <a:spLocks noChangeArrowheads="1"/>
          </p:cNvSpPr>
          <p:nvPr/>
        </p:nvSpPr>
        <p:spPr bwMode="auto">
          <a:xfrm>
            <a:off x="84138" y="2014538"/>
            <a:ext cx="6911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ru-RU" sz="1400" dirty="0">
              <a:solidFill>
                <a:prstClr val="black"/>
              </a:solidFill>
              <a:latin typeface="Monotype Corsiva" pitchFamily="66" charset="0"/>
            </a:endParaRPr>
          </a:p>
          <a:p>
            <a:pPr fontAlgn="base">
              <a:spcBef>
                <a:spcPct val="0"/>
              </a:spcBef>
              <a:spcAft>
                <a:spcPct val="0"/>
              </a:spcAft>
            </a:pPr>
            <a:r>
              <a:rPr lang="ru-RU" sz="1400" b="1" i="1" dirty="0">
                <a:solidFill>
                  <a:prstClr val="black"/>
                </a:solidFill>
                <a:latin typeface="Arial" charset="0"/>
                <a:cs typeface="Arial" charset="0"/>
              </a:rPr>
              <a:t>Поступающие в бюджет денежные средства, за исключением средств, являющихся источниками финансирования дефицита бюджета </a:t>
            </a:r>
            <a:endParaRPr lang="ru-RU" sz="1400" dirty="0">
              <a:solidFill>
                <a:prstClr val="black"/>
              </a:solidFill>
              <a:latin typeface="Arial" charset="0"/>
              <a:cs typeface="Arial" charset="0"/>
            </a:endParaRPr>
          </a:p>
        </p:txBody>
      </p:sp>
      <p:sp>
        <p:nvSpPr>
          <p:cNvPr id="15376" name="Прямоугольник 7"/>
          <p:cNvSpPr>
            <a:spLocks noChangeArrowheads="1"/>
          </p:cNvSpPr>
          <p:nvPr/>
        </p:nvSpPr>
        <p:spPr bwMode="auto">
          <a:xfrm>
            <a:off x="84138" y="2636838"/>
            <a:ext cx="73675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ru-RU" sz="1400">
              <a:solidFill>
                <a:prstClr val="black"/>
              </a:solidFill>
              <a:latin typeface="Monotype Corsiva" pitchFamily="66" charset="0"/>
            </a:endParaRPr>
          </a:p>
          <a:p>
            <a:pPr fontAlgn="base">
              <a:spcBef>
                <a:spcPct val="0"/>
              </a:spcBef>
              <a:spcAft>
                <a:spcPct val="0"/>
              </a:spcAft>
            </a:pPr>
            <a:r>
              <a:rPr lang="ru-RU" sz="1400" b="1" i="1">
                <a:solidFill>
                  <a:prstClr val="black"/>
                </a:solidFill>
                <a:latin typeface="Arial" charset="0"/>
                <a:ea typeface="MingLiU_HKSCS-ExtB" pitchFamily="18" charset="-120"/>
                <a:cs typeface="Arial" charset="0"/>
              </a:rPr>
              <a:t>Выплачиваемые из бюджета денежные средства, за исключением средств, </a:t>
            </a:r>
            <a:endParaRPr lang="ru-RU" sz="1400">
              <a:solidFill>
                <a:prstClr val="black"/>
              </a:solidFill>
              <a:latin typeface="Arial" charset="0"/>
              <a:ea typeface="MingLiU_HKSCS-ExtB" pitchFamily="18" charset="-120"/>
              <a:cs typeface="Arial" charset="0"/>
            </a:endParaRPr>
          </a:p>
          <a:p>
            <a:pPr fontAlgn="base">
              <a:spcBef>
                <a:spcPct val="0"/>
              </a:spcBef>
              <a:spcAft>
                <a:spcPct val="0"/>
              </a:spcAft>
            </a:pPr>
            <a:r>
              <a:rPr lang="ru-RU" sz="1400" b="1" i="1">
                <a:solidFill>
                  <a:prstClr val="black"/>
                </a:solidFill>
                <a:latin typeface="Arial" charset="0"/>
                <a:ea typeface="MingLiU_HKSCS-ExtB" pitchFamily="18" charset="-120"/>
                <a:cs typeface="Arial" charset="0"/>
              </a:rPr>
              <a:t>являющихся источниками финансирования дефицита бюджета </a:t>
            </a:r>
            <a:endParaRPr lang="ru-RU" sz="1400">
              <a:solidFill>
                <a:prstClr val="black"/>
              </a:solidFill>
              <a:latin typeface="Arial" charset="0"/>
              <a:ea typeface="MingLiU_HKSCS-ExtB" pitchFamily="18" charset="-120"/>
              <a:cs typeface="Arial" charset="0"/>
            </a:endParaRPr>
          </a:p>
        </p:txBody>
      </p:sp>
      <p:sp>
        <p:nvSpPr>
          <p:cNvPr id="15377" name="Прямоугольник 8"/>
          <p:cNvSpPr>
            <a:spLocks noChangeArrowheads="1"/>
          </p:cNvSpPr>
          <p:nvPr/>
        </p:nvSpPr>
        <p:spPr bwMode="auto">
          <a:xfrm>
            <a:off x="133350" y="3375025"/>
            <a:ext cx="566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ru-RU" sz="1400">
              <a:solidFill>
                <a:prstClr val="black"/>
              </a:solidFill>
              <a:latin typeface="Monotype Corsiva" pitchFamily="66" charset="0"/>
            </a:endParaRPr>
          </a:p>
          <a:p>
            <a:pPr fontAlgn="base">
              <a:spcBef>
                <a:spcPct val="0"/>
              </a:spcBef>
              <a:spcAft>
                <a:spcPct val="0"/>
              </a:spcAft>
            </a:pPr>
            <a:r>
              <a:rPr lang="ru-RU" sz="1400" b="1" i="1">
                <a:solidFill>
                  <a:prstClr val="black"/>
                </a:solidFill>
                <a:latin typeface="Arial" charset="0"/>
                <a:cs typeface="Arial" charset="0"/>
              </a:rPr>
              <a:t>Превышение расходов бюджета над его доходам </a:t>
            </a:r>
            <a:endParaRPr lang="ru-RU" sz="1400">
              <a:solidFill>
                <a:prstClr val="black"/>
              </a:solidFill>
              <a:latin typeface="Arial" charset="0"/>
              <a:cs typeface="Arial" charset="0"/>
            </a:endParaRPr>
          </a:p>
        </p:txBody>
      </p:sp>
      <p:sp>
        <p:nvSpPr>
          <p:cNvPr id="15378" name="Прямоугольник 15"/>
          <p:cNvSpPr>
            <a:spLocks noChangeArrowheads="1"/>
          </p:cNvSpPr>
          <p:nvPr/>
        </p:nvSpPr>
        <p:spPr bwMode="auto">
          <a:xfrm>
            <a:off x="84138" y="3898900"/>
            <a:ext cx="580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ru-RU" sz="1400">
              <a:solidFill>
                <a:prstClr val="black"/>
              </a:solidFill>
              <a:latin typeface="Monotype Corsiva" pitchFamily="66" charset="0"/>
            </a:endParaRPr>
          </a:p>
          <a:p>
            <a:pPr fontAlgn="base">
              <a:spcBef>
                <a:spcPct val="0"/>
              </a:spcBef>
              <a:spcAft>
                <a:spcPct val="0"/>
              </a:spcAft>
            </a:pPr>
            <a:r>
              <a:rPr lang="ru-RU" sz="1400" b="1" i="1">
                <a:solidFill>
                  <a:prstClr val="black"/>
                </a:solidFill>
                <a:latin typeface="Arial" charset="0"/>
                <a:cs typeface="Arial" charset="0"/>
              </a:rPr>
              <a:t>Превышение доходов бюджета над его расходами </a:t>
            </a:r>
            <a:endParaRPr lang="ru-RU" sz="1400">
              <a:solidFill>
                <a:prstClr val="black"/>
              </a:solidFill>
              <a:latin typeface="Arial" charset="0"/>
              <a:cs typeface="Arial" charset="0"/>
            </a:endParaRPr>
          </a:p>
        </p:txBody>
      </p:sp>
      <p:sp>
        <p:nvSpPr>
          <p:cNvPr id="15379" name="Прямоугольник 16"/>
          <p:cNvSpPr>
            <a:spLocks noChangeArrowheads="1"/>
          </p:cNvSpPr>
          <p:nvPr/>
        </p:nvSpPr>
        <p:spPr bwMode="auto">
          <a:xfrm>
            <a:off x="92075" y="4462463"/>
            <a:ext cx="7159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ru-RU" sz="1400">
              <a:solidFill>
                <a:prstClr val="black"/>
              </a:solidFill>
              <a:latin typeface="Monotype Corsiva" pitchFamily="66" charset="0"/>
            </a:endParaRPr>
          </a:p>
          <a:p>
            <a:pPr fontAlgn="base">
              <a:spcBef>
                <a:spcPct val="0"/>
              </a:spcBef>
              <a:spcAft>
                <a:spcPct val="0"/>
              </a:spcAft>
            </a:pPr>
            <a:r>
              <a:rPr lang="ru-RU" sz="1400" b="1" i="1">
                <a:solidFill>
                  <a:prstClr val="black"/>
                </a:solidFill>
                <a:latin typeface="Arial" charset="0"/>
                <a:cs typeface="Arial" charset="0"/>
              </a:rPr>
              <a:t>Средства, предоставляемые одним бюджетом бюджетной системы Российской Федерации другому бюджету бюджетной системы Российской Федерации </a:t>
            </a:r>
            <a:endParaRPr lang="ru-RU" sz="1400">
              <a:solidFill>
                <a:prstClr val="black"/>
              </a:solidFill>
              <a:latin typeface="Arial" charset="0"/>
              <a:cs typeface="Arial" charset="0"/>
            </a:endParaRPr>
          </a:p>
        </p:txBody>
      </p:sp>
      <p:sp>
        <p:nvSpPr>
          <p:cNvPr id="15380" name="Прямоугольник 17"/>
          <p:cNvSpPr>
            <a:spLocks noChangeArrowheads="1"/>
          </p:cNvSpPr>
          <p:nvPr/>
        </p:nvSpPr>
        <p:spPr bwMode="auto">
          <a:xfrm>
            <a:off x="163513" y="5357813"/>
            <a:ext cx="67532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ru-RU" sz="1400">
              <a:solidFill>
                <a:prstClr val="black"/>
              </a:solidFill>
              <a:latin typeface="Monotype Corsiva" pitchFamily="66" charset="0"/>
            </a:endParaRPr>
          </a:p>
          <a:p>
            <a:pPr fontAlgn="base">
              <a:spcBef>
                <a:spcPct val="0"/>
              </a:spcBef>
              <a:spcAft>
                <a:spcPct val="0"/>
              </a:spcAft>
            </a:pPr>
            <a:r>
              <a:rPr lang="ru-RU" sz="1400" b="1" i="1">
                <a:solidFill>
                  <a:prstClr val="black"/>
                </a:solidFill>
                <a:latin typeface="Arial" charset="0"/>
                <a:cs typeface="Arial" charset="0"/>
              </a:rPr>
              <a:t>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субъекта Российской Федерации </a:t>
            </a:r>
            <a:endParaRPr lang="ru-RU" sz="1400">
              <a:solidFill>
                <a:prstClr val="black"/>
              </a:solidFill>
              <a:latin typeface="Arial" charset="0"/>
              <a:cs typeface="Arial" charset="0"/>
            </a:endParaRPr>
          </a:p>
        </p:txBody>
      </p:sp>
      <p:sp>
        <p:nvSpPr>
          <p:cNvPr id="19" name="Прямоугольник 18"/>
          <p:cNvSpPr/>
          <p:nvPr/>
        </p:nvSpPr>
        <p:spPr>
          <a:xfrm>
            <a:off x="7326313" y="1460500"/>
            <a:ext cx="1692275" cy="57626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b="1" dirty="0">
                <a:solidFill>
                  <a:schemeClr val="tx1"/>
                </a:solidFill>
              </a:rPr>
              <a:t>Бюджет</a:t>
            </a:r>
          </a:p>
        </p:txBody>
      </p:sp>
      <p:sp>
        <p:nvSpPr>
          <p:cNvPr id="23" name="Прямоугольник 22"/>
          <p:cNvSpPr/>
          <p:nvPr/>
        </p:nvSpPr>
        <p:spPr>
          <a:xfrm>
            <a:off x="7329488" y="2189163"/>
            <a:ext cx="1692275" cy="57626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b="1" dirty="0">
                <a:solidFill>
                  <a:schemeClr val="tx1"/>
                </a:solidFill>
              </a:rPr>
              <a:t>Доходы</a:t>
            </a:r>
            <a:r>
              <a:rPr lang="ru-RU" sz="1400" b="1" dirty="0">
                <a:solidFill>
                  <a:srgbClr val="CC0000"/>
                </a:solidFill>
              </a:rPr>
              <a:t> </a:t>
            </a:r>
            <a:r>
              <a:rPr lang="ru-RU" sz="1400" b="1" dirty="0">
                <a:solidFill>
                  <a:schemeClr val="tx1"/>
                </a:solidFill>
              </a:rPr>
              <a:t>бюджета</a:t>
            </a:r>
          </a:p>
        </p:txBody>
      </p:sp>
      <p:sp>
        <p:nvSpPr>
          <p:cNvPr id="24" name="Прямоугольник 23"/>
          <p:cNvSpPr/>
          <p:nvPr/>
        </p:nvSpPr>
        <p:spPr>
          <a:xfrm>
            <a:off x="7329488" y="2836863"/>
            <a:ext cx="1692275" cy="57626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25" name="Прямоугольник 24"/>
          <p:cNvSpPr/>
          <p:nvPr/>
        </p:nvSpPr>
        <p:spPr>
          <a:xfrm>
            <a:off x="7348538" y="3541713"/>
            <a:ext cx="1692275" cy="45402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b="1" dirty="0">
                <a:solidFill>
                  <a:schemeClr val="tx1"/>
                </a:solidFill>
              </a:rPr>
              <a:t>Дефицит</a:t>
            </a:r>
          </a:p>
        </p:txBody>
      </p:sp>
      <p:sp>
        <p:nvSpPr>
          <p:cNvPr id="26" name="Прямоугольник 25"/>
          <p:cNvSpPr/>
          <p:nvPr/>
        </p:nvSpPr>
        <p:spPr>
          <a:xfrm>
            <a:off x="7329488" y="4089400"/>
            <a:ext cx="1692275" cy="47466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b="1" dirty="0">
                <a:solidFill>
                  <a:schemeClr val="tx1"/>
                </a:solidFill>
              </a:rPr>
              <a:t>Профицит</a:t>
            </a:r>
          </a:p>
        </p:txBody>
      </p:sp>
      <p:sp>
        <p:nvSpPr>
          <p:cNvPr id="27" name="Прямоугольник 26"/>
          <p:cNvSpPr/>
          <p:nvPr/>
        </p:nvSpPr>
        <p:spPr>
          <a:xfrm>
            <a:off x="7318375" y="4721225"/>
            <a:ext cx="1692275" cy="57626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b="1" dirty="0">
                <a:solidFill>
                  <a:schemeClr val="tx1"/>
                </a:solidFill>
              </a:rPr>
              <a:t>Межбюджетные</a:t>
            </a:r>
            <a:r>
              <a:rPr lang="ru-RU" sz="1400" b="1" dirty="0">
                <a:solidFill>
                  <a:srgbClr val="CC0000"/>
                </a:solidFill>
              </a:rPr>
              <a:t> </a:t>
            </a:r>
            <a:r>
              <a:rPr lang="ru-RU" sz="1400" b="1" dirty="0">
                <a:solidFill>
                  <a:schemeClr val="tx1"/>
                </a:solidFill>
              </a:rPr>
              <a:t>траснферты</a:t>
            </a:r>
          </a:p>
        </p:txBody>
      </p:sp>
      <p:sp>
        <p:nvSpPr>
          <p:cNvPr id="15387" name="Прямоугольник 19"/>
          <p:cNvSpPr>
            <a:spLocks noChangeArrowheads="1"/>
          </p:cNvSpPr>
          <p:nvPr/>
        </p:nvSpPr>
        <p:spPr bwMode="auto">
          <a:xfrm>
            <a:off x="7329488" y="2962275"/>
            <a:ext cx="176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ru-RU" sz="1400" b="1" dirty="0">
                <a:cs typeface="Times New Roman" pitchFamily="18" charset="0"/>
              </a:rPr>
              <a:t>Расходы бюджета</a:t>
            </a:r>
          </a:p>
        </p:txBody>
      </p:sp>
      <p:sp>
        <p:nvSpPr>
          <p:cNvPr id="29" name="Прямоугольник 28">
            <a:extLst>
              <a:ext uri="{FF2B5EF4-FFF2-40B4-BE49-F238E27FC236}">
                <a16:creationId xmlns:a16="http://schemas.microsoft.com/office/drawing/2014/main" id="{E6B227B8-6F78-44ED-AC35-395050C48138}"/>
              </a:ext>
            </a:extLst>
          </p:cNvPr>
          <p:cNvSpPr/>
          <p:nvPr/>
        </p:nvSpPr>
        <p:spPr>
          <a:xfrm>
            <a:off x="3275856" y="332656"/>
            <a:ext cx="1868140" cy="477054"/>
          </a:xfrm>
          <a:prstGeom prst="rect">
            <a:avLst/>
          </a:prstGeom>
        </p:spPr>
        <p:txBody>
          <a:bodyPr wrap="non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Глоссарий</a:t>
            </a:r>
          </a:p>
        </p:txBody>
      </p:sp>
      <p:pic>
        <p:nvPicPr>
          <p:cNvPr id="30" name="Picture 3">
            <a:extLst>
              <a:ext uri="{FF2B5EF4-FFF2-40B4-BE49-F238E27FC236}">
                <a16:creationId xmlns:a16="http://schemas.microsoft.com/office/drawing/2014/main" id="{CB52224D-8D97-4E8C-8030-6044728943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0"/>
            <a:ext cx="173196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504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40</a:t>
            </a:r>
          </a:p>
        </p:txBody>
      </p:sp>
      <p:pic>
        <p:nvPicPr>
          <p:cNvPr id="5120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68263"/>
            <a:ext cx="1620837" cy="12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788194" y="78793"/>
            <a:ext cx="7155597" cy="830997"/>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Расходы бюджета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на социальную сферу</a:t>
            </a:r>
          </a:p>
        </p:txBody>
      </p:sp>
      <p:sp>
        <p:nvSpPr>
          <p:cNvPr id="51206" name="TextBox 15"/>
          <p:cNvSpPr txBox="1">
            <a:spLocks noChangeArrowheads="1"/>
          </p:cNvSpPr>
          <p:nvPr/>
        </p:nvSpPr>
        <p:spPr bwMode="auto">
          <a:xfrm>
            <a:off x="1036638" y="1617663"/>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2400" b="1" dirty="0">
                <a:solidFill>
                  <a:prstClr val="black"/>
                </a:solidFill>
              </a:rPr>
              <a:t>2019 год</a:t>
            </a:r>
          </a:p>
        </p:txBody>
      </p:sp>
      <p:sp>
        <p:nvSpPr>
          <p:cNvPr id="17" name="TextBox 16"/>
          <p:cNvSpPr txBox="1"/>
          <p:nvPr/>
        </p:nvSpPr>
        <p:spPr>
          <a:xfrm>
            <a:off x="2051720" y="980728"/>
            <a:ext cx="4852610" cy="584775"/>
          </a:xfrm>
          <a:prstGeom prst="rect">
            <a:avLst/>
          </a:prstGeom>
          <a:noFill/>
        </p:spPr>
        <p:txBody>
          <a:bodyPr wrap="none">
            <a:spAutoFit/>
          </a:bodyPr>
          <a:lstStyle/>
          <a:p>
            <a:pPr fontAlgn="base">
              <a:spcBef>
                <a:spcPct val="0"/>
              </a:spcBef>
              <a:spcAft>
                <a:spcPct val="0"/>
              </a:spcAft>
              <a:defRPr/>
            </a:pPr>
            <a:r>
              <a:rPr lang="ru-RU" sz="3200" b="1" dirty="0">
                <a:latin typeface="Monotype Corsiva" pitchFamily="66" charset="0"/>
              </a:rPr>
              <a:t>Структура социального блока</a:t>
            </a:r>
          </a:p>
        </p:txBody>
      </p:sp>
      <p:sp>
        <p:nvSpPr>
          <p:cNvPr id="51208" name="TextBox 31"/>
          <p:cNvSpPr txBox="1">
            <a:spLocks noChangeArrowheads="1"/>
          </p:cNvSpPr>
          <p:nvPr/>
        </p:nvSpPr>
        <p:spPr bwMode="auto">
          <a:xfrm>
            <a:off x="6283325" y="1614488"/>
            <a:ext cx="10823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sz="2400" b="1" dirty="0">
                <a:solidFill>
                  <a:prstClr val="black"/>
                </a:solidFill>
              </a:rPr>
              <a:t>2020год</a:t>
            </a:r>
          </a:p>
        </p:txBody>
      </p:sp>
      <p:cxnSp>
        <p:nvCxnSpPr>
          <p:cNvPr id="34" name="Прямая соединительная линия 33"/>
          <p:cNvCxnSpPr/>
          <p:nvPr/>
        </p:nvCxnSpPr>
        <p:spPr>
          <a:xfrm flipV="1">
            <a:off x="5940425" y="2565400"/>
            <a:ext cx="1295400" cy="142875"/>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Прямая соединительная линия 34"/>
          <p:cNvCxnSpPr/>
          <p:nvPr/>
        </p:nvCxnSpPr>
        <p:spPr>
          <a:xfrm>
            <a:off x="5803900" y="4938713"/>
            <a:ext cx="1547813" cy="215900"/>
          </a:xfrm>
          <a:prstGeom prst="line">
            <a:avLst/>
          </a:prstGeom>
        </p:spPr>
        <p:style>
          <a:lnRef idx="1">
            <a:schemeClr val="accent3"/>
          </a:lnRef>
          <a:fillRef idx="0">
            <a:schemeClr val="accent3"/>
          </a:fillRef>
          <a:effectRef idx="0">
            <a:schemeClr val="accent3"/>
          </a:effectRef>
          <a:fontRef idx="minor">
            <a:schemeClr val="tx1"/>
          </a:fontRef>
        </p:style>
      </p:cxnSp>
      <p:sp>
        <p:nvSpPr>
          <p:cNvPr id="36" name="Прямоугольник 35"/>
          <p:cNvSpPr/>
          <p:nvPr/>
        </p:nvSpPr>
        <p:spPr>
          <a:xfrm>
            <a:off x="7272411" y="2317750"/>
            <a:ext cx="1116013" cy="782638"/>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dirty="0">
                <a:solidFill>
                  <a:prstClr val="white"/>
                </a:solidFill>
              </a:rPr>
              <a:t>60,3%</a:t>
            </a:r>
          </a:p>
        </p:txBody>
      </p:sp>
      <p:sp>
        <p:nvSpPr>
          <p:cNvPr id="37" name="Прямоугольник 36"/>
          <p:cNvSpPr/>
          <p:nvPr/>
        </p:nvSpPr>
        <p:spPr>
          <a:xfrm>
            <a:off x="7235825" y="3167063"/>
            <a:ext cx="1116013" cy="78422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dirty="0">
                <a:solidFill>
                  <a:prstClr val="white"/>
                </a:solidFill>
              </a:rPr>
              <a:t>5,4%</a:t>
            </a:r>
          </a:p>
        </p:txBody>
      </p:sp>
      <p:sp>
        <p:nvSpPr>
          <p:cNvPr id="38" name="Прямоугольник 37"/>
          <p:cNvSpPr/>
          <p:nvPr/>
        </p:nvSpPr>
        <p:spPr>
          <a:xfrm>
            <a:off x="7235825" y="3995738"/>
            <a:ext cx="1116013" cy="7842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dirty="0">
                <a:solidFill>
                  <a:prstClr val="white"/>
                </a:solidFill>
              </a:rPr>
              <a:t>0,3%</a:t>
            </a:r>
          </a:p>
        </p:txBody>
      </p:sp>
      <p:sp>
        <p:nvSpPr>
          <p:cNvPr id="39" name="Прямоугольник 38"/>
          <p:cNvSpPr/>
          <p:nvPr/>
        </p:nvSpPr>
        <p:spPr>
          <a:xfrm>
            <a:off x="7248037" y="4837113"/>
            <a:ext cx="1116013" cy="7842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dirty="0">
                <a:solidFill>
                  <a:prstClr val="white"/>
                </a:solidFill>
              </a:rPr>
              <a:t>2,6%</a:t>
            </a:r>
          </a:p>
        </p:txBody>
      </p:sp>
      <p:sp>
        <p:nvSpPr>
          <p:cNvPr id="22" name="Прямоугольник 21"/>
          <p:cNvSpPr/>
          <p:nvPr/>
        </p:nvSpPr>
        <p:spPr>
          <a:xfrm>
            <a:off x="539750" y="5949950"/>
            <a:ext cx="496888" cy="2159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42" name="Прямоугольник 41"/>
          <p:cNvSpPr/>
          <p:nvPr/>
        </p:nvSpPr>
        <p:spPr>
          <a:xfrm>
            <a:off x="539750" y="6308725"/>
            <a:ext cx="496888" cy="2174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51219" name="TextBox 23"/>
          <p:cNvSpPr txBox="1">
            <a:spLocks noChangeArrowheads="1"/>
          </p:cNvSpPr>
          <p:nvPr/>
        </p:nvSpPr>
        <p:spPr bwMode="auto">
          <a:xfrm>
            <a:off x="1168400" y="5903913"/>
            <a:ext cx="102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a:solidFill>
                  <a:prstClr val="black"/>
                </a:solidFill>
              </a:rPr>
              <a:t>Образование</a:t>
            </a:r>
          </a:p>
        </p:txBody>
      </p:sp>
      <p:sp>
        <p:nvSpPr>
          <p:cNvPr id="51220" name="Прямоугольник 24"/>
          <p:cNvSpPr>
            <a:spLocks noChangeArrowheads="1"/>
          </p:cNvSpPr>
          <p:nvPr/>
        </p:nvSpPr>
        <p:spPr bwMode="auto">
          <a:xfrm>
            <a:off x="1166813" y="6264275"/>
            <a:ext cx="21097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a:solidFill>
                  <a:prstClr val="black"/>
                </a:solidFill>
                <a:latin typeface="Monotype Corsiva" pitchFamily="66" charset="0"/>
              </a:rPr>
              <a:t>Культура, кинематография</a:t>
            </a:r>
          </a:p>
        </p:txBody>
      </p:sp>
      <p:sp>
        <p:nvSpPr>
          <p:cNvPr id="45" name="Прямоугольник 44"/>
          <p:cNvSpPr/>
          <p:nvPr/>
        </p:nvSpPr>
        <p:spPr>
          <a:xfrm>
            <a:off x="3881438" y="5949950"/>
            <a:ext cx="496887" cy="2159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46" name="Прямоугольник 45"/>
          <p:cNvSpPr/>
          <p:nvPr/>
        </p:nvSpPr>
        <p:spPr>
          <a:xfrm>
            <a:off x="3881438" y="6308725"/>
            <a:ext cx="496887" cy="21748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51223" name="TextBox 46"/>
          <p:cNvSpPr txBox="1">
            <a:spLocks noChangeArrowheads="1"/>
          </p:cNvSpPr>
          <p:nvPr/>
        </p:nvSpPr>
        <p:spPr bwMode="auto">
          <a:xfrm>
            <a:off x="4538663" y="5903913"/>
            <a:ext cx="224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a:solidFill>
                  <a:prstClr val="black"/>
                </a:solidFill>
              </a:rPr>
              <a:t>Физическая культура и спорт</a:t>
            </a:r>
          </a:p>
        </p:txBody>
      </p:sp>
      <p:sp>
        <p:nvSpPr>
          <p:cNvPr id="51224" name="TextBox 47"/>
          <p:cNvSpPr txBox="1">
            <a:spLocks noChangeArrowheads="1"/>
          </p:cNvSpPr>
          <p:nvPr/>
        </p:nvSpPr>
        <p:spPr bwMode="auto">
          <a:xfrm>
            <a:off x="4608513" y="6270625"/>
            <a:ext cx="1687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a:solidFill>
                  <a:prstClr val="black"/>
                </a:solidFill>
              </a:rPr>
              <a:t>Социальная политика</a:t>
            </a:r>
          </a:p>
        </p:txBody>
      </p:sp>
      <p:cxnSp>
        <p:nvCxnSpPr>
          <p:cNvPr id="40" name="Прямая соединительная линия 39"/>
          <p:cNvCxnSpPr/>
          <p:nvPr/>
        </p:nvCxnSpPr>
        <p:spPr>
          <a:xfrm flipV="1">
            <a:off x="1779588" y="2565400"/>
            <a:ext cx="1295400" cy="142875"/>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Прямая соединительная линия 40"/>
          <p:cNvCxnSpPr/>
          <p:nvPr/>
        </p:nvCxnSpPr>
        <p:spPr>
          <a:xfrm>
            <a:off x="1643063" y="4938713"/>
            <a:ext cx="1547812" cy="215900"/>
          </a:xfrm>
          <a:prstGeom prst="line">
            <a:avLst/>
          </a:prstGeom>
        </p:spPr>
        <p:style>
          <a:lnRef idx="1">
            <a:schemeClr val="accent3"/>
          </a:lnRef>
          <a:fillRef idx="0">
            <a:schemeClr val="accent3"/>
          </a:fillRef>
          <a:effectRef idx="0">
            <a:schemeClr val="accent3"/>
          </a:effectRef>
          <a:fontRef idx="minor">
            <a:schemeClr val="tx1"/>
          </a:fontRef>
        </p:style>
      </p:cxnSp>
      <p:sp>
        <p:nvSpPr>
          <p:cNvPr id="43" name="Прямоугольник 42"/>
          <p:cNvSpPr/>
          <p:nvPr/>
        </p:nvSpPr>
        <p:spPr>
          <a:xfrm>
            <a:off x="3074988" y="2317750"/>
            <a:ext cx="1116012" cy="782638"/>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dirty="0">
                <a:solidFill>
                  <a:prstClr val="white"/>
                </a:solidFill>
              </a:rPr>
              <a:t>88,7%</a:t>
            </a:r>
          </a:p>
        </p:txBody>
      </p:sp>
      <p:sp>
        <p:nvSpPr>
          <p:cNvPr id="44" name="Прямоугольник 43"/>
          <p:cNvSpPr/>
          <p:nvPr/>
        </p:nvSpPr>
        <p:spPr>
          <a:xfrm>
            <a:off x="3074988" y="3148501"/>
            <a:ext cx="1116012" cy="78422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dirty="0">
                <a:solidFill>
                  <a:prstClr val="white"/>
                </a:solidFill>
              </a:rPr>
              <a:t>9,6%</a:t>
            </a:r>
          </a:p>
        </p:txBody>
      </p:sp>
      <p:sp>
        <p:nvSpPr>
          <p:cNvPr id="47" name="Прямоугольник 46"/>
          <p:cNvSpPr/>
          <p:nvPr/>
        </p:nvSpPr>
        <p:spPr>
          <a:xfrm>
            <a:off x="3074988" y="3995738"/>
            <a:ext cx="1116012" cy="7842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dirty="0">
                <a:solidFill>
                  <a:prstClr val="white"/>
                </a:solidFill>
              </a:rPr>
              <a:t>1,3%</a:t>
            </a:r>
          </a:p>
        </p:txBody>
      </p:sp>
      <p:sp>
        <p:nvSpPr>
          <p:cNvPr id="48" name="Прямоугольник 47"/>
          <p:cNvSpPr/>
          <p:nvPr/>
        </p:nvSpPr>
        <p:spPr>
          <a:xfrm>
            <a:off x="3074988" y="4837113"/>
            <a:ext cx="1116012" cy="7842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400" dirty="0">
                <a:solidFill>
                  <a:prstClr val="white"/>
                </a:solidFill>
              </a:rPr>
              <a:t>4,0%</a:t>
            </a:r>
          </a:p>
        </p:txBody>
      </p:sp>
      <p:graphicFrame>
        <p:nvGraphicFramePr>
          <p:cNvPr id="33" name="Диаграмма 32"/>
          <p:cNvGraphicFramePr>
            <a:graphicFrameLocks/>
          </p:cNvGraphicFramePr>
          <p:nvPr>
            <p:extLst>
              <p:ext uri="{D42A27DB-BD31-4B8C-83A1-F6EECF244321}">
                <p14:modId xmlns:p14="http://schemas.microsoft.com/office/powerpoint/2010/main" val="995436366"/>
              </p:ext>
            </p:extLst>
          </p:nvPr>
        </p:nvGraphicFramePr>
        <p:xfrm>
          <a:off x="-108521" y="2131714"/>
          <a:ext cx="3528393" cy="33927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Диаграмма 48"/>
          <p:cNvGraphicFramePr>
            <a:graphicFrameLocks/>
          </p:cNvGraphicFramePr>
          <p:nvPr>
            <p:extLst>
              <p:ext uri="{D42A27DB-BD31-4B8C-83A1-F6EECF244321}">
                <p14:modId xmlns:p14="http://schemas.microsoft.com/office/powerpoint/2010/main" val="657855274"/>
              </p:ext>
            </p:extLst>
          </p:nvPr>
        </p:nvGraphicFramePr>
        <p:xfrm>
          <a:off x="3214886" y="1886255"/>
          <a:ext cx="4816077" cy="34269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5359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КРУГ обрезх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92238"/>
            <a:ext cx="9144000"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68263"/>
            <a:ext cx="1620837" cy="12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827584" y="4090"/>
            <a:ext cx="7307263" cy="1323439"/>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по муниципальным программам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за 2020 год</a:t>
            </a:r>
          </a:p>
        </p:txBody>
      </p:sp>
      <p:sp>
        <p:nvSpPr>
          <p:cNvPr id="9" name="Прямоугольник 8"/>
          <p:cNvSpPr/>
          <p:nvPr/>
        </p:nvSpPr>
        <p:spPr>
          <a:xfrm>
            <a:off x="2916238" y="2644775"/>
            <a:ext cx="3513137" cy="3206750"/>
          </a:xfrm>
          <a:prstGeom prst="rect">
            <a:avLst/>
          </a:prstGeom>
          <a:noFill/>
          <a:ln w="25400" cap="flat" cmpd="sng" algn="ctr">
            <a:noFill/>
            <a:prstDash val="solid"/>
          </a:ln>
          <a:effectLst/>
        </p:spPr>
        <p:txBody>
          <a:bodyPr anchor="ctr"/>
          <a:lstStyle/>
          <a:p>
            <a:pPr algn="ctr">
              <a:defRPr/>
            </a:pPr>
            <a:r>
              <a:rPr lang="ru-RU" sz="4400" b="1" kern="0" dirty="0">
                <a:solidFill>
                  <a:sysClr val="window" lastClr="FFFFFF"/>
                </a:solidFill>
                <a:latin typeface="Times New Roman"/>
              </a:rPr>
              <a:t>17</a:t>
            </a:r>
            <a:r>
              <a:rPr lang="ru-RU" sz="3600" b="1" kern="0" dirty="0">
                <a:solidFill>
                  <a:sysClr val="window" lastClr="FFFFFF"/>
                </a:solidFill>
                <a:latin typeface="Times New Roman"/>
              </a:rPr>
              <a:t> </a:t>
            </a:r>
          </a:p>
          <a:p>
            <a:pPr algn="ctr">
              <a:defRPr/>
            </a:pPr>
            <a:r>
              <a:rPr lang="ru-RU" sz="2800" b="1" kern="0" dirty="0">
                <a:solidFill>
                  <a:sysClr val="window" lastClr="FFFFFF"/>
                </a:solidFill>
                <a:latin typeface="Times New Roman"/>
              </a:rPr>
              <a:t>программ</a:t>
            </a:r>
          </a:p>
          <a:p>
            <a:pPr algn="ctr">
              <a:defRPr/>
            </a:pPr>
            <a:r>
              <a:rPr lang="ru-RU" sz="4400" b="1" kern="0" dirty="0">
                <a:solidFill>
                  <a:sysClr val="window" lastClr="FFFFFF"/>
                </a:solidFill>
                <a:latin typeface="Times New Roman"/>
              </a:rPr>
              <a:t>1531,9</a:t>
            </a:r>
            <a:r>
              <a:rPr lang="ru-RU" sz="3600" b="1" kern="0" dirty="0">
                <a:solidFill>
                  <a:sysClr val="window" lastClr="FFFFFF"/>
                </a:solidFill>
                <a:latin typeface="Times New Roman"/>
              </a:rPr>
              <a:t> </a:t>
            </a:r>
            <a:r>
              <a:rPr lang="ru-RU" sz="2800" b="1" kern="0" dirty="0" err="1">
                <a:solidFill>
                  <a:sysClr val="window" lastClr="FFFFFF"/>
                </a:solidFill>
                <a:latin typeface="Times New Roman"/>
              </a:rPr>
              <a:t>млн.руб</a:t>
            </a:r>
            <a:r>
              <a:rPr lang="ru-RU" sz="2800" b="1" kern="0" dirty="0">
                <a:solidFill>
                  <a:sysClr val="window" lastClr="FFFFFF"/>
                </a:solidFill>
                <a:latin typeface="Times New Roman"/>
              </a:rPr>
              <a:t>.</a:t>
            </a:r>
          </a:p>
          <a:p>
            <a:pPr algn="ctr">
              <a:defRPr/>
            </a:pPr>
            <a:r>
              <a:rPr lang="ru-RU" sz="2800" b="1" kern="0" dirty="0">
                <a:solidFill>
                  <a:sysClr val="window" lastClr="FFFFFF"/>
                </a:solidFill>
                <a:latin typeface="Times New Roman"/>
              </a:rPr>
              <a:t>удельный вес в общих расходах –78,0%</a:t>
            </a:r>
          </a:p>
          <a:p>
            <a:pPr algn="ctr">
              <a:defRPr/>
            </a:pPr>
            <a:endParaRPr lang="ru-RU" sz="4000" b="1" kern="0" dirty="0">
              <a:solidFill>
                <a:sysClr val="window" lastClr="FFFFFF"/>
              </a:solidFill>
              <a:latin typeface="Times New Roman"/>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00173"/>
            <a:ext cx="1626169" cy="1500199"/>
          </a:xfrm>
          <a:prstGeom prst="ellipse">
            <a:avLst/>
          </a:prstGeom>
        </p:spPr>
      </p:pic>
      <p:pic>
        <p:nvPicPr>
          <p:cNvPr id="12" name="Рисунок 11"/>
          <p:cNvPicPr>
            <a:picLocks noChangeAspect="1"/>
          </p:cNvPicPr>
          <p:nvPr/>
        </p:nvPicPr>
        <p:blipFill rotWithShape="1">
          <a:blip r:embed="rId5" cstate="print">
            <a:extLst>
              <a:ext uri="{28A0092B-C50C-407E-A947-70E740481C1C}">
                <a14:useLocalDpi xmlns:a14="http://schemas.microsoft.com/office/drawing/2010/main" val="0"/>
              </a:ext>
            </a:extLst>
          </a:blip>
          <a:srcRect l="7059" t="2885" r="3928" b="3043"/>
          <a:stretch/>
        </p:blipFill>
        <p:spPr>
          <a:xfrm>
            <a:off x="7632796" y="3429000"/>
            <a:ext cx="1511204" cy="1500199"/>
          </a:xfrm>
          <a:prstGeom prst="roundRect">
            <a:avLst/>
          </a:prstGeom>
        </p:spPr>
      </p:pic>
      <p:pic>
        <p:nvPicPr>
          <p:cNvPr id="55306" name="Рисунок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750" y="5357813"/>
            <a:ext cx="20716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3" descr="C:\Users\Пользователь\Desktop\46374у4ц.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7213" y="1000125"/>
            <a:ext cx="2236787"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4" descr="C:\Users\Пользователь\Desktop\Monet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59763" y="2143125"/>
            <a:ext cx="88423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2" descr="C:\Users\Пользователь\Desktop\a5bcd17a0a2440ed720a0745f200192f.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6623" y="5124450"/>
            <a:ext cx="1847377" cy="118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Users\Пользователь\Desktop\46534634.png"/>
          <p:cNvPicPr>
            <a:picLocks noChangeAspect="1" noChangeArrowheads="1"/>
          </p:cNvPicPr>
          <p:nvPr/>
        </p:nvPicPr>
        <p:blipFill>
          <a:blip r:embed="rId10" cstate="print">
            <a:duotone>
              <a:srgbClr val="C648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0" y="3214686"/>
            <a:ext cx="1736742" cy="173674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3"/>
          <p:cNvSpPr>
            <a:spLocks noChangeArrowheads="1"/>
          </p:cNvSpPr>
          <p:nvPr/>
        </p:nvSpPr>
        <p:spPr bwMode="auto">
          <a:xfrm>
            <a:off x="8259763" y="6494463"/>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41</a:t>
            </a:r>
          </a:p>
        </p:txBody>
      </p:sp>
    </p:spTree>
    <p:extLst>
      <p:ext uri="{BB962C8B-B14F-4D97-AF65-F5344CB8AC3E}">
        <p14:creationId xmlns:p14="http://schemas.microsoft.com/office/powerpoint/2010/main" val="1229747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0"/>
            <a:ext cx="7056784" cy="1015663"/>
          </a:xfrm>
          <a:prstGeom prst="rect">
            <a:avLst/>
          </a:prstGeom>
        </p:spPr>
        <p:txBody>
          <a:bodyPr>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Балахнинского муниципального района по муниципальным программам и непрограммным расходам</a:t>
            </a:r>
          </a:p>
        </p:txBody>
      </p:sp>
      <p:sp>
        <p:nvSpPr>
          <p:cNvPr id="56326" name="Прямоугольник 5"/>
          <p:cNvSpPr>
            <a:spLocks noChangeArrowheads="1"/>
          </p:cNvSpPr>
          <p:nvPr/>
        </p:nvSpPr>
        <p:spPr bwMode="auto">
          <a:xfrm>
            <a:off x="7916863" y="1076325"/>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42</a:t>
            </a:r>
          </a:p>
        </p:txBody>
      </p:sp>
      <p:graphicFrame>
        <p:nvGraphicFramePr>
          <p:cNvPr id="5" name="Таблица 4"/>
          <p:cNvGraphicFramePr>
            <a:graphicFrameLocks noGrp="1"/>
          </p:cNvGraphicFramePr>
          <p:nvPr>
            <p:extLst>
              <p:ext uri="{D42A27DB-BD31-4B8C-83A1-F6EECF244321}">
                <p14:modId xmlns:p14="http://schemas.microsoft.com/office/powerpoint/2010/main" val="1069189371"/>
              </p:ext>
            </p:extLst>
          </p:nvPr>
        </p:nvGraphicFramePr>
        <p:xfrm>
          <a:off x="35497" y="1340769"/>
          <a:ext cx="9108503" cy="4968551"/>
        </p:xfrm>
        <a:graphic>
          <a:graphicData uri="http://schemas.openxmlformats.org/drawingml/2006/table">
            <a:tbl>
              <a:tblPr/>
              <a:tblGrid>
                <a:gridCol w="1962477">
                  <a:extLst>
                    <a:ext uri="{9D8B030D-6E8A-4147-A177-3AD203B41FA5}">
                      <a16:colId xmlns:a16="http://schemas.microsoft.com/office/drawing/2014/main" val="20000"/>
                    </a:ext>
                  </a:extLst>
                </a:gridCol>
                <a:gridCol w="931726">
                  <a:extLst>
                    <a:ext uri="{9D8B030D-6E8A-4147-A177-3AD203B41FA5}">
                      <a16:colId xmlns:a16="http://schemas.microsoft.com/office/drawing/2014/main" val="20001"/>
                    </a:ext>
                  </a:extLst>
                </a:gridCol>
                <a:gridCol w="1052037">
                  <a:extLst>
                    <a:ext uri="{9D8B030D-6E8A-4147-A177-3AD203B41FA5}">
                      <a16:colId xmlns:a16="http://schemas.microsoft.com/office/drawing/2014/main" val="20002"/>
                    </a:ext>
                  </a:extLst>
                </a:gridCol>
                <a:gridCol w="962504">
                  <a:extLst>
                    <a:ext uri="{9D8B030D-6E8A-4147-A177-3AD203B41FA5}">
                      <a16:colId xmlns:a16="http://schemas.microsoft.com/office/drawing/2014/main" val="20003"/>
                    </a:ext>
                  </a:extLst>
                </a:gridCol>
                <a:gridCol w="1085615">
                  <a:extLst>
                    <a:ext uri="{9D8B030D-6E8A-4147-A177-3AD203B41FA5}">
                      <a16:colId xmlns:a16="http://schemas.microsoft.com/office/drawing/2014/main" val="20004"/>
                    </a:ext>
                  </a:extLst>
                </a:gridCol>
                <a:gridCol w="895351">
                  <a:extLst>
                    <a:ext uri="{9D8B030D-6E8A-4147-A177-3AD203B41FA5}">
                      <a16:colId xmlns:a16="http://schemas.microsoft.com/office/drawing/2014/main" val="20005"/>
                    </a:ext>
                  </a:extLst>
                </a:gridCol>
                <a:gridCol w="1186341">
                  <a:extLst>
                    <a:ext uri="{9D8B030D-6E8A-4147-A177-3AD203B41FA5}">
                      <a16:colId xmlns:a16="http://schemas.microsoft.com/office/drawing/2014/main" val="20006"/>
                    </a:ext>
                  </a:extLst>
                </a:gridCol>
                <a:gridCol w="1032452">
                  <a:extLst>
                    <a:ext uri="{9D8B030D-6E8A-4147-A177-3AD203B41FA5}">
                      <a16:colId xmlns:a16="http://schemas.microsoft.com/office/drawing/2014/main" val="20007"/>
                    </a:ext>
                  </a:extLst>
                </a:gridCol>
              </a:tblGrid>
              <a:tr h="996976">
                <a:tc>
                  <a:txBody>
                    <a:bodyPr/>
                    <a:lstStyle/>
                    <a:p>
                      <a:pPr algn="ctr" rtl="0" fontAlgn="ctr"/>
                      <a:r>
                        <a:rPr lang="ru-RU" sz="1000" b="1" i="0" u="none" strike="noStrike" dirty="0">
                          <a:solidFill>
                            <a:srgbClr val="000000"/>
                          </a:solidFill>
                          <a:effectLst/>
                          <a:latin typeface="Trebuchet MS"/>
                        </a:rPr>
                        <a:t>Наименование программ</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Исполнено за 2019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Первоначальный план на 2020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Уточненный план на 2020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Исполнено за 2020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за 2020 год к первоначальному плану</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за 2020 год к уточненному плану</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2020 года к 2019 году</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484666">
                <a:tc>
                  <a:txBody>
                    <a:bodyPr/>
                    <a:lstStyle/>
                    <a:p>
                      <a:pPr algn="ctr" rtl="0" fontAlgn="ctr"/>
                      <a:r>
                        <a:rPr lang="ru-RU" sz="1000" b="1" i="0" u="none" strike="noStrike" dirty="0">
                          <a:solidFill>
                            <a:srgbClr val="000000"/>
                          </a:solidFill>
                          <a:effectLst/>
                          <a:latin typeface="Times New Roman"/>
                        </a:rPr>
                        <a:t>Расходы всего по муниципальным программам</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1577,3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1496,9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1584,7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1531,9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102,3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96,7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97,1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700075">
                <a:tc>
                  <a:txBody>
                    <a:bodyPr/>
                    <a:lstStyle/>
                    <a:p>
                      <a:pPr algn="ctr" rtl="0" fontAlgn="ctr"/>
                      <a:r>
                        <a:rPr lang="ru-RU" sz="1000" b="0" kern="1200" dirty="0">
                          <a:solidFill>
                            <a:schemeClr val="tx1"/>
                          </a:solidFill>
                          <a:effectLst/>
                          <a:latin typeface="Times New Roman" panose="02020603050405020304" pitchFamily="18" charset="0"/>
                          <a:ea typeface="+mn-ea"/>
                          <a:cs typeface="Times New Roman" panose="02020603050405020304" pitchFamily="18" charset="0"/>
                        </a:rPr>
                        <a:t>Развитие образования </a:t>
                      </a:r>
                      <a:r>
                        <a:rPr lang="ru-RU" sz="1000" b="0" kern="1200" dirty="0" err="1">
                          <a:solidFill>
                            <a:schemeClr val="tx1"/>
                          </a:solidFill>
                          <a:effectLst/>
                          <a:latin typeface="Times New Roman" panose="02020603050405020304" pitchFamily="18" charset="0"/>
                          <a:ea typeface="+mn-ea"/>
                          <a:cs typeface="Times New Roman" panose="02020603050405020304" pitchFamily="18" charset="0"/>
                        </a:rPr>
                        <a:t>Балахнинского</a:t>
                      </a:r>
                      <a:r>
                        <a:rPr lang="ru-RU" sz="1000" b="0" kern="1200" dirty="0">
                          <a:solidFill>
                            <a:schemeClr val="tx1"/>
                          </a:solidFill>
                          <a:effectLst/>
                          <a:latin typeface="Times New Roman" panose="02020603050405020304" pitchFamily="18" charset="0"/>
                          <a:ea typeface="+mn-ea"/>
                          <a:cs typeface="Times New Roman" panose="02020603050405020304" pitchFamily="18" charset="0"/>
                        </a:rPr>
                        <a:t> муниципального района Нижегородской области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1169,4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1087,1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1142,6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1128,2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103,8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98,7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96,5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2"/>
                  </a:ext>
                </a:extLst>
              </a:tr>
              <a:tr h="700075">
                <a:tc>
                  <a:txBody>
                    <a:bodyPr/>
                    <a:lstStyle/>
                    <a:p>
                      <a:pPr algn="ctr" rtl="0" fontAlgn="ctr"/>
                      <a:r>
                        <a:rPr lang="ru-RU" sz="1000" b="0" i="0" u="none" strike="noStrike" dirty="0">
                          <a:solidFill>
                            <a:srgbClr val="000000"/>
                          </a:solidFill>
                          <a:effectLst/>
                          <a:latin typeface="Times New Roman"/>
                        </a:rPr>
                        <a:t>Развитие культуры </a:t>
                      </a:r>
                      <a:r>
                        <a:rPr lang="ru-RU" sz="1000" b="0" i="0" u="none" strike="noStrike" dirty="0" err="1">
                          <a:solidFill>
                            <a:srgbClr val="000000"/>
                          </a:solidFill>
                          <a:effectLst/>
                          <a:latin typeface="Times New Roman"/>
                        </a:rPr>
                        <a:t>Балахнинского</a:t>
                      </a:r>
                      <a:r>
                        <a:rPr lang="ru-RU" sz="1000" b="0" i="0" u="none" strike="noStrike" dirty="0">
                          <a:solidFill>
                            <a:srgbClr val="000000"/>
                          </a:solidFill>
                          <a:effectLst/>
                          <a:latin typeface="Times New Roman"/>
                        </a:rPr>
                        <a:t> муниципального района</a:t>
                      </a:r>
                      <a:r>
                        <a:rPr lang="ru-RU" sz="1000" b="0" i="0" u="none" strike="noStrike" baseline="0" dirty="0">
                          <a:solidFill>
                            <a:srgbClr val="000000"/>
                          </a:solidFill>
                          <a:effectLst/>
                          <a:latin typeface="Times New Roman"/>
                        </a:rPr>
                        <a:t> Нижегородской области</a:t>
                      </a:r>
                      <a:endParaRPr lang="ru-RU" sz="1000" b="0" i="0" u="none" strike="noStrike" dirty="0">
                        <a:solidFill>
                          <a:srgbClr val="000000"/>
                        </a:solidFill>
                        <a:effectLst/>
                        <a:latin typeface="Times New Roman"/>
                      </a:endParaRP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182,3</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164,9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18</a:t>
                      </a:r>
                      <a:r>
                        <a:rPr lang="ru-RU" sz="1400" b="0" i="0" u="none" strike="noStrike" dirty="0">
                          <a:solidFill>
                            <a:srgbClr val="000000"/>
                          </a:solidFill>
                          <a:effectLst/>
                          <a:latin typeface="Times New Roman"/>
                        </a:rPr>
                        <a:t>6</a:t>
                      </a:r>
                      <a:r>
                        <a:rPr lang="en-US" sz="1400" b="0" i="0" u="none" strike="noStrike" dirty="0">
                          <a:solidFill>
                            <a:srgbClr val="000000"/>
                          </a:solidFill>
                          <a:effectLst/>
                          <a:latin typeface="Times New Roman"/>
                        </a:rPr>
                        <a:t>,</a:t>
                      </a:r>
                      <a:r>
                        <a:rPr lang="ru-RU" sz="1400" b="0" i="0" u="none" strike="noStrike" dirty="0">
                          <a:solidFill>
                            <a:srgbClr val="000000"/>
                          </a:solidFill>
                          <a:effectLst/>
                          <a:latin typeface="Times New Roman"/>
                        </a:rPr>
                        <a:t>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1</a:t>
                      </a:r>
                      <a:r>
                        <a:rPr lang="ru-RU" sz="1400" b="0" i="0" u="none" strike="noStrike" dirty="0">
                          <a:solidFill>
                            <a:srgbClr val="000000"/>
                          </a:solidFill>
                          <a:effectLst/>
                          <a:latin typeface="Times New Roman"/>
                        </a:rPr>
                        <a:t>63,2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99,0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87,6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89,5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3"/>
                  </a:ext>
                </a:extLst>
              </a:tr>
              <a:tr h="928944">
                <a:tc>
                  <a:txBody>
                    <a:bodyPr/>
                    <a:lstStyle/>
                    <a:p>
                      <a:pPr algn="ctr" rtl="0" fontAlgn="ctr"/>
                      <a:r>
                        <a:rPr lang="ru-RU" sz="1000" b="0" kern="1200" dirty="0">
                          <a:solidFill>
                            <a:schemeClr val="tx1"/>
                          </a:solidFill>
                          <a:effectLst/>
                          <a:latin typeface="Times New Roman" panose="02020603050405020304" pitchFamily="18" charset="0"/>
                          <a:ea typeface="+mn-ea"/>
                          <a:cs typeface="Times New Roman" panose="02020603050405020304" pitchFamily="18" charset="0"/>
                        </a:rPr>
                        <a:t>Развитие физической культуры, спорта и молодежной политики </a:t>
                      </a:r>
                      <a:r>
                        <a:rPr lang="ru-RU" sz="1000" b="0" kern="1200" dirty="0" err="1">
                          <a:solidFill>
                            <a:schemeClr val="tx1"/>
                          </a:solidFill>
                          <a:effectLst/>
                          <a:latin typeface="Times New Roman" panose="02020603050405020304" pitchFamily="18" charset="0"/>
                          <a:ea typeface="+mn-ea"/>
                          <a:cs typeface="Times New Roman" panose="02020603050405020304" pitchFamily="18" charset="0"/>
                        </a:rPr>
                        <a:t>Балахнинского</a:t>
                      </a:r>
                      <a:r>
                        <a:rPr lang="ru-RU" sz="1000" b="0" kern="1200" dirty="0">
                          <a:solidFill>
                            <a:schemeClr val="tx1"/>
                          </a:solidFill>
                          <a:effectLst/>
                          <a:latin typeface="Times New Roman" panose="02020603050405020304" pitchFamily="18" charset="0"/>
                          <a:ea typeface="+mn-ea"/>
                          <a:cs typeface="Times New Roman" panose="02020603050405020304" pitchFamily="18" charset="0"/>
                        </a:rPr>
                        <a:t> муниципального района Нижегородской области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a:t>
                      </a:r>
                      <a:r>
                        <a:rPr lang="en-US" sz="1400" b="0" i="0" u="none" strike="noStrike" dirty="0">
                          <a:solidFill>
                            <a:srgbClr val="000000"/>
                          </a:solidFill>
                          <a:effectLst/>
                          <a:latin typeface="Times New Roman"/>
                        </a:rPr>
                        <a:t>3</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2,0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2,0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45,0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45,0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69,2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4"/>
                  </a:ext>
                </a:extLst>
              </a:tr>
              <a:tr h="1157815">
                <a:tc>
                  <a:txBody>
                    <a:bodyPr/>
                    <a:lstStyle/>
                    <a:p>
                      <a:pPr algn="ctr" rtl="0" fontAlgn="ctr"/>
                      <a:r>
                        <a:rPr lang="ru-RU" sz="1000" b="0" i="0" u="none" strike="noStrike" dirty="0">
                          <a:solidFill>
                            <a:srgbClr val="000000"/>
                          </a:solidFill>
                          <a:effectLst/>
                          <a:latin typeface="Times New Roman"/>
                        </a:rPr>
                        <a:t>Социальная поддержка граждан </a:t>
                      </a:r>
                      <a:r>
                        <a:rPr lang="ru-RU" sz="1000" b="0" i="0" u="none" strike="noStrike" dirty="0" err="1">
                          <a:solidFill>
                            <a:srgbClr val="000000"/>
                          </a:solidFill>
                          <a:effectLst/>
                          <a:latin typeface="Times New Roman"/>
                        </a:rPr>
                        <a:t>Балахнинского</a:t>
                      </a:r>
                      <a:r>
                        <a:rPr lang="ru-RU" sz="1000" b="0" i="0" u="none" strike="noStrike" dirty="0">
                          <a:solidFill>
                            <a:srgbClr val="000000"/>
                          </a:solidFill>
                          <a:effectLst/>
                          <a:latin typeface="Times New Roman"/>
                        </a:rPr>
                        <a:t> муниципального района</a:t>
                      </a:r>
                      <a:r>
                        <a:rPr lang="ru-RU" sz="1000" b="0" i="0" u="none" strike="noStrike" baseline="0" dirty="0">
                          <a:solidFill>
                            <a:srgbClr val="000000"/>
                          </a:solidFill>
                          <a:effectLst/>
                          <a:latin typeface="Times New Roman"/>
                        </a:rPr>
                        <a:t> Нижегородской области</a:t>
                      </a:r>
                      <a:endParaRPr lang="ru-RU" sz="1000" b="0" i="0" u="none" strike="noStrike" dirty="0">
                        <a:solidFill>
                          <a:srgbClr val="000000"/>
                        </a:solidFill>
                        <a:effectLst/>
                        <a:latin typeface="Times New Roman"/>
                      </a:endParaRP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a:t>
                      </a:r>
                      <a:r>
                        <a:rPr lang="en-US" sz="1400" b="0" i="0" u="none" strike="noStrike" dirty="0">
                          <a:solidFill>
                            <a:srgbClr val="000000"/>
                          </a:solidFill>
                          <a:effectLst/>
                          <a:latin typeface="Times New Roman"/>
                        </a:rPr>
                        <a:t>6</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1,</a:t>
                      </a:r>
                      <a:r>
                        <a:rPr lang="ru-RU" sz="1400" b="0" i="0" u="none" strike="noStrike" dirty="0">
                          <a:solidFill>
                            <a:srgbClr val="000000"/>
                          </a:solidFill>
                          <a:effectLst/>
                          <a:latin typeface="Times New Roman"/>
                        </a:rPr>
                        <a:t>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75,0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90,0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150,0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7558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43</a:t>
            </a:r>
          </a:p>
        </p:txBody>
      </p:sp>
      <p:pic>
        <p:nvPicPr>
          <p:cNvPr id="573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Прямоугольник 5"/>
          <p:cNvSpPr>
            <a:spLocks noChangeArrowheads="1"/>
          </p:cNvSpPr>
          <p:nvPr/>
        </p:nvSpPr>
        <p:spPr bwMode="auto">
          <a:xfrm>
            <a:off x="7916863" y="1076325"/>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81383228"/>
              </p:ext>
            </p:extLst>
          </p:nvPr>
        </p:nvGraphicFramePr>
        <p:xfrm>
          <a:off x="0" y="1268761"/>
          <a:ext cx="9144001" cy="5184428"/>
        </p:xfrm>
        <a:graphic>
          <a:graphicData uri="http://schemas.openxmlformats.org/drawingml/2006/table">
            <a:tbl>
              <a:tblPr/>
              <a:tblGrid>
                <a:gridCol w="1978067">
                  <a:extLst>
                    <a:ext uri="{9D8B030D-6E8A-4147-A177-3AD203B41FA5}">
                      <a16:colId xmlns:a16="http://schemas.microsoft.com/office/drawing/2014/main" val="20000"/>
                    </a:ext>
                  </a:extLst>
                </a:gridCol>
                <a:gridCol w="934321">
                  <a:extLst>
                    <a:ext uri="{9D8B030D-6E8A-4147-A177-3AD203B41FA5}">
                      <a16:colId xmlns:a16="http://schemas.microsoft.com/office/drawing/2014/main" val="20001"/>
                    </a:ext>
                  </a:extLst>
                </a:gridCol>
                <a:gridCol w="1054969">
                  <a:extLst>
                    <a:ext uri="{9D8B030D-6E8A-4147-A177-3AD203B41FA5}">
                      <a16:colId xmlns:a16="http://schemas.microsoft.com/office/drawing/2014/main" val="20002"/>
                    </a:ext>
                  </a:extLst>
                </a:gridCol>
                <a:gridCol w="965184">
                  <a:extLst>
                    <a:ext uri="{9D8B030D-6E8A-4147-A177-3AD203B41FA5}">
                      <a16:colId xmlns:a16="http://schemas.microsoft.com/office/drawing/2014/main" val="20003"/>
                    </a:ext>
                  </a:extLst>
                </a:gridCol>
                <a:gridCol w="1088639">
                  <a:extLst>
                    <a:ext uri="{9D8B030D-6E8A-4147-A177-3AD203B41FA5}">
                      <a16:colId xmlns:a16="http://schemas.microsoft.com/office/drawing/2014/main" val="20004"/>
                    </a:ext>
                  </a:extLst>
                </a:gridCol>
                <a:gridCol w="897846">
                  <a:extLst>
                    <a:ext uri="{9D8B030D-6E8A-4147-A177-3AD203B41FA5}">
                      <a16:colId xmlns:a16="http://schemas.microsoft.com/office/drawing/2014/main" val="20005"/>
                    </a:ext>
                  </a:extLst>
                </a:gridCol>
                <a:gridCol w="1189646">
                  <a:extLst>
                    <a:ext uri="{9D8B030D-6E8A-4147-A177-3AD203B41FA5}">
                      <a16:colId xmlns:a16="http://schemas.microsoft.com/office/drawing/2014/main" val="20006"/>
                    </a:ext>
                  </a:extLst>
                </a:gridCol>
                <a:gridCol w="1035329">
                  <a:extLst>
                    <a:ext uri="{9D8B030D-6E8A-4147-A177-3AD203B41FA5}">
                      <a16:colId xmlns:a16="http://schemas.microsoft.com/office/drawing/2014/main" val="20007"/>
                    </a:ext>
                  </a:extLst>
                </a:gridCol>
              </a:tblGrid>
              <a:tr h="1182376">
                <a:tc>
                  <a:txBody>
                    <a:bodyPr/>
                    <a:lstStyle/>
                    <a:p>
                      <a:pPr algn="ctr" rtl="0" fontAlgn="ctr"/>
                      <a:r>
                        <a:rPr lang="ru-RU" sz="1000" b="1" i="0" u="none" strike="noStrike" dirty="0">
                          <a:solidFill>
                            <a:srgbClr val="000000"/>
                          </a:solidFill>
                          <a:effectLst/>
                          <a:latin typeface="Trebuchet MS"/>
                        </a:rPr>
                        <a:t>Наименование программ</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Исполнено за 2019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Первоначальный план на 2020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Уточненный план на 2020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Исполнено за 2020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за 2020 год к первоначальному плану</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за 2020 год к уточненному плану</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2020 года к 2019 году</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584366">
                <a:tc>
                  <a:txBody>
                    <a:bodyPr/>
                    <a:lstStyle/>
                    <a:p>
                      <a:pPr algn="ctr" rtl="0" fontAlgn="ctr"/>
                      <a:r>
                        <a:rPr lang="ru-RU" sz="1000" b="0" kern="1200" dirty="0">
                          <a:solidFill>
                            <a:schemeClr val="tx1"/>
                          </a:solidFill>
                          <a:effectLst/>
                          <a:latin typeface="Times New Roman" panose="02020603050405020304" pitchFamily="18" charset="0"/>
                          <a:ea typeface="+mn-ea"/>
                          <a:cs typeface="Times New Roman" panose="02020603050405020304" pitchFamily="18" charset="0"/>
                        </a:rPr>
                        <a:t>Обеспечение населения </a:t>
                      </a:r>
                      <a:r>
                        <a:rPr lang="ru-RU" sz="1000" b="0" kern="1200" dirty="0" err="1">
                          <a:solidFill>
                            <a:schemeClr val="tx1"/>
                          </a:solidFill>
                          <a:effectLst/>
                          <a:latin typeface="Times New Roman" panose="02020603050405020304" pitchFamily="18" charset="0"/>
                          <a:ea typeface="+mn-ea"/>
                          <a:cs typeface="Times New Roman" panose="02020603050405020304" pitchFamily="18" charset="0"/>
                        </a:rPr>
                        <a:t>Балахнинского</a:t>
                      </a:r>
                      <a:r>
                        <a:rPr lang="ru-RU" sz="1000" b="0" kern="1200" dirty="0">
                          <a:solidFill>
                            <a:schemeClr val="tx1"/>
                          </a:solidFill>
                          <a:effectLst/>
                          <a:latin typeface="Times New Roman" panose="02020603050405020304" pitchFamily="18" charset="0"/>
                          <a:ea typeface="+mn-ea"/>
                          <a:cs typeface="Times New Roman" panose="02020603050405020304" pitchFamily="18" charset="0"/>
                        </a:rPr>
                        <a:t> района доступным и комфортным жильем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a:t>
                      </a:r>
                      <a:r>
                        <a:rPr lang="en-US" sz="1400" b="0" i="0" u="none" strike="noStrike" dirty="0">
                          <a:solidFill>
                            <a:srgbClr val="000000"/>
                          </a:solidFill>
                          <a:effectLst/>
                          <a:latin typeface="Times New Roman"/>
                        </a:rPr>
                        <a:t>8</a:t>
                      </a:r>
                      <a:r>
                        <a:rPr lang="ru-RU" sz="1400" b="0" i="0" u="none" strike="noStrike" dirty="0">
                          <a:solidFill>
                            <a:srgbClr val="000000"/>
                          </a:solidFill>
                          <a:effectLst/>
                          <a:latin typeface="Times New Roman"/>
                        </a:rPr>
                        <a:t>,</a:t>
                      </a:r>
                      <a:r>
                        <a:rPr lang="en-US" sz="1400" b="0" i="0" u="none" strike="noStrike" dirty="0">
                          <a:solidFill>
                            <a:srgbClr val="000000"/>
                          </a:solidFill>
                          <a:effectLst/>
                          <a:latin typeface="Times New Roman"/>
                        </a:rPr>
                        <a:t>1</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30,8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28,9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a:t>
                      </a:r>
                      <a:r>
                        <a:rPr lang="en-US" sz="1400" b="0" i="0" u="none" strike="noStrike" dirty="0">
                          <a:solidFill>
                            <a:srgbClr val="000000"/>
                          </a:solidFill>
                          <a:effectLst/>
                          <a:latin typeface="Times New Roman"/>
                        </a:rPr>
                        <a:t>8</a:t>
                      </a:r>
                      <a:r>
                        <a:rPr lang="ru-RU" sz="1400" b="0" i="0" u="none" strike="noStrike" dirty="0">
                          <a:solidFill>
                            <a:srgbClr val="000000"/>
                          </a:solidFill>
                          <a:effectLst/>
                          <a:latin typeface="Times New Roman"/>
                        </a:rPr>
                        <a:t>,2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91,6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98,9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130,7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1"/>
                  </a:ext>
                </a:extLst>
              </a:tr>
              <a:tr h="831221">
                <a:tc>
                  <a:txBody>
                    <a:bodyPr/>
                    <a:lstStyle/>
                    <a:p>
                      <a:pPr algn="ctr" rtl="0" fontAlgn="ctr"/>
                      <a:r>
                        <a:rPr lang="ru-RU" sz="1000" b="0" kern="1200" dirty="0">
                          <a:solidFill>
                            <a:schemeClr val="tx1"/>
                          </a:solidFill>
                          <a:effectLst/>
                          <a:latin typeface="Times New Roman" panose="02020603050405020304" pitchFamily="18" charset="0"/>
                          <a:ea typeface="+mn-ea"/>
                          <a:cs typeface="Times New Roman" panose="02020603050405020304" pitchFamily="18" charset="0"/>
                        </a:rPr>
                        <a:t>Обеспечение населения </a:t>
                      </a:r>
                      <a:r>
                        <a:rPr lang="ru-RU" sz="1000" b="0" kern="1200" dirty="0" err="1">
                          <a:solidFill>
                            <a:schemeClr val="tx1"/>
                          </a:solidFill>
                          <a:effectLst/>
                          <a:latin typeface="Times New Roman" panose="02020603050405020304" pitchFamily="18" charset="0"/>
                          <a:ea typeface="+mn-ea"/>
                          <a:cs typeface="Times New Roman" panose="02020603050405020304" pitchFamily="18" charset="0"/>
                        </a:rPr>
                        <a:t>Балахнинского</a:t>
                      </a:r>
                      <a:r>
                        <a:rPr lang="ru-RU" sz="1000" b="0" kern="1200" dirty="0">
                          <a:solidFill>
                            <a:schemeClr val="tx1"/>
                          </a:solidFill>
                          <a:effectLst/>
                          <a:latin typeface="Times New Roman" panose="02020603050405020304" pitchFamily="18" charset="0"/>
                          <a:ea typeface="+mn-ea"/>
                          <a:cs typeface="Times New Roman" panose="02020603050405020304" pitchFamily="18" charset="0"/>
                        </a:rPr>
                        <a:t> муниципального района качественными услугами в сфере жилищно-коммунального хозяйства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Times New Roman"/>
                        </a:rPr>
                        <a:t>53</a:t>
                      </a:r>
                      <a:r>
                        <a:rPr lang="ru-RU" sz="1400" b="0" i="0" u="none" strike="noStrike" dirty="0">
                          <a:solidFill>
                            <a:srgbClr val="000000"/>
                          </a:solidFill>
                          <a:effectLst/>
                          <a:latin typeface="Times New Roman"/>
                        </a:rPr>
                        <a:t>,</a:t>
                      </a:r>
                      <a:r>
                        <a:rPr lang="en-US" sz="1400" b="0" i="0" u="none" strike="noStrike" dirty="0">
                          <a:solidFill>
                            <a:srgbClr val="000000"/>
                          </a:solidFill>
                          <a:effectLst/>
                          <a:latin typeface="Times New Roman"/>
                        </a:rPr>
                        <a:t>7</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49,0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56,6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51,5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105,1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91,0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95,9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2"/>
                  </a:ext>
                </a:extLst>
              </a:tr>
              <a:tr h="1161155">
                <a:tc>
                  <a:txBody>
                    <a:bodyPr/>
                    <a:lstStyle/>
                    <a:p>
                      <a:pPr algn="ctr" rtl="0" fontAlgn="ctr"/>
                      <a:r>
                        <a:rPr lang="ru-RU" sz="1000" b="0" i="0" u="none" strike="noStrike" dirty="0">
                          <a:solidFill>
                            <a:srgbClr val="000000"/>
                          </a:solidFill>
                          <a:effectLst/>
                          <a:latin typeface="Times New Roman"/>
                        </a:rPr>
                        <a:t>Содействие временной занятости граждан, испытывающих трудности в поиске работы, включая несовершеннолетних граждан в возрасте от 14 до 18 лет, на территории </a:t>
                      </a:r>
                      <a:r>
                        <a:rPr lang="ru-RU" sz="1000" b="0" i="0" u="none" strike="noStrike" dirty="0" err="1">
                          <a:solidFill>
                            <a:srgbClr val="000000"/>
                          </a:solidFill>
                          <a:effectLst/>
                          <a:latin typeface="Times New Roman"/>
                        </a:rPr>
                        <a:t>Балахнинского</a:t>
                      </a:r>
                      <a:r>
                        <a:rPr lang="ru-RU" sz="1000" b="0" i="0" u="none" strike="noStrike" dirty="0">
                          <a:solidFill>
                            <a:srgbClr val="000000"/>
                          </a:solidFill>
                          <a:effectLst/>
                          <a:latin typeface="Times New Roman"/>
                        </a:rPr>
                        <a:t> района </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1,2</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3"/>
                  </a:ext>
                </a:extLst>
              </a:tr>
              <a:tr h="666254">
                <a:tc>
                  <a:txBody>
                    <a:bodyPr/>
                    <a:lstStyle/>
                    <a:p>
                      <a:pPr algn="ctr" rtl="0" fontAlgn="ctr"/>
                      <a:r>
                        <a:rPr lang="ru-RU" sz="1000" b="0" i="0" u="none" strike="noStrike" dirty="0">
                          <a:solidFill>
                            <a:srgbClr val="000000"/>
                          </a:solidFill>
                          <a:effectLst/>
                          <a:latin typeface="Times New Roman"/>
                        </a:rPr>
                        <a:t>Развитие агропромышленного комплекса </a:t>
                      </a:r>
                      <a:r>
                        <a:rPr lang="ru-RU" sz="1000" b="0" i="0" u="none" strike="noStrike" dirty="0" err="1">
                          <a:solidFill>
                            <a:srgbClr val="000000"/>
                          </a:solidFill>
                          <a:effectLst/>
                          <a:latin typeface="Times New Roman"/>
                        </a:rPr>
                        <a:t>Балахнинского</a:t>
                      </a:r>
                      <a:r>
                        <a:rPr lang="ru-RU" sz="1000" b="0" i="0" u="none" strike="noStrike" dirty="0">
                          <a:solidFill>
                            <a:srgbClr val="000000"/>
                          </a:solidFill>
                          <a:effectLst/>
                          <a:latin typeface="Times New Roman"/>
                        </a:rPr>
                        <a:t> муниципального района Нижегородской области</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a:t>
                      </a:r>
                      <a:r>
                        <a:rPr lang="en-US" sz="1400" b="0" i="0" u="none" strike="noStrike" dirty="0">
                          <a:solidFill>
                            <a:srgbClr val="000000"/>
                          </a:solidFill>
                          <a:effectLst/>
                          <a:latin typeface="Times New Roman"/>
                        </a:rPr>
                        <a:t>4</a:t>
                      </a:r>
                      <a:r>
                        <a:rPr lang="ru-RU" sz="1400" b="0" i="0" u="none" strike="noStrike" dirty="0">
                          <a:solidFill>
                            <a:srgbClr val="000000"/>
                          </a:solidFill>
                          <a:effectLst/>
                          <a:latin typeface="Times New Roman"/>
                        </a:rPr>
                        <a:t>,</a:t>
                      </a:r>
                      <a:r>
                        <a:rPr lang="en-US" sz="1400" b="0" i="0" u="none" strike="noStrike" dirty="0">
                          <a:solidFill>
                            <a:srgbClr val="000000"/>
                          </a:solidFill>
                          <a:effectLst/>
                          <a:latin typeface="Times New Roman"/>
                        </a:rPr>
                        <a:t>9</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14,0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13,8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13,8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98,6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92,6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4"/>
                  </a:ext>
                </a:extLst>
              </a:tr>
              <a:tr h="759056">
                <a:tc>
                  <a:txBody>
                    <a:bodyPr/>
                    <a:lstStyle/>
                    <a:p>
                      <a:pPr algn="ctr" rtl="0" fontAlgn="ctr"/>
                      <a:r>
                        <a:rPr lang="ru-RU" sz="1000" b="0" i="0" u="none" strike="noStrike" dirty="0">
                          <a:solidFill>
                            <a:srgbClr val="000000"/>
                          </a:solidFill>
                          <a:effectLst/>
                          <a:latin typeface="Times New Roman"/>
                        </a:rPr>
                        <a:t>Управление муниципальным имуществом и земельными ресурсами </a:t>
                      </a:r>
                      <a:r>
                        <a:rPr lang="ru-RU" sz="1000" b="0" i="0" u="none" strike="noStrike" dirty="0" err="1">
                          <a:solidFill>
                            <a:srgbClr val="000000"/>
                          </a:solidFill>
                          <a:effectLst/>
                          <a:latin typeface="Times New Roman"/>
                        </a:rPr>
                        <a:t>Балахнинского</a:t>
                      </a:r>
                      <a:r>
                        <a:rPr lang="ru-RU" sz="1000" b="0" i="0" u="none" strike="noStrike" dirty="0">
                          <a:solidFill>
                            <a:srgbClr val="000000"/>
                          </a:solidFill>
                          <a:effectLst/>
                          <a:latin typeface="Times New Roman"/>
                        </a:rPr>
                        <a:t> муниципального района</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2,9</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47,8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84,6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37,9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5"/>
                  </a:ext>
                </a:extLst>
              </a:tr>
            </a:tbl>
          </a:graphicData>
        </a:graphic>
      </p:graphicFrame>
      <p:sp>
        <p:nvSpPr>
          <p:cNvPr id="7" name="Прямоугольник 6">
            <a:extLst>
              <a:ext uri="{FF2B5EF4-FFF2-40B4-BE49-F238E27FC236}">
                <a16:creationId xmlns:a16="http://schemas.microsoft.com/office/drawing/2014/main" id="{F92725A0-87DD-4CCE-9A34-C95308AFE764}"/>
              </a:ext>
            </a:extLst>
          </p:cNvPr>
          <p:cNvSpPr/>
          <p:nvPr/>
        </p:nvSpPr>
        <p:spPr>
          <a:xfrm>
            <a:off x="755576" y="0"/>
            <a:ext cx="7056784" cy="1015663"/>
          </a:xfrm>
          <a:prstGeom prst="rect">
            <a:avLst/>
          </a:prstGeom>
        </p:spPr>
        <p:txBody>
          <a:bodyPr>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Балахнинского муниципального района по муниципальным программам и непрограммным расходам</a:t>
            </a:r>
          </a:p>
        </p:txBody>
      </p:sp>
    </p:spTree>
    <p:extLst>
      <p:ext uri="{BB962C8B-B14F-4D97-AF65-F5344CB8AC3E}">
        <p14:creationId xmlns:p14="http://schemas.microsoft.com/office/powerpoint/2010/main" val="280156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44</a:t>
            </a:r>
          </a:p>
        </p:txBody>
      </p:sp>
      <p:pic>
        <p:nvPicPr>
          <p:cNvPr id="5837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5" name="Прямоугольник 5"/>
          <p:cNvSpPr>
            <a:spLocks noChangeArrowheads="1"/>
          </p:cNvSpPr>
          <p:nvPr/>
        </p:nvSpPr>
        <p:spPr bwMode="auto">
          <a:xfrm>
            <a:off x="7916863" y="1076325"/>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33091514"/>
              </p:ext>
            </p:extLst>
          </p:nvPr>
        </p:nvGraphicFramePr>
        <p:xfrm>
          <a:off x="25400" y="1384102"/>
          <a:ext cx="9083675" cy="4935224"/>
        </p:xfrm>
        <a:graphic>
          <a:graphicData uri="http://schemas.openxmlformats.org/drawingml/2006/table">
            <a:tbl>
              <a:tblPr/>
              <a:tblGrid>
                <a:gridCol w="1965018">
                  <a:extLst>
                    <a:ext uri="{9D8B030D-6E8A-4147-A177-3AD203B41FA5}">
                      <a16:colId xmlns:a16="http://schemas.microsoft.com/office/drawing/2014/main" val="20000"/>
                    </a:ext>
                  </a:extLst>
                </a:gridCol>
                <a:gridCol w="928157">
                  <a:extLst>
                    <a:ext uri="{9D8B030D-6E8A-4147-A177-3AD203B41FA5}">
                      <a16:colId xmlns:a16="http://schemas.microsoft.com/office/drawing/2014/main" val="20001"/>
                    </a:ext>
                  </a:extLst>
                </a:gridCol>
                <a:gridCol w="1048009">
                  <a:extLst>
                    <a:ext uri="{9D8B030D-6E8A-4147-A177-3AD203B41FA5}">
                      <a16:colId xmlns:a16="http://schemas.microsoft.com/office/drawing/2014/main" val="20002"/>
                    </a:ext>
                  </a:extLst>
                </a:gridCol>
                <a:gridCol w="958816">
                  <a:extLst>
                    <a:ext uri="{9D8B030D-6E8A-4147-A177-3AD203B41FA5}">
                      <a16:colId xmlns:a16="http://schemas.microsoft.com/office/drawing/2014/main" val="20003"/>
                    </a:ext>
                  </a:extLst>
                </a:gridCol>
                <a:gridCol w="1081457">
                  <a:extLst>
                    <a:ext uri="{9D8B030D-6E8A-4147-A177-3AD203B41FA5}">
                      <a16:colId xmlns:a16="http://schemas.microsoft.com/office/drawing/2014/main" val="20004"/>
                    </a:ext>
                  </a:extLst>
                </a:gridCol>
                <a:gridCol w="891922">
                  <a:extLst>
                    <a:ext uri="{9D8B030D-6E8A-4147-A177-3AD203B41FA5}">
                      <a16:colId xmlns:a16="http://schemas.microsoft.com/office/drawing/2014/main" val="20005"/>
                    </a:ext>
                  </a:extLst>
                </a:gridCol>
                <a:gridCol w="1181797">
                  <a:extLst>
                    <a:ext uri="{9D8B030D-6E8A-4147-A177-3AD203B41FA5}">
                      <a16:colId xmlns:a16="http://schemas.microsoft.com/office/drawing/2014/main" val="20006"/>
                    </a:ext>
                  </a:extLst>
                </a:gridCol>
                <a:gridCol w="1028499">
                  <a:extLst>
                    <a:ext uri="{9D8B030D-6E8A-4147-A177-3AD203B41FA5}">
                      <a16:colId xmlns:a16="http://schemas.microsoft.com/office/drawing/2014/main" val="20007"/>
                    </a:ext>
                  </a:extLst>
                </a:gridCol>
              </a:tblGrid>
              <a:tr h="1166267">
                <a:tc>
                  <a:txBody>
                    <a:bodyPr/>
                    <a:lstStyle/>
                    <a:p>
                      <a:pPr algn="ctr" rtl="0" fontAlgn="ctr"/>
                      <a:r>
                        <a:rPr lang="ru-RU" sz="1000" b="1" i="0" u="none" strike="noStrike" dirty="0">
                          <a:solidFill>
                            <a:srgbClr val="000000"/>
                          </a:solidFill>
                          <a:effectLst/>
                          <a:latin typeface="Trebuchet MS"/>
                        </a:rPr>
                        <a:t>Наименование программ</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Исполнено за 2019 год</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Первоначальный план на 2020 год</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Уточненный план на 2020 год</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Исполнено за 2020 год</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за 2020 год к первоначальному плану</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за 2020 год к уточненному плану</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2020 года к 2019 году</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549601">
                <a:tc>
                  <a:txBody>
                    <a:bodyPr/>
                    <a:lstStyle/>
                    <a:p>
                      <a:pPr algn="ctr" rtl="0" fontAlgn="ctr"/>
                      <a:r>
                        <a:rPr lang="ru-RU" sz="1000" b="0" i="0" u="none" strike="noStrike" dirty="0">
                          <a:solidFill>
                            <a:srgbClr val="000000"/>
                          </a:solidFill>
                          <a:effectLst/>
                          <a:latin typeface="Times New Roman"/>
                        </a:rPr>
                        <a:t>Управление муниципальными финансами </a:t>
                      </a:r>
                      <a:r>
                        <a:rPr lang="ru-RU" sz="1000" b="0" i="0" u="none" strike="noStrike" dirty="0" err="1">
                          <a:solidFill>
                            <a:srgbClr val="000000"/>
                          </a:solidFill>
                          <a:effectLst/>
                          <a:latin typeface="Times New Roman"/>
                        </a:rPr>
                        <a:t>Балахнинского</a:t>
                      </a:r>
                      <a:r>
                        <a:rPr lang="ru-RU" sz="1000" b="0" i="0" u="none" strike="noStrike" dirty="0">
                          <a:solidFill>
                            <a:srgbClr val="000000"/>
                          </a:solidFill>
                          <a:effectLst/>
                          <a:latin typeface="Times New Roman"/>
                        </a:rPr>
                        <a:t> муниципального района </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101,8</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136,1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130,0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126,3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92,8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97,2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124,1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1"/>
                  </a:ext>
                </a:extLst>
              </a:tr>
              <a:tr h="1111721">
                <a:tc>
                  <a:txBody>
                    <a:bodyPr/>
                    <a:lstStyle/>
                    <a:p>
                      <a:pPr algn="ctr" rtl="0" fontAlgn="ctr"/>
                      <a:r>
                        <a:rPr lang="ru-RU" sz="1000" b="0" i="0" u="none" strike="noStrike" dirty="0">
                          <a:solidFill>
                            <a:srgbClr val="000000"/>
                          </a:solidFill>
                          <a:effectLst/>
                          <a:latin typeface="Times New Roman"/>
                        </a:rPr>
                        <a:t>Защита населения и территорий от чрезвычайных ситуаций, обеспечение пожарной безопасности и безопасности людей на водных объектах </a:t>
                      </a:r>
                      <a:r>
                        <a:rPr lang="ru-RU" sz="1000" b="0" i="0" u="none" strike="noStrike" dirty="0" err="1">
                          <a:solidFill>
                            <a:srgbClr val="000000"/>
                          </a:solidFill>
                          <a:effectLst/>
                          <a:latin typeface="Times New Roman"/>
                        </a:rPr>
                        <a:t>Балахнинского</a:t>
                      </a:r>
                      <a:r>
                        <a:rPr lang="ru-RU" sz="1000" b="0" i="0" u="none" strike="noStrike" dirty="0">
                          <a:solidFill>
                            <a:srgbClr val="000000"/>
                          </a:solidFill>
                          <a:effectLst/>
                          <a:latin typeface="Times New Roman"/>
                        </a:rPr>
                        <a:t> муниципального района Нижегородской области</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Times New Roman"/>
                        </a:rPr>
                        <a:t>7,2</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4,2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13,3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12,5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в 2,97 раза</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94,0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baseline="0" dirty="0">
                          <a:solidFill>
                            <a:srgbClr val="000000"/>
                          </a:solidFill>
                          <a:effectLst/>
                          <a:latin typeface="Times New Roman"/>
                        </a:rPr>
                        <a:t>173,6</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2"/>
                  </a:ext>
                </a:extLst>
              </a:tr>
              <a:tr h="748714">
                <a:tc>
                  <a:txBody>
                    <a:bodyPr/>
                    <a:lstStyle/>
                    <a:p>
                      <a:pPr algn="ctr" rtl="0" fontAlgn="ctr"/>
                      <a:r>
                        <a:rPr lang="ru-RU" sz="1000" b="0" i="0" u="none" strike="noStrike" dirty="0">
                          <a:solidFill>
                            <a:srgbClr val="000000"/>
                          </a:solidFill>
                          <a:effectLst/>
                          <a:latin typeface="Times New Roman"/>
                        </a:rPr>
                        <a:t>Обеспечение общественного порядка и противодействия преступности в </a:t>
                      </a:r>
                      <a:r>
                        <a:rPr lang="ru-RU" sz="1000" b="0" i="0" u="none" strike="noStrike" dirty="0" err="1">
                          <a:solidFill>
                            <a:srgbClr val="000000"/>
                          </a:solidFill>
                          <a:effectLst/>
                          <a:latin typeface="Times New Roman"/>
                        </a:rPr>
                        <a:t>Балахнинском</a:t>
                      </a:r>
                      <a:r>
                        <a:rPr lang="ru-RU" sz="1000" b="0" i="0" u="none" strike="noStrike" dirty="0">
                          <a:solidFill>
                            <a:srgbClr val="000000"/>
                          </a:solidFill>
                          <a:effectLst/>
                          <a:latin typeface="Times New Roman"/>
                        </a:rPr>
                        <a:t> муниципальном районе</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50,0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33,3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3"/>
                  </a:ext>
                </a:extLst>
              </a:tr>
              <a:tr h="795832">
                <a:tc>
                  <a:txBody>
                    <a:bodyPr/>
                    <a:lstStyle/>
                    <a:p>
                      <a:pPr algn="ctr" rtl="0" fontAlgn="ctr"/>
                      <a:r>
                        <a:rPr lang="ru-RU" sz="1000" b="0" i="0" u="none" strike="noStrike" dirty="0">
                          <a:solidFill>
                            <a:srgbClr val="000000"/>
                          </a:solidFill>
                          <a:effectLst/>
                          <a:latin typeface="Times New Roman"/>
                        </a:rPr>
                        <a:t>Комплексные меры противодействия злоупотреблению наркотиками и их незаконному обороту в </a:t>
                      </a:r>
                      <a:r>
                        <a:rPr lang="ru-RU" sz="1000" b="0" i="0" u="none" strike="noStrike" dirty="0" err="1">
                          <a:solidFill>
                            <a:srgbClr val="000000"/>
                          </a:solidFill>
                          <a:effectLst/>
                          <a:latin typeface="Times New Roman"/>
                        </a:rPr>
                        <a:t>Балахнинском</a:t>
                      </a:r>
                      <a:r>
                        <a:rPr lang="ru-RU" sz="1000" b="0" i="0" u="none" strike="noStrike" dirty="0">
                          <a:solidFill>
                            <a:srgbClr val="000000"/>
                          </a:solidFill>
                          <a:effectLst/>
                          <a:latin typeface="Times New Roman"/>
                        </a:rPr>
                        <a:t> муниципальном районе</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a:t>
                      </a:r>
                      <a:r>
                        <a:rPr lang="en-US" sz="1400" b="0" i="0" u="none" strike="noStrike" dirty="0">
                          <a:solidFill>
                            <a:srgbClr val="000000"/>
                          </a:solidFill>
                          <a:effectLst/>
                          <a:latin typeface="Times New Roman"/>
                        </a:rPr>
                        <a:t>3</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33,3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4"/>
                  </a:ext>
                </a:extLst>
              </a:tr>
              <a:tr h="563089">
                <a:tc>
                  <a:txBody>
                    <a:bodyPr/>
                    <a:lstStyle/>
                    <a:p>
                      <a:pPr algn="ctr" rtl="0" fontAlgn="ctr"/>
                      <a:r>
                        <a:rPr lang="ru-RU" sz="1000" b="0" i="0" u="none" strike="noStrike" dirty="0">
                          <a:solidFill>
                            <a:srgbClr val="000000"/>
                          </a:solidFill>
                          <a:effectLst/>
                          <a:latin typeface="Times New Roman"/>
                        </a:rPr>
                        <a:t>Развитие предпринимательства </a:t>
                      </a:r>
                      <a:r>
                        <a:rPr lang="ru-RU" sz="1000" b="0" i="0" u="none" strike="noStrike" dirty="0" err="1">
                          <a:solidFill>
                            <a:srgbClr val="000000"/>
                          </a:solidFill>
                          <a:effectLst/>
                          <a:latin typeface="Times New Roman"/>
                        </a:rPr>
                        <a:t>Балахнинского</a:t>
                      </a:r>
                      <a:r>
                        <a:rPr lang="ru-RU" sz="1000" b="0" i="0" u="none" strike="noStrike" dirty="0">
                          <a:solidFill>
                            <a:srgbClr val="000000"/>
                          </a:solidFill>
                          <a:effectLst/>
                          <a:latin typeface="Times New Roman"/>
                        </a:rPr>
                        <a:t> муниципального района Нижегородской области</a:t>
                      </a:r>
                    </a:p>
                  </a:txBody>
                  <a:tcPr marL="5898" marR="5898" marT="5897"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11,</a:t>
                      </a:r>
                      <a:r>
                        <a:rPr lang="ru-RU" sz="1400" b="0" i="0" u="none" strike="noStrike" dirty="0">
                          <a:solidFill>
                            <a:srgbClr val="000000"/>
                          </a:solidFill>
                          <a:effectLst/>
                          <a:latin typeface="Times New Roman"/>
                        </a:rPr>
                        <a:t>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2</a:t>
                      </a:r>
                      <a:r>
                        <a:rPr lang="ru-RU" sz="1400" b="0" i="0" u="none" strike="noStrike" dirty="0">
                          <a:solidFill>
                            <a:srgbClr val="000000"/>
                          </a:solidFill>
                          <a:effectLst/>
                          <a:latin typeface="Times New Roman"/>
                        </a:rPr>
                        <a:t>,0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115,0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20,2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5"/>
                  </a:ext>
                </a:extLst>
              </a:tr>
            </a:tbl>
          </a:graphicData>
        </a:graphic>
      </p:graphicFrame>
      <p:sp>
        <p:nvSpPr>
          <p:cNvPr id="7" name="Прямоугольник 6">
            <a:extLst>
              <a:ext uri="{FF2B5EF4-FFF2-40B4-BE49-F238E27FC236}">
                <a16:creationId xmlns:a16="http://schemas.microsoft.com/office/drawing/2014/main" id="{931519CF-01DA-4ABC-8626-86FC0FB474F3}"/>
              </a:ext>
            </a:extLst>
          </p:cNvPr>
          <p:cNvSpPr/>
          <p:nvPr/>
        </p:nvSpPr>
        <p:spPr>
          <a:xfrm>
            <a:off x="755576" y="0"/>
            <a:ext cx="7056784" cy="1015663"/>
          </a:xfrm>
          <a:prstGeom prst="rect">
            <a:avLst/>
          </a:prstGeom>
        </p:spPr>
        <p:txBody>
          <a:bodyPr>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Балахнинского муниципального района по муниципальным программам и непрограммным расходам</a:t>
            </a:r>
          </a:p>
        </p:txBody>
      </p:sp>
    </p:spTree>
    <p:extLst>
      <p:ext uri="{BB962C8B-B14F-4D97-AF65-F5344CB8AC3E}">
        <p14:creationId xmlns:p14="http://schemas.microsoft.com/office/powerpoint/2010/main" val="1456069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45</a:t>
            </a:r>
          </a:p>
        </p:txBody>
      </p:sp>
      <p:pic>
        <p:nvPicPr>
          <p:cNvPr id="5939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Прямоугольник 5"/>
          <p:cNvSpPr>
            <a:spLocks noChangeArrowheads="1"/>
          </p:cNvSpPr>
          <p:nvPr/>
        </p:nvSpPr>
        <p:spPr bwMode="auto">
          <a:xfrm>
            <a:off x="7916863" y="1076325"/>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46985905"/>
              </p:ext>
            </p:extLst>
          </p:nvPr>
        </p:nvGraphicFramePr>
        <p:xfrm>
          <a:off x="35495" y="1412776"/>
          <a:ext cx="9108505" cy="5094779"/>
        </p:xfrm>
        <a:graphic>
          <a:graphicData uri="http://schemas.openxmlformats.org/drawingml/2006/table">
            <a:tbl>
              <a:tblPr/>
              <a:tblGrid>
                <a:gridCol w="1962477">
                  <a:extLst>
                    <a:ext uri="{9D8B030D-6E8A-4147-A177-3AD203B41FA5}">
                      <a16:colId xmlns:a16="http://schemas.microsoft.com/office/drawing/2014/main" val="20000"/>
                    </a:ext>
                  </a:extLst>
                </a:gridCol>
                <a:gridCol w="931726">
                  <a:extLst>
                    <a:ext uri="{9D8B030D-6E8A-4147-A177-3AD203B41FA5}">
                      <a16:colId xmlns:a16="http://schemas.microsoft.com/office/drawing/2014/main" val="20001"/>
                    </a:ext>
                  </a:extLst>
                </a:gridCol>
                <a:gridCol w="1052038">
                  <a:extLst>
                    <a:ext uri="{9D8B030D-6E8A-4147-A177-3AD203B41FA5}">
                      <a16:colId xmlns:a16="http://schemas.microsoft.com/office/drawing/2014/main" val="20002"/>
                    </a:ext>
                  </a:extLst>
                </a:gridCol>
                <a:gridCol w="962503">
                  <a:extLst>
                    <a:ext uri="{9D8B030D-6E8A-4147-A177-3AD203B41FA5}">
                      <a16:colId xmlns:a16="http://schemas.microsoft.com/office/drawing/2014/main" val="20003"/>
                    </a:ext>
                  </a:extLst>
                </a:gridCol>
                <a:gridCol w="1085615">
                  <a:extLst>
                    <a:ext uri="{9D8B030D-6E8A-4147-A177-3AD203B41FA5}">
                      <a16:colId xmlns:a16="http://schemas.microsoft.com/office/drawing/2014/main" val="20004"/>
                    </a:ext>
                  </a:extLst>
                </a:gridCol>
                <a:gridCol w="895352">
                  <a:extLst>
                    <a:ext uri="{9D8B030D-6E8A-4147-A177-3AD203B41FA5}">
                      <a16:colId xmlns:a16="http://schemas.microsoft.com/office/drawing/2014/main" val="20005"/>
                    </a:ext>
                  </a:extLst>
                </a:gridCol>
                <a:gridCol w="1186341">
                  <a:extLst>
                    <a:ext uri="{9D8B030D-6E8A-4147-A177-3AD203B41FA5}">
                      <a16:colId xmlns:a16="http://schemas.microsoft.com/office/drawing/2014/main" val="20006"/>
                    </a:ext>
                  </a:extLst>
                </a:gridCol>
                <a:gridCol w="1032453">
                  <a:extLst>
                    <a:ext uri="{9D8B030D-6E8A-4147-A177-3AD203B41FA5}">
                      <a16:colId xmlns:a16="http://schemas.microsoft.com/office/drawing/2014/main" val="20007"/>
                    </a:ext>
                  </a:extLst>
                </a:gridCol>
              </a:tblGrid>
              <a:tr h="1033499">
                <a:tc>
                  <a:txBody>
                    <a:bodyPr/>
                    <a:lstStyle/>
                    <a:p>
                      <a:pPr algn="ctr" rtl="0" fontAlgn="ctr"/>
                      <a:r>
                        <a:rPr lang="ru-RU" sz="1000" b="1" i="0" u="none" strike="noStrike" dirty="0">
                          <a:solidFill>
                            <a:srgbClr val="000000"/>
                          </a:solidFill>
                          <a:effectLst/>
                          <a:latin typeface="Trebuchet MS"/>
                        </a:rPr>
                        <a:t>Наименование программ</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Исполнено за 2019год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Первоначальный план на 2020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Уточненный план на 2020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Исполнено за 2020 год</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за 2020 год к первоначальному плану</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за 2020 год к уточненному плану</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tc>
                  <a:txBody>
                    <a:bodyPr/>
                    <a:lstStyle/>
                    <a:p>
                      <a:pPr algn="ctr" rtl="0" fontAlgn="ctr"/>
                      <a:r>
                        <a:rPr lang="ru-RU" sz="1000" b="1" i="0" u="none" strike="noStrike" dirty="0">
                          <a:solidFill>
                            <a:srgbClr val="000000"/>
                          </a:solidFill>
                          <a:effectLst/>
                          <a:latin typeface="Trebuchet MS"/>
                        </a:rPr>
                        <a:t>% исполнения 2020 года к 2019 году</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905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0"/>
                  </a:ext>
                </a:extLst>
              </a:tr>
              <a:tr h="769370">
                <a:tc>
                  <a:txBody>
                    <a:bodyPr/>
                    <a:lstStyle/>
                    <a:p>
                      <a:pPr algn="ctr" rtl="0" fontAlgn="ctr"/>
                      <a:r>
                        <a:rPr lang="ru-RU" sz="1000" b="0" i="0" u="none" strike="noStrike" dirty="0">
                          <a:solidFill>
                            <a:srgbClr val="000000"/>
                          </a:solidFill>
                          <a:effectLst/>
                          <a:latin typeface="Times New Roman"/>
                        </a:rPr>
                        <a:t>Развитие эффективности</a:t>
                      </a:r>
                      <a:r>
                        <a:rPr lang="ru-RU" sz="1000" b="0" i="0" u="none" strike="noStrike" baseline="0" dirty="0">
                          <a:solidFill>
                            <a:srgbClr val="000000"/>
                          </a:solidFill>
                          <a:effectLst/>
                          <a:latin typeface="Times New Roman"/>
                        </a:rPr>
                        <a:t> градостроительной деятельности на территории </a:t>
                      </a:r>
                      <a:r>
                        <a:rPr lang="ru-RU" sz="1000" b="0" i="0" u="none" strike="noStrike" baseline="0" dirty="0" err="1">
                          <a:solidFill>
                            <a:srgbClr val="000000"/>
                          </a:solidFill>
                          <a:effectLst/>
                          <a:latin typeface="Times New Roman"/>
                        </a:rPr>
                        <a:t>Балахнинского</a:t>
                      </a:r>
                      <a:r>
                        <a:rPr lang="ru-RU" sz="1000" b="0" i="0" u="none" strike="noStrike" baseline="0" dirty="0">
                          <a:solidFill>
                            <a:srgbClr val="000000"/>
                          </a:solidFill>
                          <a:effectLst/>
                          <a:latin typeface="Times New Roman"/>
                        </a:rPr>
                        <a:t> муниципального района</a:t>
                      </a:r>
                      <a:endParaRPr lang="ru-RU" sz="1000" b="0" i="0" u="none" strike="noStrike" dirty="0">
                        <a:solidFill>
                          <a:srgbClr val="000000"/>
                        </a:solidFill>
                        <a:effectLst/>
                        <a:latin typeface="Times New Roman"/>
                      </a:endParaRP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1,1</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3,3</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6,1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18,2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905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1"/>
                  </a:ext>
                </a:extLst>
              </a:tr>
              <a:tr h="567873">
                <a:tc>
                  <a:txBody>
                    <a:bodyPr/>
                    <a:lstStyle/>
                    <a:p>
                      <a:pPr algn="ctr" rtl="0" fontAlgn="ctr"/>
                      <a:r>
                        <a:rPr lang="ru-RU" sz="1000" b="0" i="0" u="none" strike="noStrike" dirty="0">
                          <a:solidFill>
                            <a:srgbClr val="000000"/>
                          </a:solidFill>
                          <a:effectLst/>
                          <a:latin typeface="Times New Roman"/>
                        </a:rPr>
                        <a:t>Информатизация органов м</a:t>
                      </a:r>
                      <a:r>
                        <a:rPr lang="ru-RU" sz="1000" b="0" i="0" u="none" strike="noStrike" baseline="0" dirty="0">
                          <a:solidFill>
                            <a:srgbClr val="000000"/>
                          </a:solidFill>
                          <a:effectLst/>
                          <a:latin typeface="Times New Roman"/>
                        </a:rPr>
                        <a:t>естного самоуправления </a:t>
                      </a:r>
                      <a:r>
                        <a:rPr lang="ru-RU" sz="1000" b="0" i="0" u="none" strike="noStrike" baseline="0" dirty="0" err="1">
                          <a:solidFill>
                            <a:srgbClr val="000000"/>
                          </a:solidFill>
                          <a:effectLst/>
                          <a:latin typeface="Times New Roman"/>
                        </a:rPr>
                        <a:t>Балахнинского</a:t>
                      </a:r>
                      <a:r>
                        <a:rPr lang="ru-RU" sz="1000" b="0" i="0" u="none" strike="noStrike" baseline="0" dirty="0">
                          <a:solidFill>
                            <a:srgbClr val="000000"/>
                          </a:solidFill>
                          <a:effectLst/>
                          <a:latin typeface="Times New Roman"/>
                        </a:rPr>
                        <a:t> муниципального района</a:t>
                      </a:r>
                      <a:endParaRPr lang="ru-RU" sz="1000" b="0" i="0" u="none" strike="noStrike" dirty="0">
                        <a:solidFill>
                          <a:srgbClr val="000000"/>
                        </a:solidFill>
                        <a:effectLst/>
                        <a:latin typeface="Times New Roman"/>
                      </a:endParaRP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0,9</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105,3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95,2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222,2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3563943164"/>
                  </a:ext>
                </a:extLst>
              </a:tr>
              <a:tr h="605745">
                <a:tc>
                  <a:txBody>
                    <a:bodyPr/>
                    <a:lstStyle/>
                    <a:p>
                      <a:pPr algn="ctr" rtl="0" fontAlgn="ctr"/>
                      <a:r>
                        <a:rPr lang="ru-RU" sz="1000" b="0" i="0" u="none" strike="noStrike" dirty="0">
                          <a:solidFill>
                            <a:srgbClr val="000000"/>
                          </a:solidFill>
                          <a:effectLst/>
                          <a:latin typeface="Times New Roman"/>
                        </a:rPr>
                        <a:t>Профилактика терроризма и экстремизма в </a:t>
                      </a:r>
                      <a:r>
                        <a:rPr lang="ru-RU" sz="1000" b="0" i="0" u="none" strike="noStrike" dirty="0" err="1">
                          <a:solidFill>
                            <a:srgbClr val="000000"/>
                          </a:solidFill>
                          <a:effectLst/>
                          <a:latin typeface="Times New Roman"/>
                        </a:rPr>
                        <a:t>Балахнинском</a:t>
                      </a:r>
                      <a:r>
                        <a:rPr lang="ru-RU" sz="1000" b="0" i="0" u="none" strike="noStrike" dirty="0">
                          <a:solidFill>
                            <a:srgbClr val="000000"/>
                          </a:solidFill>
                          <a:effectLst/>
                          <a:latin typeface="Times New Roman"/>
                        </a:rPr>
                        <a:t> муниципальном районе</a:t>
                      </a:r>
                    </a:p>
                  </a:txBody>
                  <a:tcPr marL="5898" marR="5898" marT="5899"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0,2</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0,</a:t>
                      </a:r>
                      <a:r>
                        <a:rPr lang="ru-RU" sz="1400" b="0" i="0" u="none" strike="noStrike" dirty="0">
                          <a:solidFill>
                            <a:srgbClr val="000000"/>
                          </a:solidFill>
                          <a:effectLst/>
                          <a:latin typeface="Times New Roman"/>
                        </a:rPr>
                        <a:t>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0,5</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55,6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55,6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250,0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878395208"/>
                  </a:ext>
                </a:extLst>
              </a:tr>
              <a:tr h="437405">
                <a:tc>
                  <a:txBody>
                    <a:bodyPr/>
                    <a:lstStyle/>
                    <a:p>
                      <a:pPr algn="ctr" rtl="0" fontAlgn="ctr"/>
                      <a:r>
                        <a:rPr lang="ru-RU" sz="1000" b="0" i="0" u="none" strike="noStrike" dirty="0">
                          <a:solidFill>
                            <a:schemeClr val="tx1"/>
                          </a:solidFill>
                          <a:effectLst/>
                          <a:latin typeface="Times New Roman"/>
                        </a:rPr>
                        <a:t>"Противодействие коррупции в </a:t>
                      </a:r>
                      <a:r>
                        <a:rPr lang="ru-RU" sz="1000" b="0" i="0" u="none" strike="noStrike" dirty="0" err="1">
                          <a:solidFill>
                            <a:schemeClr val="tx1"/>
                          </a:solidFill>
                          <a:effectLst/>
                          <a:latin typeface="Times New Roman"/>
                        </a:rPr>
                        <a:t>Балахнинском</a:t>
                      </a:r>
                      <a:r>
                        <a:rPr lang="ru-RU" sz="1000" b="0" i="0" u="none" strike="noStrike" dirty="0">
                          <a:solidFill>
                            <a:schemeClr val="tx1"/>
                          </a:solidFill>
                          <a:effectLst/>
                          <a:latin typeface="Times New Roman"/>
                        </a:rPr>
                        <a:t> муниципальном районе  </a:t>
                      </a:r>
                    </a:p>
                  </a:txBody>
                  <a:tcPr marL="5898" marR="5898" marT="589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noFill/>
                  </a:tcPr>
                </a:tc>
                <a:tc>
                  <a:txBody>
                    <a:bodyPr/>
                    <a:lstStyle/>
                    <a:p>
                      <a:pPr algn="ctr" rtl="0" fontAlgn="ctr"/>
                      <a:r>
                        <a:rPr lang="ru-RU" sz="1400" b="0" i="0" u="none" strike="noStrike" dirty="0">
                          <a:solidFill>
                            <a:schemeClr val="tx1"/>
                          </a:solidFill>
                          <a:effectLst/>
                          <a:latin typeface="Times New Roman"/>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noFill/>
                  </a:tcPr>
                </a:tc>
                <a:tc>
                  <a:txBody>
                    <a:bodyPr/>
                    <a:lstStyle/>
                    <a:p>
                      <a:pPr algn="ctr" rtl="0" fontAlgn="ctr"/>
                      <a:r>
                        <a:rPr lang="ru-RU" sz="1400" b="0" i="0" u="none" strike="noStrike" dirty="0">
                          <a:solidFill>
                            <a:schemeClr val="tx1"/>
                          </a:solidFill>
                          <a:effectLst/>
                          <a:latin typeface="Times New Roman"/>
                        </a:rPr>
                        <a:t>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noFill/>
                  </a:tcPr>
                </a:tc>
                <a:tc>
                  <a:txBody>
                    <a:bodyPr/>
                    <a:lstStyle/>
                    <a:p>
                      <a:pPr algn="ctr" rtl="0" fontAlgn="ctr"/>
                      <a:r>
                        <a:rPr lang="ru-RU" sz="1400" b="0" i="0" u="none" strike="noStrike" dirty="0">
                          <a:solidFill>
                            <a:schemeClr val="tx1"/>
                          </a:solidFill>
                          <a:effectLst/>
                          <a:latin typeface="Times New Roman"/>
                        </a:rPr>
                        <a:t>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noFill/>
                  </a:tcPr>
                </a:tc>
                <a:tc>
                  <a:txBody>
                    <a:bodyPr/>
                    <a:lstStyle/>
                    <a:p>
                      <a:pPr algn="ctr" rtl="0" fontAlgn="ctr"/>
                      <a:r>
                        <a:rPr lang="ru-RU" sz="1400" b="0" i="0" u="none" strike="noStrike" dirty="0">
                          <a:solidFill>
                            <a:schemeClr val="tx1"/>
                          </a:solidFill>
                          <a:effectLst/>
                          <a:latin typeface="Times New Roman"/>
                        </a:rPr>
                        <a:t>0,1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noFill/>
                  </a:tcPr>
                </a:tc>
                <a:tc>
                  <a:txBody>
                    <a:bodyPr/>
                    <a:lstStyle/>
                    <a:p>
                      <a:pPr algn="ctr" rtl="0" fontAlgn="ctr"/>
                      <a:r>
                        <a:rPr lang="ru-RU" sz="1400" b="0" i="0" u="none" strike="noStrike" dirty="0">
                          <a:solidFill>
                            <a:schemeClr val="tx1"/>
                          </a:solidFill>
                          <a:effectLst/>
                          <a:latin typeface="Times New Roman"/>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noFill/>
                  </a:tcPr>
                </a:tc>
                <a:tc>
                  <a:txBody>
                    <a:bodyPr/>
                    <a:lstStyle/>
                    <a:p>
                      <a:pPr algn="ctr" rtl="0" fontAlgn="ctr"/>
                      <a:r>
                        <a:rPr lang="ru-RU" sz="1400" b="0" i="0" u="none" strike="noStrike" dirty="0">
                          <a:solidFill>
                            <a:schemeClr val="tx1"/>
                          </a:solidFill>
                          <a:effectLst/>
                          <a:latin typeface="Times New Roman"/>
                        </a:rPr>
                        <a:t>100,0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noFill/>
                  </a:tcPr>
                </a:tc>
                <a:tc>
                  <a:txBody>
                    <a:bodyPr/>
                    <a:lstStyle/>
                    <a:p>
                      <a:pPr algn="ctr" rtl="0" fontAlgn="ctr"/>
                      <a:r>
                        <a:rPr lang="ru-RU" sz="1400" b="0" i="0" u="none" strike="noStrike" dirty="0">
                          <a:solidFill>
                            <a:schemeClr val="tx1"/>
                          </a:solidFill>
                          <a:effectLst/>
                          <a:latin typeface="Times New Roman"/>
                        </a:rPr>
                        <a:t>0,0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noFill/>
                  </a:tcPr>
                </a:tc>
                <a:extLst>
                  <a:ext uri="{0D108BD9-81ED-4DB2-BD59-A6C34878D82A}">
                    <a16:rowId xmlns:a16="http://schemas.microsoft.com/office/drawing/2014/main" val="537718607"/>
                  </a:ext>
                </a:extLst>
              </a:tr>
              <a:tr h="297164">
                <a:tc>
                  <a:txBody>
                    <a:bodyPr/>
                    <a:lstStyle/>
                    <a:p>
                      <a:pPr algn="ctr" rtl="0" fontAlgn="ctr"/>
                      <a:r>
                        <a:rPr lang="ru-RU" sz="1000" b="1" i="0" u="none" strike="noStrike" dirty="0">
                          <a:solidFill>
                            <a:srgbClr val="000000"/>
                          </a:solidFill>
                          <a:effectLst/>
                          <a:latin typeface="Times New Roman"/>
                        </a:rPr>
                        <a:t>Непрограммные расходы</a:t>
                      </a:r>
                    </a:p>
                  </a:txBody>
                  <a:tcPr marL="5898" marR="5898" marT="589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en-US" sz="1400" b="1" i="0" u="none" strike="noStrike" dirty="0">
                          <a:solidFill>
                            <a:srgbClr val="000000"/>
                          </a:solidFill>
                          <a:effectLst/>
                          <a:latin typeface="Times New Roman"/>
                        </a:rPr>
                        <a:t>292</a:t>
                      </a:r>
                      <a:r>
                        <a:rPr lang="ru-RU" sz="1400" b="1" i="0" u="none" strike="noStrike" dirty="0">
                          <a:solidFill>
                            <a:srgbClr val="000000"/>
                          </a:solidFill>
                          <a:effectLst/>
                          <a:latin typeface="Times New Roman"/>
                        </a:rPr>
                        <a:t>,7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209,8</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595,6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433,0</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206,4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72,7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tc>
                  <a:txBody>
                    <a:bodyPr/>
                    <a:lstStyle/>
                    <a:p>
                      <a:pPr algn="ctr" rtl="0" fontAlgn="ctr"/>
                      <a:r>
                        <a:rPr lang="ru-RU" sz="1400" b="1" i="0" u="none" strike="noStrike" dirty="0">
                          <a:solidFill>
                            <a:srgbClr val="000000"/>
                          </a:solidFill>
                          <a:effectLst/>
                          <a:latin typeface="Times New Roman"/>
                        </a:rPr>
                        <a:t>147,9</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477643">
                <a:tc>
                  <a:txBody>
                    <a:bodyPr/>
                    <a:lstStyle/>
                    <a:p>
                      <a:pPr algn="ctr" rtl="0" fontAlgn="ctr"/>
                      <a:r>
                        <a:rPr lang="ru-RU" sz="1000" b="0" i="0" u="none" strike="noStrike" dirty="0">
                          <a:solidFill>
                            <a:srgbClr val="000000"/>
                          </a:solidFill>
                          <a:effectLst/>
                          <a:latin typeface="Times New Roman"/>
                        </a:rPr>
                        <a:t>Содержание аппарата управления</a:t>
                      </a:r>
                    </a:p>
                  </a:txBody>
                  <a:tcPr marL="5898" marR="5898" marT="589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en-US" sz="1400" b="0" i="0" u="none" strike="noStrike" dirty="0">
                          <a:solidFill>
                            <a:srgbClr val="000000"/>
                          </a:solidFill>
                          <a:effectLst/>
                          <a:latin typeface="Times New Roman"/>
                        </a:rPr>
                        <a:t>84</a:t>
                      </a:r>
                      <a:r>
                        <a:rPr lang="ru-RU" sz="1400" b="0" i="0" u="none" strike="noStrike" dirty="0">
                          <a:solidFill>
                            <a:srgbClr val="000000"/>
                          </a:solidFill>
                          <a:effectLst/>
                          <a:latin typeface="Times New Roman"/>
                        </a:rPr>
                        <a:t>,3</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91,4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92,2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87,4</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41,7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14,7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tc>
                  <a:txBody>
                    <a:bodyPr/>
                    <a:lstStyle/>
                    <a:p>
                      <a:pPr algn="ctr" rtl="0" fontAlgn="ctr"/>
                      <a:r>
                        <a:rPr lang="ru-RU" sz="1400" b="0" i="0" u="none" strike="noStrike" dirty="0">
                          <a:solidFill>
                            <a:srgbClr val="000000"/>
                          </a:solidFill>
                          <a:effectLst/>
                          <a:latin typeface="Times New Roman"/>
                        </a:rPr>
                        <a:t>103,7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solidFill>
                      <a:srgbClr val="EAF6F2"/>
                    </a:solidFill>
                  </a:tcPr>
                </a:tc>
                <a:extLst>
                  <a:ext uri="{0D108BD9-81ED-4DB2-BD59-A6C34878D82A}">
                    <a16:rowId xmlns:a16="http://schemas.microsoft.com/office/drawing/2014/main" val="10003"/>
                  </a:ext>
                </a:extLst>
              </a:tr>
              <a:tr h="880387">
                <a:tc>
                  <a:txBody>
                    <a:bodyPr/>
                    <a:lstStyle/>
                    <a:p>
                      <a:pPr algn="ctr" rtl="0" fontAlgn="ctr"/>
                      <a:r>
                        <a:rPr lang="ru-RU" sz="1000" b="0" i="0" u="none" strike="noStrike" dirty="0">
                          <a:solidFill>
                            <a:srgbClr val="000000"/>
                          </a:solidFill>
                          <a:effectLst/>
                          <a:latin typeface="Times New Roman"/>
                        </a:rPr>
                        <a:t>Обеспечение деятельности муниципальных учреждений</a:t>
                      </a:r>
                    </a:p>
                  </a:txBody>
                  <a:tcPr marL="5898" marR="5898" marT="5898"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3</a:t>
                      </a:r>
                      <a:r>
                        <a:rPr lang="en-US" sz="1400" b="0" i="0" u="none" strike="noStrike" dirty="0">
                          <a:solidFill>
                            <a:srgbClr val="000000"/>
                          </a:solidFill>
                          <a:effectLst/>
                          <a:latin typeface="Times New Roman"/>
                        </a:rPr>
                        <a:t>7</a:t>
                      </a:r>
                      <a:r>
                        <a:rPr lang="ru-RU" sz="1400" b="0" i="0" u="none" strike="noStrike" dirty="0">
                          <a:solidFill>
                            <a:srgbClr val="000000"/>
                          </a:solidFill>
                          <a:effectLst/>
                          <a:latin typeface="Times New Roman"/>
                        </a:rPr>
                        <a:t>,</a:t>
                      </a:r>
                      <a:r>
                        <a:rPr lang="en-US" sz="1400" b="0" i="0" u="none" strike="noStrike" dirty="0">
                          <a:solidFill>
                            <a:srgbClr val="000000"/>
                          </a:solidFill>
                          <a:effectLst/>
                          <a:latin typeface="Times New Roman"/>
                        </a:rPr>
                        <a:t>5</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30,2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33,1</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endParaRPr lang="ru-RU" sz="1400" b="0" i="0" u="none" strike="noStrike" dirty="0">
                        <a:solidFill>
                          <a:srgbClr val="000000"/>
                        </a:solidFill>
                        <a:effectLst/>
                        <a:latin typeface="Times New Roman"/>
                      </a:endParaRPr>
                    </a:p>
                    <a:p>
                      <a:pPr algn="ctr" rtl="0" fontAlgn="ctr"/>
                      <a:r>
                        <a:rPr lang="ru-RU" sz="1400" b="0" i="0" u="none" strike="noStrike" dirty="0">
                          <a:solidFill>
                            <a:srgbClr val="000000"/>
                          </a:solidFill>
                          <a:effectLst/>
                          <a:latin typeface="Times New Roman"/>
                        </a:rPr>
                        <a:t>32,5</a:t>
                      </a:r>
                    </a:p>
                    <a:p>
                      <a:pPr algn="ctr" rtl="0" fontAlgn="ctr"/>
                      <a:endParaRPr lang="ru-RU" sz="1400" b="0" i="0" u="none" strike="noStrike" dirty="0">
                        <a:solidFill>
                          <a:srgbClr val="000000"/>
                        </a:solidFill>
                        <a:effectLst/>
                        <a:latin typeface="Times New Roman"/>
                      </a:endParaRP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107,6</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98,2</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a:rPr>
                        <a:t>86,7</a:t>
                      </a:r>
                    </a:p>
                  </a:txBody>
                  <a:tcPr marL="9525" marR="9525" marT="9525" marB="0" anchor="ctr">
                    <a:lnL w="12700" cap="flat" cmpd="sng" algn="ctr">
                      <a:solidFill>
                        <a:srgbClr val="5DCEAF"/>
                      </a:solidFill>
                      <a:prstDash val="solid"/>
                      <a:round/>
                      <a:headEnd type="none" w="med" len="med"/>
                      <a:tailEnd type="none" w="med" len="med"/>
                    </a:lnL>
                    <a:lnR w="12700" cap="flat" cmpd="sng" algn="ctr">
                      <a:solidFill>
                        <a:srgbClr val="5DCEAF"/>
                      </a:solidFill>
                      <a:prstDash val="solid"/>
                      <a:round/>
                      <a:headEnd type="none" w="med" len="med"/>
                      <a:tailEnd type="none" w="med" len="med"/>
                    </a:lnR>
                    <a:lnT w="12700" cap="flat" cmpd="sng" algn="ctr">
                      <a:solidFill>
                        <a:srgbClr val="5DCEAF"/>
                      </a:solidFill>
                      <a:prstDash val="solid"/>
                      <a:round/>
                      <a:headEnd type="none" w="med" len="med"/>
                      <a:tailEnd type="none" w="med" len="med"/>
                    </a:lnT>
                    <a:lnB w="12700" cap="flat" cmpd="sng" algn="ctr">
                      <a:solidFill>
                        <a:srgbClr val="5DCEA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Прямоугольник 6">
            <a:extLst>
              <a:ext uri="{FF2B5EF4-FFF2-40B4-BE49-F238E27FC236}">
                <a16:creationId xmlns:a16="http://schemas.microsoft.com/office/drawing/2014/main" id="{646A2D0B-70DF-40B8-8CD9-EC6A469DC0C7}"/>
              </a:ext>
            </a:extLst>
          </p:cNvPr>
          <p:cNvSpPr/>
          <p:nvPr/>
        </p:nvSpPr>
        <p:spPr>
          <a:xfrm>
            <a:off x="755576" y="0"/>
            <a:ext cx="7056784" cy="1015663"/>
          </a:xfrm>
          <a:prstGeom prst="rect">
            <a:avLst/>
          </a:prstGeom>
        </p:spPr>
        <p:txBody>
          <a:bodyPr>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Балахнинского муниципального района по муниципальным программам и непрограммным расходам</a:t>
            </a:r>
          </a:p>
        </p:txBody>
      </p:sp>
    </p:spTree>
    <p:extLst>
      <p:ext uri="{BB962C8B-B14F-4D97-AF65-F5344CB8AC3E}">
        <p14:creationId xmlns:p14="http://schemas.microsoft.com/office/powerpoint/2010/main" val="498997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46</a:t>
            </a:r>
          </a:p>
        </p:txBody>
      </p:sp>
      <p:pic>
        <p:nvPicPr>
          <p:cNvPr id="6246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Таблица 9"/>
          <p:cNvGraphicFramePr>
            <a:graphicFrameLocks noGrp="1"/>
          </p:cNvGraphicFramePr>
          <p:nvPr>
            <p:extLst>
              <p:ext uri="{D42A27DB-BD31-4B8C-83A1-F6EECF244321}">
                <p14:modId xmlns:p14="http://schemas.microsoft.com/office/powerpoint/2010/main" val="1254606396"/>
              </p:ext>
            </p:extLst>
          </p:nvPr>
        </p:nvGraphicFramePr>
        <p:xfrm>
          <a:off x="25400" y="1628800"/>
          <a:ext cx="9036050" cy="3322704"/>
        </p:xfrm>
        <a:graphic>
          <a:graphicData uri="http://schemas.openxmlformats.org/drawingml/2006/table">
            <a:tbl>
              <a:tblPr firstRow="1" bandRow="1">
                <a:tableStyleId>{ED083AE6-46FA-4A59-8FB0-9F97EB10719F}</a:tableStyleId>
              </a:tblPr>
              <a:tblGrid>
                <a:gridCol w="1587509">
                  <a:extLst>
                    <a:ext uri="{9D8B030D-6E8A-4147-A177-3AD203B41FA5}">
                      <a16:colId xmlns:a16="http://schemas.microsoft.com/office/drawing/2014/main" val="20000"/>
                    </a:ext>
                  </a:extLst>
                </a:gridCol>
                <a:gridCol w="1024635">
                  <a:extLst>
                    <a:ext uri="{9D8B030D-6E8A-4147-A177-3AD203B41FA5}">
                      <a16:colId xmlns:a16="http://schemas.microsoft.com/office/drawing/2014/main" val="20001"/>
                    </a:ext>
                  </a:extLst>
                </a:gridCol>
                <a:gridCol w="1080067">
                  <a:extLst>
                    <a:ext uri="{9D8B030D-6E8A-4147-A177-3AD203B41FA5}">
                      <a16:colId xmlns:a16="http://schemas.microsoft.com/office/drawing/2014/main" val="20002"/>
                    </a:ext>
                  </a:extLst>
                </a:gridCol>
                <a:gridCol w="1152071">
                  <a:extLst>
                    <a:ext uri="{9D8B030D-6E8A-4147-A177-3AD203B41FA5}">
                      <a16:colId xmlns:a16="http://schemas.microsoft.com/office/drawing/2014/main" val="20003"/>
                    </a:ext>
                  </a:extLst>
                </a:gridCol>
                <a:gridCol w="936058">
                  <a:extLst>
                    <a:ext uri="{9D8B030D-6E8A-4147-A177-3AD203B41FA5}">
                      <a16:colId xmlns:a16="http://schemas.microsoft.com/office/drawing/2014/main" val="20004"/>
                    </a:ext>
                  </a:extLst>
                </a:gridCol>
                <a:gridCol w="1152071">
                  <a:extLst>
                    <a:ext uri="{9D8B030D-6E8A-4147-A177-3AD203B41FA5}">
                      <a16:colId xmlns:a16="http://schemas.microsoft.com/office/drawing/2014/main" val="20005"/>
                    </a:ext>
                  </a:extLst>
                </a:gridCol>
                <a:gridCol w="1152071">
                  <a:extLst>
                    <a:ext uri="{9D8B030D-6E8A-4147-A177-3AD203B41FA5}">
                      <a16:colId xmlns:a16="http://schemas.microsoft.com/office/drawing/2014/main" val="20006"/>
                    </a:ext>
                  </a:extLst>
                </a:gridCol>
                <a:gridCol w="951568">
                  <a:extLst>
                    <a:ext uri="{9D8B030D-6E8A-4147-A177-3AD203B41FA5}">
                      <a16:colId xmlns:a16="http://schemas.microsoft.com/office/drawing/2014/main" val="20007"/>
                    </a:ext>
                  </a:extLst>
                </a:gridCol>
              </a:tblGrid>
              <a:tr h="762264">
                <a:tc>
                  <a:txBody>
                    <a:bodyPr/>
                    <a:lstStyle/>
                    <a:p>
                      <a:pPr algn="ctr"/>
                      <a:r>
                        <a:rPr lang="ru-RU" sz="1000" dirty="0"/>
                        <a:t>Наименование программ</a:t>
                      </a:r>
                    </a:p>
                  </a:txBody>
                  <a:tcPr marL="91435" marR="91435" marT="45735" marB="45735"/>
                </a:tc>
                <a:tc>
                  <a:txBody>
                    <a:bodyPr/>
                    <a:lstStyle/>
                    <a:p>
                      <a:pPr algn="ctr"/>
                      <a:r>
                        <a:rPr lang="ru-RU" sz="1000" dirty="0"/>
                        <a:t>Исполнено</a:t>
                      </a:r>
                      <a:r>
                        <a:rPr lang="ru-RU" sz="1000" baseline="0" dirty="0"/>
                        <a:t> за 2019 год</a:t>
                      </a:r>
                      <a:endParaRPr lang="ru-RU" sz="1000" i="1" dirty="0">
                        <a:solidFill>
                          <a:schemeClr val="tx1"/>
                        </a:solidFill>
                      </a:endParaRPr>
                    </a:p>
                  </a:txBody>
                  <a:tcPr marL="91435" marR="91435"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a:t>Первоначальный план на 2020 год</a:t>
                      </a:r>
                    </a:p>
                    <a:p>
                      <a:pPr algn="ctr"/>
                      <a:endParaRPr lang="ru-RU" sz="1000" i="1" dirty="0">
                        <a:solidFill>
                          <a:schemeClr val="tx1"/>
                        </a:solidFill>
                      </a:endParaRPr>
                    </a:p>
                  </a:txBody>
                  <a:tcPr marL="91435" marR="91435" marT="45735" marB="45735"/>
                </a:tc>
                <a:tc>
                  <a:txBody>
                    <a:bodyPr/>
                    <a:lstStyle/>
                    <a:p>
                      <a:pPr algn="ctr"/>
                      <a:r>
                        <a:rPr lang="ru-RU" sz="1000" dirty="0"/>
                        <a:t>Уточненный план на 2020 год</a:t>
                      </a:r>
                      <a:endParaRPr lang="ru-RU" sz="1000" i="1" dirty="0">
                        <a:solidFill>
                          <a:schemeClr val="tx1"/>
                        </a:solidFill>
                      </a:endParaRPr>
                    </a:p>
                  </a:txBody>
                  <a:tcPr marL="91435" marR="91435" marT="45735" marB="45735"/>
                </a:tc>
                <a:tc>
                  <a:txBody>
                    <a:bodyPr/>
                    <a:lstStyle/>
                    <a:p>
                      <a:pPr algn="ctr"/>
                      <a:r>
                        <a:rPr lang="ru-RU" sz="1000" dirty="0"/>
                        <a:t>Исполнено за 2020 год</a:t>
                      </a:r>
                      <a:endParaRPr lang="ru-RU" sz="1000" i="1" dirty="0">
                        <a:solidFill>
                          <a:schemeClr val="tx1"/>
                        </a:solidFill>
                      </a:endParaRPr>
                    </a:p>
                  </a:txBody>
                  <a:tcPr marL="91435" marR="91435" marT="45735" marB="45735"/>
                </a:tc>
                <a:tc>
                  <a:txBody>
                    <a:bodyPr/>
                    <a:lstStyle/>
                    <a:p>
                      <a:pPr algn="ctr"/>
                      <a:r>
                        <a:rPr lang="ru-RU" sz="1000" dirty="0"/>
                        <a:t>% исполнения за</a:t>
                      </a:r>
                      <a:r>
                        <a:rPr lang="ru-RU" sz="1000" baseline="0" dirty="0"/>
                        <a:t> 2020 год к первоначаль</a:t>
                      </a:r>
                    </a:p>
                    <a:p>
                      <a:pPr algn="ctr"/>
                      <a:r>
                        <a:rPr lang="ru-RU" sz="1000" baseline="0" dirty="0"/>
                        <a:t>ному плану</a:t>
                      </a:r>
                      <a:endParaRPr lang="ru-RU" sz="1000" i="1" dirty="0">
                        <a:solidFill>
                          <a:schemeClr val="tx1"/>
                        </a:solidFill>
                      </a:endParaRPr>
                    </a:p>
                  </a:txBody>
                  <a:tcPr marL="91435" marR="91435" marT="45735" marB="45735"/>
                </a:tc>
                <a:tc>
                  <a:txBody>
                    <a:bodyPr/>
                    <a:lstStyle/>
                    <a:p>
                      <a:pPr algn="ctr"/>
                      <a:r>
                        <a:rPr lang="ru-RU" sz="1000" dirty="0"/>
                        <a:t>% исполнения за</a:t>
                      </a:r>
                      <a:r>
                        <a:rPr lang="ru-RU" sz="1000" baseline="0" dirty="0"/>
                        <a:t> 2020 год к уточненному плану</a:t>
                      </a:r>
                      <a:endParaRPr lang="ru-RU" sz="1000" i="1" dirty="0">
                        <a:solidFill>
                          <a:schemeClr val="tx1"/>
                        </a:solidFill>
                      </a:endParaRPr>
                    </a:p>
                  </a:txBody>
                  <a:tcPr marL="91435" marR="91435" marT="45735" marB="45735"/>
                </a:tc>
                <a:tc>
                  <a:txBody>
                    <a:bodyPr/>
                    <a:lstStyle/>
                    <a:p>
                      <a:pPr algn="ctr"/>
                      <a:r>
                        <a:rPr lang="ru-RU" sz="1000" dirty="0"/>
                        <a:t>% исполнения 2020 года к 2019 году</a:t>
                      </a:r>
                      <a:endParaRPr lang="ru-RU" sz="1000" i="1" dirty="0">
                        <a:solidFill>
                          <a:schemeClr val="tx1"/>
                        </a:solidFill>
                      </a:endParaRPr>
                    </a:p>
                  </a:txBody>
                  <a:tcPr marL="91435" marR="91435" marT="45735" marB="45735"/>
                </a:tc>
                <a:extLst>
                  <a:ext uri="{0D108BD9-81ED-4DB2-BD59-A6C34878D82A}">
                    <a16:rowId xmlns:a16="http://schemas.microsoft.com/office/drawing/2014/main" val="10000"/>
                  </a:ext>
                </a:extLst>
              </a:tr>
              <a:tr h="853485">
                <a:tc>
                  <a:txBody>
                    <a:bodyPr/>
                    <a:lstStyle/>
                    <a:p>
                      <a:pPr algn="ctr" rtl="0" fontAlgn="ctr"/>
                      <a:r>
                        <a:rPr lang="ru-RU" sz="1000" b="0" i="0" u="none" strike="noStrike" dirty="0">
                          <a:solidFill>
                            <a:srgbClr val="000000"/>
                          </a:solidFill>
                          <a:effectLst/>
                          <a:latin typeface="Times New Roman"/>
                        </a:rPr>
                        <a:t>Мероприятия, проводимые в рамках непрограммных расходов</a:t>
                      </a:r>
                    </a:p>
                  </a:txBody>
                  <a:tcPr marL="5898" marR="5898" marT="5898" marB="0" anchor="ctr">
                    <a:solidFill>
                      <a:schemeClr val="accent2">
                        <a:lumMod val="60000"/>
                        <a:lumOff val="40000"/>
                        <a:alpha val="20000"/>
                      </a:schemeClr>
                    </a:solidFill>
                  </a:tcPr>
                </a:tc>
                <a:tc>
                  <a:txBody>
                    <a:bodyPr/>
                    <a:lstStyle/>
                    <a:p>
                      <a:pPr algn="ctr" rtl="0" fontAlgn="ctr"/>
                      <a:r>
                        <a:rPr lang="en-US" sz="1400" b="0" i="0" u="none" strike="noStrike" dirty="0">
                          <a:solidFill>
                            <a:srgbClr val="000000"/>
                          </a:solidFill>
                          <a:effectLst/>
                          <a:latin typeface="Times New Roman"/>
                        </a:rPr>
                        <a:t>64,5</a:t>
                      </a:r>
                      <a:endParaRPr lang="ru-RU" sz="1400" b="0" i="0" u="none" strike="noStrike" dirty="0">
                        <a:solidFill>
                          <a:srgbClr val="000000"/>
                        </a:solidFill>
                        <a:effectLst/>
                        <a:latin typeface="Times New Roman"/>
                      </a:endParaRPr>
                    </a:p>
                  </a:txBody>
                  <a:tcPr marL="9525" marR="9525" marT="9525" marB="0" anchor="ctr">
                    <a:solidFill>
                      <a:schemeClr val="accent2">
                        <a:lumMod val="60000"/>
                        <a:lumOff val="40000"/>
                        <a:alpha val="20000"/>
                      </a:schemeClr>
                    </a:solidFill>
                  </a:tcPr>
                </a:tc>
                <a:tc>
                  <a:txBody>
                    <a:bodyPr/>
                    <a:lstStyle/>
                    <a:p>
                      <a:pPr algn="ctr" rtl="0" fontAlgn="ctr"/>
                      <a:r>
                        <a:rPr lang="ru-RU" sz="1400" b="0" i="0" u="none" strike="noStrike" dirty="0">
                          <a:solidFill>
                            <a:srgbClr val="000000"/>
                          </a:solidFill>
                          <a:effectLst/>
                          <a:latin typeface="Times New Roman"/>
                        </a:rPr>
                        <a:t>47,9</a:t>
                      </a:r>
                    </a:p>
                  </a:txBody>
                  <a:tcPr marL="9525" marR="9525" marT="9525" marB="0" anchor="ctr">
                    <a:solidFill>
                      <a:schemeClr val="accent2">
                        <a:lumMod val="60000"/>
                        <a:lumOff val="40000"/>
                        <a:alpha val="20000"/>
                      </a:schemeClr>
                    </a:solidFill>
                  </a:tcPr>
                </a:tc>
                <a:tc>
                  <a:txBody>
                    <a:bodyPr/>
                    <a:lstStyle/>
                    <a:p>
                      <a:pPr algn="ctr" rtl="0" fontAlgn="ctr"/>
                      <a:r>
                        <a:rPr lang="ru-RU" sz="1400" b="0" i="0" u="none" strike="noStrike" dirty="0">
                          <a:solidFill>
                            <a:srgbClr val="000000"/>
                          </a:solidFill>
                          <a:effectLst/>
                          <a:latin typeface="Times New Roman"/>
                        </a:rPr>
                        <a:t>102,9</a:t>
                      </a:r>
                    </a:p>
                  </a:txBody>
                  <a:tcPr marL="9525" marR="9525" marT="9525" marB="0" anchor="ctr">
                    <a:solidFill>
                      <a:schemeClr val="accent2">
                        <a:lumMod val="60000"/>
                        <a:lumOff val="40000"/>
                        <a:alpha val="20000"/>
                      </a:schemeClr>
                    </a:solidFill>
                  </a:tcPr>
                </a:tc>
                <a:tc>
                  <a:txBody>
                    <a:bodyPr/>
                    <a:lstStyle/>
                    <a:p>
                      <a:pPr algn="ctr" rtl="0" fontAlgn="ctr"/>
                      <a:r>
                        <a:rPr lang="ru-RU" sz="1400" b="0" i="0" u="none" strike="noStrike" dirty="0">
                          <a:solidFill>
                            <a:srgbClr val="000000"/>
                          </a:solidFill>
                          <a:effectLst/>
                          <a:latin typeface="Times New Roman"/>
                        </a:rPr>
                        <a:t>87,0</a:t>
                      </a:r>
                    </a:p>
                  </a:txBody>
                  <a:tcPr marL="9525" marR="9525" marT="9525" marB="0" anchor="ctr">
                    <a:solidFill>
                      <a:schemeClr val="accent2">
                        <a:lumMod val="60000"/>
                        <a:lumOff val="40000"/>
                        <a:alpha val="20000"/>
                      </a:schemeClr>
                    </a:solidFill>
                  </a:tcPr>
                </a:tc>
                <a:tc>
                  <a:txBody>
                    <a:bodyPr/>
                    <a:lstStyle/>
                    <a:p>
                      <a:pPr algn="ctr" rtl="0" fontAlgn="ctr"/>
                      <a:r>
                        <a:rPr lang="ru-RU" sz="1400" b="0" i="0" u="none" strike="noStrike" dirty="0">
                          <a:solidFill>
                            <a:srgbClr val="000000"/>
                          </a:solidFill>
                          <a:effectLst/>
                          <a:latin typeface="Times New Roman"/>
                        </a:rPr>
                        <a:t>181,6</a:t>
                      </a:r>
                    </a:p>
                  </a:txBody>
                  <a:tcPr marL="9525" marR="9525" marT="9525" marB="0" anchor="ctr">
                    <a:solidFill>
                      <a:schemeClr val="accent2">
                        <a:lumMod val="60000"/>
                        <a:lumOff val="40000"/>
                        <a:alpha val="20000"/>
                      </a:schemeClr>
                    </a:solidFill>
                  </a:tcPr>
                </a:tc>
                <a:tc>
                  <a:txBody>
                    <a:bodyPr/>
                    <a:lstStyle/>
                    <a:p>
                      <a:pPr algn="ctr" rtl="0" fontAlgn="ctr"/>
                      <a:r>
                        <a:rPr lang="ru-RU" sz="1400" b="0" i="0" u="none" strike="noStrike" dirty="0">
                          <a:solidFill>
                            <a:srgbClr val="000000"/>
                          </a:solidFill>
                          <a:effectLst/>
                          <a:latin typeface="Times New Roman"/>
                        </a:rPr>
                        <a:t>84,5</a:t>
                      </a:r>
                    </a:p>
                  </a:txBody>
                  <a:tcPr marL="9525" marR="9525" marT="9525" marB="0" anchor="ctr">
                    <a:solidFill>
                      <a:schemeClr val="accent2">
                        <a:lumMod val="60000"/>
                        <a:lumOff val="40000"/>
                        <a:alpha val="20000"/>
                      </a:schemeClr>
                    </a:solidFill>
                  </a:tcPr>
                </a:tc>
                <a:tc>
                  <a:txBody>
                    <a:bodyPr/>
                    <a:lstStyle/>
                    <a:p>
                      <a:pPr algn="ctr" rtl="0" fontAlgn="ctr"/>
                      <a:r>
                        <a:rPr lang="ru-RU" sz="1400" b="0" i="0" u="none" strike="noStrike" dirty="0">
                          <a:solidFill>
                            <a:srgbClr val="000000"/>
                          </a:solidFill>
                          <a:effectLst/>
                          <a:latin typeface="Times New Roman"/>
                        </a:rPr>
                        <a:t>134,9</a:t>
                      </a:r>
                    </a:p>
                  </a:txBody>
                  <a:tcPr marL="9525" marR="9525" marT="9525" marB="0" anchor="ctr">
                    <a:solidFill>
                      <a:schemeClr val="accent2">
                        <a:lumMod val="60000"/>
                        <a:lumOff val="40000"/>
                        <a:alpha val="20000"/>
                      </a:schemeClr>
                    </a:solidFill>
                  </a:tcPr>
                </a:tc>
                <a:extLst>
                  <a:ext uri="{0D108BD9-81ED-4DB2-BD59-A6C34878D82A}">
                    <a16:rowId xmlns:a16="http://schemas.microsoft.com/office/drawing/2014/main" val="10001"/>
                  </a:ext>
                </a:extLst>
              </a:tr>
              <a:tr h="1005889">
                <a:tc>
                  <a:txBody>
                    <a:bodyPr/>
                    <a:lstStyle/>
                    <a:p>
                      <a:pPr algn="ctr"/>
                      <a:r>
                        <a:rPr lang="ru-RU" sz="1000" b="0" dirty="0">
                          <a:latin typeface="Times New Roman" pitchFamily="18" charset="0"/>
                          <a:cs typeface="Times New Roman" pitchFamily="18" charset="0"/>
                        </a:rPr>
                        <a:t>Межбюджетные трансферты бюджетам поселений, передаваемые</a:t>
                      </a:r>
                      <a:r>
                        <a:rPr lang="ru-RU" sz="1000" b="0" baseline="0" dirty="0">
                          <a:latin typeface="Times New Roman" pitchFamily="18" charset="0"/>
                          <a:cs typeface="Times New Roman" pitchFamily="18" charset="0"/>
                        </a:rPr>
                        <a:t> в рамках непрограммных расходов</a:t>
                      </a:r>
                    </a:p>
                  </a:txBody>
                  <a:tcPr marL="91435" marR="91435" marT="45705" marB="45705"/>
                </a:tc>
                <a:tc>
                  <a:txBody>
                    <a:bodyPr/>
                    <a:lstStyle/>
                    <a:p>
                      <a:pPr algn="ctr" rtl="0" fontAlgn="ctr"/>
                      <a:r>
                        <a:rPr lang="en-US" sz="1400" b="0" i="0" u="none" strike="noStrike" dirty="0">
                          <a:solidFill>
                            <a:srgbClr val="000000"/>
                          </a:solidFill>
                          <a:effectLst/>
                          <a:latin typeface="Times New Roman"/>
                        </a:rPr>
                        <a:t>106,5</a:t>
                      </a:r>
                      <a:endParaRPr lang="ru-RU" sz="1400" b="0" i="0" u="none" strike="noStrike" dirty="0">
                        <a:solidFill>
                          <a:srgbClr val="000000"/>
                        </a:solidFill>
                        <a:effectLst/>
                        <a:latin typeface="Times New Roman"/>
                      </a:endParaRPr>
                    </a:p>
                  </a:txBody>
                  <a:tcPr marL="9525" marR="9525" marT="9525" marB="0" anchor="ctr"/>
                </a:tc>
                <a:tc>
                  <a:txBody>
                    <a:bodyPr/>
                    <a:lstStyle/>
                    <a:p>
                      <a:pPr algn="ctr" rtl="0" fontAlgn="ctr"/>
                      <a:r>
                        <a:rPr lang="ru-RU" sz="1400" b="0" i="0" u="none" strike="noStrike" dirty="0">
                          <a:solidFill>
                            <a:srgbClr val="000000"/>
                          </a:solidFill>
                          <a:effectLst/>
                          <a:latin typeface="Times New Roman"/>
                        </a:rPr>
                        <a:t>40,3</a:t>
                      </a:r>
                    </a:p>
                  </a:txBody>
                  <a:tcPr marL="9525" marR="9525" marT="9525" marB="0" anchor="ctr"/>
                </a:tc>
                <a:tc>
                  <a:txBody>
                    <a:bodyPr/>
                    <a:lstStyle/>
                    <a:p>
                      <a:pPr algn="ctr" rtl="0" fontAlgn="ctr"/>
                      <a:r>
                        <a:rPr lang="ru-RU" sz="1400" b="0" i="0" u="none" strike="noStrike" dirty="0">
                          <a:solidFill>
                            <a:srgbClr val="000000"/>
                          </a:solidFill>
                          <a:effectLst/>
                          <a:latin typeface="Times New Roman"/>
                        </a:rPr>
                        <a:t>367,4</a:t>
                      </a:r>
                    </a:p>
                  </a:txBody>
                  <a:tcPr marL="9525" marR="9525" marT="9525" marB="0" anchor="ctr"/>
                </a:tc>
                <a:tc>
                  <a:txBody>
                    <a:bodyPr/>
                    <a:lstStyle/>
                    <a:p>
                      <a:pPr algn="ctr" rtl="0" fontAlgn="ctr"/>
                      <a:r>
                        <a:rPr lang="ru-RU" sz="1400" b="0" i="0" u="none" strike="noStrike" dirty="0">
                          <a:solidFill>
                            <a:srgbClr val="000000"/>
                          </a:solidFill>
                          <a:effectLst/>
                          <a:latin typeface="Times New Roman"/>
                        </a:rPr>
                        <a:t>226,1</a:t>
                      </a:r>
                    </a:p>
                  </a:txBody>
                  <a:tcPr marL="9525" marR="9525" marT="9525" marB="0" anchor="ctr"/>
                </a:tc>
                <a:tc>
                  <a:txBody>
                    <a:bodyPr/>
                    <a:lstStyle/>
                    <a:p>
                      <a:pPr algn="ctr" rtl="0" fontAlgn="ctr"/>
                      <a:r>
                        <a:rPr lang="ru-RU" sz="1400" b="0" i="0" u="none" strike="noStrike" dirty="0">
                          <a:solidFill>
                            <a:srgbClr val="000000"/>
                          </a:solidFill>
                          <a:effectLst/>
                          <a:latin typeface="Times New Roman"/>
                        </a:rPr>
                        <a:t>В 5,61 раза</a:t>
                      </a:r>
                    </a:p>
                  </a:txBody>
                  <a:tcPr marL="9525" marR="9525" marT="9525" marB="0" anchor="ctr"/>
                </a:tc>
                <a:tc>
                  <a:txBody>
                    <a:bodyPr/>
                    <a:lstStyle/>
                    <a:p>
                      <a:pPr algn="ctr" rtl="0" fontAlgn="ctr"/>
                      <a:r>
                        <a:rPr lang="ru-RU" sz="1400" b="0" i="0" u="none" strike="noStrike" dirty="0">
                          <a:solidFill>
                            <a:srgbClr val="000000"/>
                          </a:solidFill>
                          <a:effectLst/>
                          <a:latin typeface="Times New Roman"/>
                        </a:rPr>
                        <a:t>61,5</a:t>
                      </a:r>
                    </a:p>
                  </a:txBody>
                  <a:tcPr marL="9525" marR="9525" marT="9525" marB="0" anchor="ctr"/>
                </a:tc>
                <a:tc>
                  <a:txBody>
                    <a:bodyPr/>
                    <a:lstStyle/>
                    <a:p>
                      <a:pPr algn="ctr" rtl="0" fontAlgn="ctr"/>
                      <a:r>
                        <a:rPr lang="ru-RU" sz="1400" b="0" i="0" u="none" strike="noStrike" dirty="0">
                          <a:solidFill>
                            <a:srgbClr val="000000"/>
                          </a:solidFill>
                          <a:effectLst/>
                          <a:latin typeface="Times New Roman"/>
                        </a:rPr>
                        <a:t>212,3</a:t>
                      </a:r>
                    </a:p>
                  </a:txBody>
                  <a:tcPr marL="9525" marR="9525" marT="9525" marB="0" anchor="ctr"/>
                </a:tc>
                <a:extLst>
                  <a:ext uri="{0D108BD9-81ED-4DB2-BD59-A6C34878D82A}">
                    <a16:rowId xmlns:a16="http://schemas.microsoft.com/office/drawing/2014/main" val="10002"/>
                  </a:ext>
                </a:extLst>
              </a:tr>
              <a:tr h="457701">
                <a:tc>
                  <a:txBody>
                    <a:bodyPr/>
                    <a:lstStyle/>
                    <a:p>
                      <a:pPr algn="ctr"/>
                      <a:r>
                        <a:rPr lang="ru-RU" sz="1000" b="1" dirty="0">
                          <a:latin typeface="Times New Roman" pitchFamily="18" charset="0"/>
                          <a:cs typeface="Times New Roman" pitchFamily="18" charset="0"/>
                        </a:rPr>
                        <a:t>Итого расходы бюджета </a:t>
                      </a:r>
                      <a:r>
                        <a:rPr lang="ru-RU" sz="1000" b="1" dirty="0" err="1">
                          <a:latin typeface="Times New Roman" pitchFamily="18" charset="0"/>
                          <a:cs typeface="Times New Roman" pitchFamily="18" charset="0"/>
                        </a:rPr>
                        <a:t>Балахнинского</a:t>
                      </a:r>
                      <a:r>
                        <a:rPr lang="ru-RU" sz="1000" b="1" baseline="0" dirty="0">
                          <a:latin typeface="Times New Roman" pitchFamily="18" charset="0"/>
                          <a:cs typeface="Times New Roman" pitchFamily="18" charset="0"/>
                        </a:rPr>
                        <a:t> муниципального района</a:t>
                      </a:r>
                      <a:endParaRPr lang="ru-RU" sz="1000" b="1" dirty="0">
                        <a:latin typeface="Times New Roman" pitchFamily="18" charset="0"/>
                        <a:cs typeface="Times New Roman" pitchFamily="18" charset="0"/>
                      </a:endParaRPr>
                    </a:p>
                  </a:txBody>
                  <a:tcPr marL="91435" marR="91435" marT="45733" marB="45733">
                    <a:solidFill>
                      <a:schemeClr val="accent2">
                        <a:lumMod val="60000"/>
                        <a:lumOff val="40000"/>
                        <a:alpha val="20000"/>
                      </a:schemeClr>
                    </a:solidFill>
                  </a:tcPr>
                </a:tc>
                <a:tc>
                  <a:txBody>
                    <a:bodyPr/>
                    <a:lstStyle/>
                    <a:p>
                      <a:pPr algn="ctr" rtl="0" fontAlgn="ctr"/>
                      <a:r>
                        <a:rPr lang="en-US" sz="1400" b="1" i="0" u="none" strike="noStrike" dirty="0">
                          <a:solidFill>
                            <a:srgbClr val="000000"/>
                          </a:solidFill>
                          <a:effectLst/>
                          <a:latin typeface="Times New Roman"/>
                        </a:rPr>
                        <a:t>1870,0</a:t>
                      </a:r>
                      <a:endParaRPr lang="ru-RU" sz="1400" b="1" i="0" u="none" strike="noStrike" dirty="0">
                        <a:solidFill>
                          <a:srgbClr val="000000"/>
                        </a:solidFill>
                        <a:effectLst/>
                        <a:latin typeface="Times New Roman"/>
                      </a:endParaRPr>
                    </a:p>
                  </a:txBody>
                  <a:tcPr marL="9525" marR="9525" marT="9525" marB="0" anchor="ctr">
                    <a:solidFill>
                      <a:schemeClr val="accent2">
                        <a:lumMod val="60000"/>
                        <a:lumOff val="40000"/>
                        <a:alpha val="20000"/>
                      </a:schemeClr>
                    </a:solidFill>
                  </a:tcPr>
                </a:tc>
                <a:tc>
                  <a:txBody>
                    <a:bodyPr/>
                    <a:lstStyle/>
                    <a:p>
                      <a:pPr algn="ctr" rtl="0" fontAlgn="ctr"/>
                      <a:r>
                        <a:rPr lang="ru-RU" sz="1400" b="1" i="0" u="none" strike="noStrike" dirty="0">
                          <a:solidFill>
                            <a:srgbClr val="000000"/>
                          </a:solidFill>
                          <a:effectLst/>
                          <a:latin typeface="Times New Roman"/>
                        </a:rPr>
                        <a:t>1706,7</a:t>
                      </a:r>
                    </a:p>
                  </a:txBody>
                  <a:tcPr marL="9525" marR="9525" marT="9525" marB="0" anchor="ctr">
                    <a:solidFill>
                      <a:schemeClr val="accent2">
                        <a:lumMod val="60000"/>
                        <a:lumOff val="40000"/>
                        <a:alpha val="20000"/>
                      </a:schemeClr>
                    </a:solidFill>
                  </a:tcPr>
                </a:tc>
                <a:tc>
                  <a:txBody>
                    <a:bodyPr/>
                    <a:lstStyle/>
                    <a:p>
                      <a:pPr algn="ctr" rtl="0" fontAlgn="ctr"/>
                      <a:r>
                        <a:rPr lang="ru-RU" sz="1400" b="1" i="0" u="none" strike="noStrike" dirty="0">
                          <a:solidFill>
                            <a:srgbClr val="000000"/>
                          </a:solidFill>
                          <a:effectLst/>
                          <a:latin typeface="Times New Roman"/>
                        </a:rPr>
                        <a:t>2180,3</a:t>
                      </a:r>
                    </a:p>
                  </a:txBody>
                  <a:tcPr marL="9525" marR="9525" marT="9525" marB="0" anchor="ctr">
                    <a:solidFill>
                      <a:schemeClr val="accent2">
                        <a:lumMod val="60000"/>
                        <a:lumOff val="40000"/>
                        <a:alpha val="20000"/>
                      </a:schemeClr>
                    </a:solidFill>
                  </a:tcPr>
                </a:tc>
                <a:tc>
                  <a:txBody>
                    <a:bodyPr/>
                    <a:lstStyle/>
                    <a:p>
                      <a:pPr algn="ctr" rtl="0" fontAlgn="ctr"/>
                      <a:r>
                        <a:rPr lang="ru-RU" sz="1400" b="1" i="0" u="none" strike="noStrike" dirty="0">
                          <a:solidFill>
                            <a:srgbClr val="000000"/>
                          </a:solidFill>
                          <a:effectLst/>
                          <a:latin typeface="Times New Roman"/>
                        </a:rPr>
                        <a:t>1964,9</a:t>
                      </a:r>
                    </a:p>
                  </a:txBody>
                  <a:tcPr marL="9525" marR="9525" marT="9525" marB="0" anchor="ctr">
                    <a:solidFill>
                      <a:schemeClr val="accent2">
                        <a:lumMod val="60000"/>
                        <a:lumOff val="40000"/>
                        <a:alpha val="20000"/>
                      </a:schemeClr>
                    </a:solidFill>
                  </a:tcPr>
                </a:tc>
                <a:tc>
                  <a:txBody>
                    <a:bodyPr/>
                    <a:lstStyle/>
                    <a:p>
                      <a:pPr algn="ctr" rtl="0" fontAlgn="ctr"/>
                      <a:r>
                        <a:rPr lang="ru-RU" sz="1400" b="1" i="0" u="none" strike="noStrike" dirty="0">
                          <a:solidFill>
                            <a:srgbClr val="000000"/>
                          </a:solidFill>
                          <a:effectLst/>
                          <a:latin typeface="Times New Roman"/>
                        </a:rPr>
                        <a:t>115,1</a:t>
                      </a:r>
                    </a:p>
                  </a:txBody>
                  <a:tcPr marL="9525" marR="9525" marT="9525" marB="0" anchor="ctr">
                    <a:solidFill>
                      <a:schemeClr val="accent2">
                        <a:lumMod val="60000"/>
                        <a:lumOff val="40000"/>
                        <a:alpha val="20000"/>
                      </a:schemeClr>
                    </a:solidFill>
                  </a:tcPr>
                </a:tc>
                <a:tc>
                  <a:txBody>
                    <a:bodyPr/>
                    <a:lstStyle/>
                    <a:p>
                      <a:pPr algn="ctr" rtl="0" fontAlgn="ctr"/>
                      <a:r>
                        <a:rPr lang="ru-RU" sz="1400" b="1" i="0" u="none" strike="noStrike" dirty="0">
                          <a:solidFill>
                            <a:srgbClr val="000000"/>
                          </a:solidFill>
                          <a:effectLst/>
                          <a:latin typeface="Times New Roman"/>
                        </a:rPr>
                        <a:t>90,1</a:t>
                      </a:r>
                    </a:p>
                  </a:txBody>
                  <a:tcPr marL="9525" marR="9525" marT="9525" marB="0" anchor="ctr">
                    <a:solidFill>
                      <a:schemeClr val="accent2">
                        <a:lumMod val="60000"/>
                        <a:lumOff val="40000"/>
                        <a:alpha val="20000"/>
                      </a:schemeClr>
                    </a:solidFill>
                  </a:tcPr>
                </a:tc>
                <a:tc>
                  <a:txBody>
                    <a:bodyPr/>
                    <a:lstStyle/>
                    <a:p>
                      <a:pPr algn="ctr" rtl="0" fontAlgn="ctr"/>
                      <a:r>
                        <a:rPr lang="ru-RU" sz="1400" b="1" i="0" u="none" strike="noStrike" dirty="0">
                          <a:solidFill>
                            <a:srgbClr val="000000"/>
                          </a:solidFill>
                          <a:effectLst/>
                          <a:latin typeface="Times New Roman"/>
                        </a:rPr>
                        <a:t>105,1</a:t>
                      </a:r>
                    </a:p>
                  </a:txBody>
                  <a:tcPr marL="9525" marR="9525" marT="9525" marB="0" anchor="ctr">
                    <a:solidFill>
                      <a:schemeClr val="accent2">
                        <a:lumMod val="60000"/>
                        <a:lumOff val="40000"/>
                        <a:alpha val="20000"/>
                      </a:schemeClr>
                    </a:solidFill>
                  </a:tcPr>
                </a:tc>
                <a:extLst>
                  <a:ext uri="{0D108BD9-81ED-4DB2-BD59-A6C34878D82A}">
                    <a16:rowId xmlns:a16="http://schemas.microsoft.com/office/drawing/2014/main" val="10004"/>
                  </a:ext>
                </a:extLst>
              </a:tr>
            </a:tbl>
          </a:graphicData>
        </a:graphic>
      </p:graphicFrame>
      <p:sp>
        <p:nvSpPr>
          <p:cNvPr id="62536" name="Прямоугольник 5"/>
          <p:cNvSpPr>
            <a:spLocks noChangeArrowheads="1"/>
          </p:cNvSpPr>
          <p:nvPr/>
        </p:nvSpPr>
        <p:spPr bwMode="auto">
          <a:xfrm>
            <a:off x="7916863" y="1076325"/>
            <a:ext cx="123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Млн.рублей</a:t>
            </a:r>
            <a:endParaRPr lang="ru-RU" sz="1400" b="1" dirty="0">
              <a:solidFill>
                <a:prstClr val="black"/>
              </a:solidFill>
              <a:latin typeface="Arial" charset="0"/>
              <a:cs typeface="Arial" charset="0"/>
            </a:endParaRPr>
          </a:p>
        </p:txBody>
      </p:sp>
      <p:sp>
        <p:nvSpPr>
          <p:cNvPr id="7" name="Прямоугольник 6">
            <a:extLst>
              <a:ext uri="{FF2B5EF4-FFF2-40B4-BE49-F238E27FC236}">
                <a16:creationId xmlns:a16="http://schemas.microsoft.com/office/drawing/2014/main" id="{8383BC42-7673-4E7A-8B32-A4E76EC0DDD8}"/>
              </a:ext>
            </a:extLst>
          </p:cNvPr>
          <p:cNvSpPr/>
          <p:nvPr/>
        </p:nvSpPr>
        <p:spPr>
          <a:xfrm>
            <a:off x="827584" y="0"/>
            <a:ext cx="7056784" cy="1015663"/>
          </a:xfrm>
          <a:prstGeom prst="rect">
            <a:avLst/>
          </a:prstGeom>
        </p:spPr>
        <p:txBody>
          <a:bodyPr>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Исполнение бюджета Балахнинского муниципального района по муниципальным программам и непрограммным расходам</a:t>
            </a:r>
          </a:p>
        </p:txBody>
      </p:sp>
    </p:spTree>
    <p:extLst>
      <p:ext uri="{BB962C8B-B14F-4D97-AF65-F5344CB8AC3E}">
        <p14:creationId xmlns:p14="http://schemas.microsoft.com/office/powerpoint/2010/main" val="1451028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47</a:t>
            </a:r>
          </a:p>
        </p:txBody>
      </p:sp>
      <p:pic>
        <p:nvPicPr>
          <p:cNvPr id="6349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839078" y="122592"/>
            <a:ext cx="7056784" cy="830997"/>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Основные социально-значимые направления</a:t>
            </a:r>
          </a:p>
        </p:txBody>
      </p:sp>
      <p:sp>
        <p:nvSpPr>
          <p:cNvPr id="7" name="TextBox 6"/>
          <p:cNvSpPr txBox="1"/>
          <p:nvPr/>
        </p:nvSpPr>
        <p:spPr>
          <a:xfrm>
            <a:off x="2339975" y="1341438"/>
            <a:ext cx="4699000" cy="1477962"/>
          </a:xfrm>
          <a:prstGeom prst="rect">
            <a:avLst/>
          </a:prstGeom>
          <a:noFill/>
        </p:spPr>
        <p:txBody>
          <a:bodyPr wrap="none">
            <a:spAutoFit/>
          </a:bodyPr>
          <a:lstStyle/>
          <a:p>
            <a:pPr algn="ctr" fontAlgn="base">
              <a:spcBef>
                <a:spcPct val="0"/>
              </a:spcBef>
              <a:spcAft>
                <a:spcPct val="0"/>
              </a:spcAft>
              <a:defRPr/>
            </a:pPr>
            <a:r>
              <a:rPr lang="ru-RU"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РАССМОТРИМ, КАК В 2020 ГОДУ </a:t>
            </a:r>
          </a:p>
          <a:p>
            <a:pPr algn="ctr" fontAlgn="base">
              <a:spcBef>
                <a:spcPct val="0"/>
              </a:spcBef>
              <a:spcAft>
                <a:spcPct val="0"/>
              </a:spcAft>
              <a:defRPr/>
            </a:pPr>
            <a:r>
              <a:rPr lang="ru-RU"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БЫЛИ ИСПОЛЬЗОВАНЫ БЮДЖЕТНЫЕ</a:t>
            </a:r>
          </a:p>
          <a:p>
            <a:pPr algn="ctr" fontAlgn="base">
              <a:spcBef>
                <a:spcPct val="0"/>
              </a:spcBef>
              <a:spcAft>
                <a:spcPct val="0"/>
              </a:spcAft>
              <a:defRPr/>
            </a:pPr>
            <a:r>
              <a:rPr lang="ru-RU"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СРЕДСТВА ПО ОСНОВНЫМ </a:t>
            </a:r>
          </a:p>
          <a:p>
            <a:pPr algn="ctr" fontAlgn="base">
              <a:spcBef>
                <a:spcPct val="0"/>
              </a:spcBef>
              <a:spcAft>
                <a:spcPct val="0"/>
              </a:spcAft>
              <a:defRPr/>
            </a:pPr>
            <a:r>
              <a:rPr lang="ru-RU"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СОЦИАЛЬНО-ЗНАЧИМЫМ</a:t>
            </a:r>
          </a:p>
          <a:p>
            <a:pPr algn="ctr" fontAlgn="base">
              <a:spcBef>
                <a:spcPct val="0"/>
              </a:spcBef>
              <a:spcAft>
                <a:spcPct val="0"/>
              </a:spcAft>
              <a:defRPr/>
            </a:pPr>
            <a:r>
              <a:rPr lang="ru-RU"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НАПРАВЛЕНИЯМ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836540"/>
            <a:ext cx="2843808" cy="232065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758" y="2819400"/>
            <a:ext cx="2899738" cy="2337792"/>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0358" y="4509120"/>
            <a:ext cx="3024336" cy="2232993"/>
          </a:xfrm>
          <a:prstGeom prst="rect">
            <a:avLst/>
          </a:prstGeom>
        </p:spPr>
      </p:pic>
    </p:spTree>
    <p:extLst>
      <p:ext uri="{BB962C8B-B14F-4D97-AF65-F5344CB8AC3E}">
        <p14:creationId xmlns:p14="http://schemas.microsoft.com/office/powerpoint/2010/main" val="1738569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48</a:t>
            </a:r>
          </a:p>
        </p:txBody>
      </p:sp>
      <p:pic>
        <p:nvPicPr>
          <p:cNvPr id="645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981327" y="-32822"/>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образования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
        <p:nvSpPr>
          <p:cNvPr id="2" name="Прямоугольник 1"/>
          <p:cNvSpPr/>
          <p:nvPr/>
        </p:nvSpPr>
        <p:spPr>
          <a:xfrm>
            <a:off x="138906" y="1149350"/>
            <a:ext cx="8937625" cy="36004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ru-RU" b="1" dirty="0">
                <a:solidFill>
                  <a:prstClr val="black"/>
                </a:solidFill>
              </a:rPr>
              <a:t>Оказание услуг в рамках муниципальной программы осуществляют </a:t>
            </a:r>
          </a:p>
        </p:txBody>
      </p:sp>
      <p:sp>
        <p:nvSpPr>
          <p:cNvPr id="3" name="Загнутый угол 2"/>
          <p:cNvSpPr/>
          <p:nvPr/>
        </p:nvSpPr>
        <p:spPr>
          <a:xfrm>
            <a:off x="209550" y="1628775"/>
            <a:ext cx="2205038" cy="1030288"/>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ru-RU" sz="1400" dirty="0">
                <a:solidFill>
                  <a:prstClr val="black"/>
                </a:solidFill>
              </a:rPr>
              <a:t>1</a:t>
            </a:r>
            <a:r>
              <a:rPr lang="en-US" sz="1400" dirty="0">
                <a:solidFill>
                  <a:prstClr val="black"/>
                </a:solidFill>
              </a:rPr>
              <a:t>6</a:t>
            </a:r>
            <a:endParaRPr lang="ru-RU" sz="1400" dirty="0">
              <a:solidFill>
                <a:prstClr val="black"/>
              </a:solidFill>
            </a:endParaRPr>
          </a:p>
          <a:p>
            <a:pPr algn="ctr" fontAlgn="base">
              <a:spcBef>
                <a:spcPct val="0"/>
              </a:spcBef>
              <a:spcAft>
                <a:spcPct val="0"/>
              </a:spcAft>
              <a:defRPr/>
            </a:pPr>
            <a:r>
              <a:rPr lang="ru-RU" sz="1400" dirty="0">
                <a:solidFill>
                  <a:prstClr val="black"/>
                </a:solidFill>
              </a:rPr>
              <a:t> общеобразовательных учреждений</a:t>
            </a:r>
          </a:p>
        </p:txBody>
      </p:sp>
      <p:sp>
        <p:nvSpPr>
          <p:cNvPr id="15" name="Загнутый угол 14"/>
          <p:cNvSpPr/>
          <p:nvPr/>
        </p:nvSpPr>
        <p:spPr>
          <a:xfrm>
            <a:off x="2484438" y="1639888"/>
            <a:ext cx="1911350" cy="1019175"/>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ru-RU" sz="1400" dirty="0">
                <a:solidFill>
                  <a:prstClr val="black"/>
                </a:solidFill>
              </a:rPr>
              <a:t>26 </a:t>
            </a:r>
          </a:p>
          <a:p>
            <a:pPr algn="ctr" fontAlgn="base">
              <a:spcBef>
                <a:spcPct val="0"/>
              </a:spcBef>
              <a:spcAft>
                <a:spcPct val="0"/>
              </a:spcAft>
              <a:defRPr/>
            </a:pPr>
            <a:r>
              <a:rPr lang="ru-RU" sz="1400" dirty="0">
                <a:solidFill>
                  <a:prstClr val="black"/>
                </a:solidFill>
              </a:rPr>
              <a:t>детских садов</a:t>
            </a:r>
          </a:p>
        </p:txBody>
      </p:sp>
      <p:sp>
        <p:nvSpPr>
          <p:cNvPr id="16" name="Загнутый угол 15"/>
          <p:cNvSpPr/>
          <p:nvPr/>
        </p:nvSpPr>
        <p:spPr>
          <a:xfrm>
            <a:off x="4573588" y="1639888"/>
            <a:ext cx="2122487" cy="1020762"/>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400" dirty="0">
                <a:solidFill>
                  <a:prstClr val="black"/>
                </a:solidFill>
              </a:rPr>
              <a:t>5</a:t>
            </a:r>
            <a:endParaRPr lang="ru-RU" sz="1400" dirty="0">
              <a:solidFill>
                <a:prstClr val="black"/>
              </a:solidFill>
            </a:endParaRPr>
          </a:p>
          <a:p>
            <a:pPr algn="ctr" fontAlgn="base">
              <a:spcBef>
                <a:spcPct val="0"/>
              </a:spcBef>
              <a:spcAft>
                <a:spcPct val="0"/>
              </a:spcAft>
              <a:defRPr/>
            </a:pPr>
            <a:r>
              <a:rPr lang="ru-RU" sz="1400" dirty="0">
                <a:solidFill>
                  <a:prstClr val="black"/>
                </a:solidFill>
              </a:rPr>
              <a:t>учреждений </a:t>
            </a:r>
          </a:p>
          <a:p>
            <a:pPr algn="ctr" fontAlgn="base">
              <a:spcBef>
                <a:spcPct val="0"/>
              </a:spcBef>
              <a:spcAft>
                <a:spcPct val="0"/>
              </a:spcAft>
              <a:defRPr/>
            </a:pPr>
            <a:r>
              <a:rPr lang="ru-RU" sz="1400" dirty="0">
                <a:solidFill>
                  <a:prstClr val="black"/>
                </a:solidFill>
              </a:rPr>
              <a:t>дополнительного образования</a:t>
            </a:r>
          </a:p>
        </p:txBody>
      </p:sp>
      <p:sp>
        <p:nvSpPr>
          <p:cNvPr id="64522" name="TextBox 16"/>
          <p:cNvSpPr txBox="1">
            <a:spLocks noChangeArrowheads="1"/>
          </p:cNvSpPr>
          <p:nvPr/>
        </p:nvSpPr>
        <p:spPr bwMode="auto">
          <a:xfrm>
            <a:off x="1740434" y="2696727"/>
            <a:ext cx="6913562"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Утверждена:</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       Постановлением Администрации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от 17.10.2014 года  № 314 "Об утверждении муниципальной  программы " Развитие образования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Срок действия программы:</a:t>
            </a:r>
            <a:r>
              <a:rPr lang="ru-RU" dirty="0">
                <a:solidFill>
                  <a:prstClr val="black"/>
                </a:solidFill>
                <a:latin typeface="Times New Roman" pitchFamily="18" charset="0"/>
                <a:cs typeface="Times New Roman" pitchFamily="18" charset="0"/>
              </a:rPr>
              <a:t> </a:t>
            </a:r>
          </a:p>
          <a:p>
            <a:pPr eaLnBrk="1" fontAlgn="base" hangingPunct="1">
              <a:spcBef>
                <a:spcPct val="0"/>
              </a:spcBef>
              <a:spcAft>
                <a:spcPct val="0"/>
              </a:spcAft>
            </a:pPr>
            <a:r>
              <a:rPr lang="ru-RU" dirty="0">
                <a:solidFill>
                  <a:prstClr val="black"/>
                </a:solidFill>
                <a:latin typeface="Times New Roman" pitchFamily="18" charset="0"/>
                <a:cs typeface="Times New Roman" pitchFamily="18" charset="0"/>
              </a:rPr>
              <a:t>2015-2020 годы.</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Муниципальный заказчик – координатор: </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Управление образования и социально-правовой защиты детства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Нижегородской области.</a:t>
            </a:r>
            <a:endParaRPr lang="ru-RU" dirty="0">
              <a:solidFill>
                <a:prstClr val="black"/>
              </a:solidFill>
              <a:latin typeface="Times New Roman" pitchFamily="18" charset="0"/>
              <a:cs typeface="Times New Roman" pitchFamily="18" charset="0"/>
            </a:endParaRP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Цель:</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Формирование на территории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образовательной системы, обеспечивающей доступность качественного образования, отвечающего потребностям инновационного развития экономики региона, ожиданиям общества и каждого гражданина.</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Целевая группа программы:</a:t>
            </a:r>
          </a:p>
          <a:p>
            <a:pPr eaLnBrk="1" fontAlgn="base" hangingPunct="1">
              <a:spcBef>
                <a:spcPct val="0"/>
              </a:spcBef>
              <a:spcAft>
                <a:spcPct val="0"/>
              </a:spcAft>
            </a:pPr>
            <a:r>
              <a:rPr lang="ru-RU" dirty="0">
                <a:solidFill>
                  <a:prstClr val="black"/>
                </a:solidFill>
                <a:latin typeface="Times New Roman" pitchFamily="18" charset="0"/>
                <a:cs typeface="Times New Roman" pitchFamily="18" charset="0"/>
              </a:rPr>
              <a:t>Дети дошкольного возраста, учащиеся общеобразовательных учреждений, работники образовательных учреждений</a:t>
            </a:r>
            <a:r>
              <a:rPr lang="ru-RU" sz="1200" dirty="0">
                <a:solidFill>
                  <a:prstClr val="black"/>
                </a:solidFill>
              </a:rPr>
              <a:t>.</a:t>
            </a:r>
            <a:endParaRPr lang="ru-RU" dirty="0">
              <a:solidFill>
                <a:prstClr val="black"/>
              </a:solidFill>
              <a:latin typeface="Times New Roman" pitchFamily="18" charset="0"/>
              <a:cs typeface="Times New Roman" pitchFamily="18" charset="0"/>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552" y="2780928"/>
            <a:ext cx="1641550" cy="1615851"/>
          </a:xfrm>
          <a:prstGeom prst="rect">
            <a:avLst/>
          </a:prstGeom>
          <a:ln>
            <a:noFill/>
          </a:ln>
          <a:effectLst>
            <a:softEdge rad="112500"/>
          </a:effectLst>
        </p:spPr>
      </p:pic>
      <p:pic>
        <p:nvPicPr>
          <p:cNvPr id="19" name="Рисунок 18" descr="full_deti1.jpg"/>
          <p:cNvPicPr>
            <a:picLocks noChangeAspect="1"/>
          </p:cNvPicPr>
          <p:nvPr/>
        </p:nvPicPr>
        <p:blipFill>
          <a:blip r:embed="rId4" cstate="print"/>
          <a:stretch>
            <a:fillRect/>
          </a:stretch>
        </p:blipFill>
        <p:spPr>
          <a:xfrm>
            <a:off x="78032" y="4869160"/>
            <a:ext cx="1748765" cy="1224136"/>
          </a:xfrm>
          <a:prstGeom prst="rect">
            <a:avLst/>
          </a:prstGeom>
          <a:ln>
            <a:noFill/>
          </a:ln>
          <a:effectLst>
            <a:softEdge rad="112500"/>
          </a:effectLst>
        </p:spPr>
      </p:pic>
      <p:sp>
        <p:nvSpPr>
          <p:cNvPr id="13" name="Загнутый угол 12"/>
          <p:cNvSpPr/>
          <p:nvPr/>
        </p:nvSpPr>
        <p:spPr>
          <a:xfrm>
            <a:off x="6848475" y="1639888"/>
            <a:ext cx="2120900" cy="1020762"/>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ru-RU" sz="1400" dirty="0">
                <a:solidFill>
                  <a:prstClr val="black"/>
                </a:solidFill>
              </a:rPr>
              <a:t>2 </a:t>
            </a:r>
          </a:p>
          <a:p>
            <a:pPr algn="ctr" fontAlgn="base">
              <a:spcBef>
                <a:spcPct val="0"/>
              </a:spcBef>
              <a:spcAft>
                <a:spcPct val="0"/>
              </a:spcAft>
              <a:defRPr/>
            </a:pPr>
            <a:r>
              <a:rPr lang="ru-RU" sz="1400" dirty="0">
                <a:solidFill>
                  <a:prstClr val="black"/>
                </a:solidFill>
              </a:rPr>
              <a:t>Муниципальных бюджетных учреждения</a:t>
            </a:r>
          </a:p>
        </p:txBody>
      </p:sp>
    </p:spTree>
    <p:extLst>
      <p:ext uri="{BB962C8B-B14F-4D97-AF65-F5344CB8AC3E}">
        <p14:creationId xmlns:p14="http://schemas.microsoft.com/office/powerpoint/2010/main" val="1413813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1061911" y="-54442"/>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образования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
        <p:nvSpPr>
          <p:cNvPr id="4" name="Скругленный прямоугольник 3"/>
          <p:cNvSpPr/>
          <p:nvPr/>
        </p:nvSpPr>
        <p:spPr>
          <a:xfrm>
            <a:off x="838200" y="1057946"/>
            <a:ext cx="7842250" cy="36064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Направление расходов, </a:t>
            </a:r>
            <a:r>
              <a:rPr lang="ru-RU" sz="2400" b="1" dirty="0" err="1">
                <a:solidFill>
                  <a:prstClr val="black"/>
                </a:solidFill>
              </a:rPr>
              <a:t>млн.рублей</a:t>
            </a:r>
            <a:endParaRPr lang="ru-RU" sz="2400" b="1" dirty="0">
              <a:solidFill>
                <a:prstClr val="black"/>
              </a:solidFill>
            </a:endParaRPr>
          </a:p>
        </p:txBody>
      </p:sp>
      <p:sp>
        <p:nvSpPr>
          <p:cNvPr id="20" name="Скругленный прямоугольник 19"/>
          <p:cNvSpPr/>
          <p:nvPr/>
        </p:nvSpPr>
        <p:spPr>
          <a:xfrm>
            <a:off x="827933" y="1431964"/>
            <a:ext cx="7839817" cy="332471"/>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r>
              <a:rPr lang="ru-RU" sz="2000" b="1" dirty="0">
                <a:solidFill>
                  <a:prstClr val="black"/>
                </a:solidFill>
              </a:rPr>
              <a:t>2019 год      2020 год</a:t>
            </a:r>
          </a:p>
        </p:txBody>
      </p:sp>
      <p:sp>
        <p:nvSpPr>
          <p:cNvPr id="21" name="Скругленный прямоугольник 20"/>
          <p:cNvSpPr/>
          <p:nvPr/>
        </p:nvSpPr>
        <p:spPr>
          <a:xfrm>
            <a:off x="827933" y="1752426"/>
            <a:ext cx="4413636" cy="27948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65544" name="TextBox 4"/>
          <p:cNvSpPr txBox="1">
            <a:spLocks noChangeArrowheads="1"/>
          </p:cNvSpPr>
          <p:nvPr/>
        </p:nvSpPr>
        <p:spPr bwMode="auto">
          <a:xfrm>
            <a:off x="944311" y="1705319"/>
            <a:ext cx="3916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«Развитие общего образования»</a:t>
            </a:r>
          </a:p>
        </p:txBody>
      </p:sp>
      <p:sp>
        <p:nvSpPr>
          <p:cNvPr id="22" name="Скругленный прямоугольник 21"/>
          <p:cNvSpPr/>
          <p:nvPr/>
        </p:nvSpPr>
        <p:spPr>
          <a:xfrm>
            <a:off x="827933" y="2045288"/>
            <a:ext cx="4379556" cy="39425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65546" name="TextBox 22"/>
          <p:cNvSpPr txBox="1">
            <a:spLocks noChangeArrowheads="1"/>
          </p:cNvSpPr>
          <p:nvPr/>
        </p:nvSpPr>
        <p:spPr bwMode="auto">
          <a:xfrm>
            <a:off x="953359" y="1959913"/>
            <a:ext cx="3968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«Развитие дополнительного </a:t>
            </a:r>
          </a:p>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образования и воспитания детей»</a:t>
            </a:r>
          </a:p>
        </p:txBody>
      </p:sp>
      <p:sp>
        <p:nvSpPr>
          <p:cNvPr id="24" name="Скругленный прямоугольник 23"/>
          <p:cNvSpPr/>
          <p:nvPr/>
        </p:nvSpPr>
        <p:spPr>
          <a:xfrm>
            <a:off x="827933" y="2452921"/>
            <a:ext cx="4413635" cy="60313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65548" name="TextBox 24"/>
          <p:cNvSpPr txBox="1">
            <a:spLocks noChangeArrowheads="1"/>
          </p:cNvSpPr>
          <p:nvPr/>
        </p:nvSpPr>
        <p:spPr bwMode="auto">
          <a:xfrm>
            <a:off x="1061911" y="2376787"/>
            <a:ext cx="3911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"Развитие системы оценки качества образования и информационной прозрачности системы образования"</a:t>
            </a:r>
          </a:p>
        </p:txBody>
      </p:sp>
      <p:sp>
        <p:nvSpPr>
          <p:cNvPr id="26" name="Скругленный прямоугольник 25"/>
          <p:cNvSpPr/>
          <p:nvPr/>
        </p:nvSpPr>
        <p:spPr>
          <a:xfrm>
            <a:off x="827933" y="3069430"/>
            <a:ext cx="4413635" cy="57998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65550" name="TextBox 26"/>
          <p:cNvSpPr txBox="1">
            <a:spLocks noChangeArrowheads="1"/>
          </p:cNvSpPr>
          <p:nvPr/>
        </p:nvSpPr>
        <p:spPr bwMode="auto">
          <a:xfrm>
            <a:off x="1023938" y="2973509"/>
            <a:ext cx="3970336" cy="73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"Патриотическое воспитание и подготовка граждан в </a:t>
            </a:r>
            <a:r>
              <a:rPr lang="ru-RU" b="1" dirty="0" err="1">
                <a:solidFill>
                  <a:prstClr val="black"/>
                </a:solidFill>
                <a:latin typeface="Times New Roman" pitchFamily="18" charset="0"/>
                <a:cs typeface="Times New Roman" pitchFamily="18" charset="0"/>
              </a:rPr>
              <a:t>Балахнинском</a:t>
            </a:r>
            <a:r>
              <a:rPr lang="ru-RU" b="1" dirty="0">
                <a:solidFill>
                  <a:prstClr val="black"/>
                </a:solidFill>
                <a:latin typeface="Times New Roman" pitchFamily="18" charset="0"/>
                <a:cs typeface="Times New Roman" pitchFamily="18" charset="0"/>
              </a:rPr>
              <a:t> районе к военной службе"</a:t>
            </a:r>
          </a:p>
        </p:txBody>
      </p:sp>
      <p:sp>
        <p:nvSpPr>
          <p:cNvPr id="16" name="Скругленный прямоугольник 15"/>
          <p:cNvSpPr/>
          <p:nvPr/>
        </p:nvSpPr>
        <p:spPr>
          <a:xfrm>
            <a:off x="827933" y="3679408"/>
            <a:ext cx="4413635" cy="37697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65552" name="TextBox 4"/>
          <p:cNvSpPr txBox="1">
            <a:spLocks noChangeArrowheads="1"/>
          </p:cNvSpPr>
          <p:nvPr/>
        </p:nvSpPr>
        <p:spPr bwMode="auto">
          <a:xfrm>
            <a:off x="1098551" y="3594323"/>
            <a:ext cx="3970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"Укрепление материально-технической базы образовательных учреждений"</a:t>
            </a:r>
          </a:p>
        </p:txBody>
      </p:sp>
      <p:sp>
        <p:nvSpPr>
          <p:cNvPr id="2" name="Пятиугольник 1"/>
          <p:cNvSpPr/>
          <p:nvPr/>
        </p:nvSpPr>
        <p:spPr>
          <a:xfrm>
            <a:off x="5259758" y="1789253"/>
            <a:ext cx="3419475" cy="275878"/>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1006,1              911,0</a:t>
            </a:r>
          </a:p>
        </p:txBody>
      </p:sp>
      <p:sp>
        <p:nvSpPr>
          <p:cNvPr id="23" name="Пятиугольник 22"/>
          <p:cNvSpPr/>
          <p:nvPr/>
        </p:nvSpPr>
        <p:spPr>
          <a:xfrm>
            <a:off x="5241568" y="2069159"/>
            <a:ext cx="3419477" cy="370386"/>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71,8                 66,6</a:t>
            </a:r>
          </a:p>
        </p:txBody>
      </p:sp>
      <p:sp>
        <p:nvSpPr>
          <p:cNvPr id="25" name="Пятиугольник 24"/>
          <p:cNvSpPr/>
          <p:nvPr/>
        </p:nvSpPr>
        <p:spPr>
          <a:xfrm>
            <a:off x="5280548" y="2452921"/>
            <a:ext cx="3380495" cy="610157"/>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1,3                     1,6</a:t>
            </a:r>
          </a:p>
        </p:txBody>
      </p:sp>
      <p:sp>
        <p:nvSpPr>
          <p:cNvPr id="27" name="Пятиугольник 26"/>
          <p:cNvSpPr/>
          <p:nvPr/>
        </p:nvSpPr>
        <p:spPr>
          <a:xfrm>
            <a:off x="5279542" y="3069431"/>
            <a:ext cx="3381502" cy="537988"/>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0,1                    0,1</a:t>
            </a:r>
          </a:p>
        </p:txBody>
      </p:sp>
      <p:sp>
        <p:nvSpPr>
          <p:cNvPr id="28" name="Пятиугольник 27"/>
          <p:cNvSpPr/>
          <p:nvPr/>
        </p:nvSpPr>
        <p:spPr>
          <a:xfrm>
            <a:off x="5260975" y="3655767"/>
            <a:ext cx="3406775" cy="400617"/>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27,0                   67,8</a:t>
            </a:r>
          </a:p>
        </p:txBody>
      </p:sp>
      <p:sp>
        <p:nvSpPr>
          <p:cNvPr id="5" name="Стрелка вниз 4"/>
          <p:cNvSpPr/>
          <p:nvPr/>
        </p:nvSpPr>
        <p:spPr>
          <a:xfrm>
            <a:off x="1835696" y="5329400"/>
            <a:ext cx="576064" cy="499468"/>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30" name="Стрелка вниз 29"/>
          <p:cNvSpPr/>
          <p:nvPr/>
        </p:nvSpPr>
        <p:spPr>
          <a:xfrm>
            <a:off x="6588224" y="5295717"/>
            <a:ext cx="576064" cy="533152"/>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6" name="Прямоугольник 5"/>
          <p:cNvSpPr/>
          <p:nvPr/>
        </p:nvSpPr>
        <p:spPr>
          <a:xfrm>
            <a:off x="827933" y="5828868"/>
            <a:ext cx="7852517" cy="913245"/>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ru-RU" sz="1400" dirty="0">
                <a:solidFill>
                  <a:prstClr val="black"/>
                </a:solidFill>
              </a:rPr>
              <a:t>Расходы на образование  в расчете на одного жителя по итогам реализации программы составили:</a:t>
            </a:r>
          </a:p>
          <a:p>
            <a:pPr algn="ctr" fontAlgn="base">
              <a:spcBef>
                <a:spcPct val="0"/>
              </a:spcBef>
              <a:spcAft>
                <a:spcPct val="0"/>
              </a:spcAft>
              <a:defRPr/>
            </a:pPr>
            <a:r>
              <a:rPr lang="ru-RU" sz="1400" dirty="0">
                <a:solidFill>
                  <a:prstClr val="black"/>
                </a:solidFill>
              </a:rPr>
              <a:t>в 2019 году – 15 407,11 рублей </a:t>
            </a:r>
          </a:p>
          <a:p>
            <a:pPr algn="ctr" fontAlgn="base">
              <a:spcBef>
                <a:spcPct val="0"/>
              </a:spcBef>
              <a:spcAft>
                <a:spcPct val="0"/>
              </a:spcAft>
              <a:defRPr/>
            </a:pPr>
            <a:r>
              <a:rPr lang="ru-RU" sz="1400" dirty="0">
                <a:solidFill>
                  <a:schemeClr val="tx1"/>
                </a:solidFill>
              </a:rPr>
              <a:t>в 2020 году – 14904,10 рублей</a:t>
            </a:r>
          </a:p>
        </p:txBody>
      </p:sp>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49</a:t>
            </a:r>
          </a:p>
        </p:txBody>
      </p:sp>
      <p:sp>
        <p:nvSpPr>
          <p:cNvPr id="31" name="Скругленный прямоугольник 30"/>
          <p:cNvSpPr/>
          <p:nvPr/>
        </p:nvSpPr>
        <p:spPr>
          <a:xfrm>
            <a:off x="838200" y="4056384"/>
            <a:ext cx="4422776" cy="364371"/>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1400" b="1" dirty="0">
                <a:solidFill>
                  <a:prstClr val="black"/>
                </a:solidFill>
                <a:latin typeface="Times New Roman" panose="02020603050405020304" pitchFamily="18" charset="0"/>
                <a:cs typeface="Times New Roman" panose="02020603050405020304" pitchFamily="18" charset="0"/>
              </a:rPr>
              <a:t>"Обеспечение пожарной безопасности образовательных учреждений"</a:t>
            </a:r>
          </a:p>
        </p:txBody>
      </p:sp>
      <p:sp>
        <p:nvSpPr>
          <p:cNvPr id="32" name="Пятиугольник 31"/>
          <p:cNvSpPr/>
          <p:nvPr/>
        </p:nvSpPr>
        <p:spPr>
          <a:xfrm>
            <a:off x="5271243" y="4056384"/>
            <a:ext cx="3396507" cy="335796"/>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1,4                     1,8</a:t>
            </a:r>
          </a:p>
        </p:txBody>
      </p:sp>
      <p:sp>
        <p:nvSpPr>
          <p:cNvPr id="33" name="Скругленный прямоугольник 32"/>
          <p:cNvSpPr/>
          <p:nvPr/>
        </p:nvSpPr>
        <p:spPr>
          <a:xfrm>
            <a:off x="850901" y="4872591"/>
            <a:ext cx="4390668" cy="41193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pPr>
            <a:r>
              <a:rPr lang="ru-RU" sz="1400" b="1" dirty="0">
                <a:solidFill>
                  <a:prstClr val="black"/>
                </a:solidFill>
                <a:latin typeface="Times New Roman" pitchFamily="18" charset="0"/>
                <a:cs typeface="Times New Roman" pitchFamily="18" charset="0"/>
              </a:rPr>
              <a:t>ПП </a:t>
            </a:r>
            <a:r>
              <a:rPr lang="ru-RU" sz="1400" b="1" dirty="0">
                <a:latin typeface="Times New Roman" panose="02020603050405020304" pitchFamily="18" charset="0"/>
                <a:cs typeface="Times New Roman" panose="02020603050405020304" pitchFamily="18" charset="0"/>
              </a:rPr>
              <a:t>"Школьное питание как основа </a:t>
            </a:r>
            <a:r>
              <a:rPr lang="ru-RU" sz="1400" b="1" dirty="0" err="1">
                <a:latin typeface="Times New Roman" panose="02020603050405020304" pitchFamily="18" charset="0"/>
                <a:cs typeface="Times New Roman" panose="02020603050405020304" pitchFamily="18" charset="0"/>
              </a:rPr>
              <a:t>здоровьесбережения</a:t>
            </a:r>
            <a:r>
              <a:rPr lang="ru-RU" sz="1400" b="1" dirty="0">
                <a:latin typeface="Times New Roman" panose="02020603050405020304" pitchFamily="18" charset="0"/>
                <a:cs typeface="Times New Roman" panose="02020603050405020304" pitchFamily="18" charset="0"/>
              </a:rPr>
              <a:t> учащихся"</a:t>
            </a:r>
            <a:endParaRPr lang="ru-RU" sz="1400" b="1" dirty="0">
              <a:solidFill>
                <a:prstClr val="black"/>
              </a:solidFill>
              <a:latin typeface="Times New Roman" pitchFamily="18" charset="0"/>
              <a:cs typeface="Times New Roman" pitchFamily="18" charset="0"/>
            </a:endParaRPr>
          </a:p>
        </p:txBody>
      </p:sp>
      <p:sp>
        <p:nvSpPr>
          <p:cNvPr id="34" name="Пятиугольник 33"/>
          <p:cNvSpPr/>
          <p:nvPr/>
        </p:nvSpPr>
        <p:spPr>
          <a:xfrm>
            <a:off x="5260976" y="4843948"/>
            <a:ext cx="3400068" cy="440579"/>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7,1                     25,5</a:t>
            </a:r>
          </a:p>
        </p:txBody>
      </p:sp>
      <p:sp>
        <p:nvSpPr>
          <p:cNvPr id="35" name="Скругленный прямоугольник 34"/>
          <p:cNvSpPr/>
          <p:nvPr/>
        </p:nvSpPr>
        <p:spPr>
          <a:xfrm>
            <a:off x="850901" y="4433360"/>
            <a:ext cx="4390666" cy="420181"/>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1400" b="1" dirty="0">
                <a:solidFill>
                  <a:prstClr val="black"/>
                </a:solidFill>
                <a:latin typeface="Times New Roman" panose="02020603050405020304" pitchFamily="18" charset="0"/>
                <a:cs typeface="Times New Roman" panose="02020603050405020304" pitchFamily="18" charset="0"/>
              </a:rPr>
              <a:t>"Социально-правовая защита детей в </a:t>
            </a:r>
            <a:r>
              <a:rPr lang="ru-RU" sz="1400" b="1" dirty="0" err="1">
                <a:solidFill>
                  <a:prstClr val="black"/>
                </a:solidFill>
                <a:latin typeface="Times New Roman" panose="02020603050405020304" pitchFamily="18" charset="0"/>
                <a:cs typeface="Times New Roman" panose="02020603050405020304" pitchFamily="18" charset="0"/>
              </a:rPr>
              <a:t>Балахнинском</a:t>
            </a:r>
            <a:r>
              <a:rPr lang="ru-RU" sz="1400" b="1" dirty="0">
                <a:solidFill>
                  <a:prstClr val="black"/>
                </a:solidFill>
                <a:latin typeface="Times New Roman" panose="02020603050405020304" pitchFamily="18" charset="0"/>
                <a:cs typeface="Times New Roman" panose="02020603050405020304" pitchFamily="18" charset="0"/>
              </a:rPr>
              <a:t> районе"</a:t>
            </a:r>
          </a:p>
        </p:txBody>
      </p:sp>
      <p:sp>
        <p:nvSpPr>
          <p:cNvPr id="36" name="Пятиугольник 35"/>
          <p:cNvSpPr/>
          <p:nvPr/>
        </p:nvSpPr>
        <p:spPr>
          <a:xfrm>
            <a:off x="5271243" y="4433360"/>
            <a:ext cx="3396507" cy="410588"/>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2,3                    2,4</a:t>
            </a:r>
          </a:p>
        </p:txBody>
      </p:sp>
    </p:spTree>
    <p:extLst>
      <p:ext uri="{BB962C8B-B14F-4D97-AF65-F5344CB8AC3E}">
        <p14:creationId xmlns:p14="http://schemas.microsoft.com/office/powerpoint/2010/main" val="107184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type="body" sz="half" idx="2"/>
          </p:nvPr>
        </p:nvSpPr>
        <p:spPr>
          <a:xfrm>
            <a:off x="179512" y="1700808"/>
            <a:ext cx="7272808" cy="4525962"/>
          </a:xfrm>
        </p:spPr>
        <p:txBody>
          <a:bodyPr>
            <a:normAutofit fontScale="92500" lnSpcReduction="10000"/>
          </a:bodyPr>
          <a:lstStyle/>
          <a:p>
            <a:pPr marL="182563" indent="-182563" algn="ctr" eaLnBrk="1" hangingPunct="1">
              <a:lnSpc>
                <a:spcPct val="80000"/>
              </a:lnSpc>
              <a:buFont typeface="Wingdings 2" pitchFamily="18" charset="2"/>
              <a:buNone/>
            </a:pPr>
            <a:r>
              <a:rPr lang="ru-RU" sz="2800" b="1" i="1" dirty="0">
                <a:solidFill>
                  <a:schemeClr val="tx1"/>
                </a:solidFill>
                <a:latin typeface="Times New Roman" pitchFamily="18" charset="0"/>
              </a:rPr>
              <a:t>Исполнение бюджета</a:t>
            </a:r>
            <a:r>
              <a:rPr lang="ru-RU" sz="2800" b="1" i="1" dirty="0">
                <a:solidFill>
                  <a:srgbClr val="CC0000"/>
                </a:solidFill>
                <a:latin typeface="Times New Roman" pitchFamily="18" charset="0"/>
              </a:rPr>
              <a:t> </a:t>
            </a:r>
            <a:r>
              <a:rPr lang="ru-RU" sz="2800" b="1" i="1" dirty="0">
                <a:solidFill>
                  <a:schemeClr val="tx1"/>
                </a:solidFill>
                <a:latin typeface="Times New Roman" pitchFamily="18" charset="0"/>
              </a:rPr>
              <a:t>– процесс сбора и учета доходов и осуществление расходов на основе сводной бюджетной росписи и кассового плана.</a:t>
            </a:r>
            <a:endParaRPr lang="ru-RU" sz="2800" b="1" dirty="0">
              <a:solidFill>
                <a:schemeClr val="tx1"/>
              </a:solidFill>
              <a:latin typeface="Times New Roman" pitchFamily="18" charset="0"/>
            </a:endParaRPr>
          </a:p>
          <a:p>
            <a:pPr marL="182563" indent="-182563" algn="ctr" eaLnBrk="1" hangingPunct="1">
              <a:lnSpc>
                <a:spcPct val="80000"/>
              </a:lnSpc>
              <a:buFont typeface="Wingdings 2" pitchFamily="18" charset="2"/>
              <a:buNone/>
            </a:pPr>
            <a:endParaRPr lang="ru-RU" sz="2000" b="1" i="1" dirty="0">
              <a:solidFill>
                <a:srgbClr val="CC0000"/>
              </a:solidFill>
              <a:latin typeface="Times New Roman" pitchFamily="18" charset="0"/>
            </a:endParaRPr>
          </a:p>
          <a:p>
            <a:pPr marL="182563" indent="-182563" algn="ctr" eaLnBrk="1" hangingPunct="1">
              <a:lnSpc>
                <a:spcPct val="80000"/>
              </a:lnSpc>
              <a:buFont typeface="Wingdings 2" pitchFamily="18" charset="2"/>
              <a:buNone/>
            </a:pPr>
            <a:r>
              <a:rPr lang="ru-RU" sz="2400" b="1" i="1" dirty="0">
                <a:solidFill>
                  <a:schemeClr val="tx1"/>
                </a:solidFill>
                <a:latin typeface="Times New Roman" pitchFamily="18" charset="0"/>
              </a:rPr>
              <a:t>Основные этапы исполнения бюджета:</a:t>
            </a:r>
            <a:r>
              <a:rPr lang="ru-RU" sz="2000" b="1" i="1" dirty="0">
                <a:solidFill>
                  <a:schemeClr val="tx1"/>
                </a:solidFill>
                <a:latin typeface="Times New Roman" pitchFamily="18" charset="0"/>
              </a:rPr>
              <a:t> </a:t>
            </a:r>
          </a:p>
          <a:p>
            <a:pPr marL="182563" indent="-182563" algn="ctr" eaLnBrk="1" hangingPunct="1">
              <a:lnSpc>
                <a:spcPct val="80000"/>
              </a:lnSpc>
              <a:buFont typeface="Wingdings 2" pitchFamily="18" charset="2"/>
              <a:buNone/>
            </a:pPr>
            <a:endParaRPr lang="ru-RU" sz="2000" dirty="0">
              <a:solidFill>
                <a:schemeClr val="tx1"/>
              </a:solidFill>
              <a:latin typeface="Times New Roman" pitchFamily="18" charset="0"/>
            </a:endParaRPr>
          </a:p>
          <a:p>
            <a:pPr algn="just" eaLnBrk="1" hangingPunct="1">
              <a:lnSpc>
                <a:spcPct val="80000"/>
              </a:lnSpc>
              <a:buFont typeface="Wingdings" panose="05000000000000000000" pitchFamily="2" charset="2"/>
              <a:buChar char="Ø"/>
            </a:pPr>
            <a:r>
              <a:rPr lang="ru-RU" sz="2000" dirty="0">
                <a:solidFill>
                  <a:srgbClr val="FF0000"/>
                </a:solidFill>
                <a:latin typeface="Times New Roman" pitchFamily="18" charset="0"/>
              </a:rPr>
              <a:t>     </a:t>
            </a:r>
            <a:r>
              <a:rPr lang="ru-RU" sz="2000" dirty="0">
                <a:solidFill>
                  <a:schemeClr val="tx1"/>
                </a:solidFill>
                <a:latin typeface="Times New Roman" pitchFamily="18" charset="0"/>
              </a:rPr>
              <a:t>исполнение бюджета по доходам (обеспечение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утвержденными бюджетными назначениями); </a:t>
            </a:r>
          </a:p>
          <a:p>
            <a:pPr algn="just" eaLnBrk="1" hangingPunct="1">
              <a:lnSpc>
                <a:spcPct val="80000"/>
              </a:lnSpc>
              <a:buFont typeface="Wingdings" panose="05000000000000000000" pitchFamily="2" charset="2"/>
              <a:buChar char="Ø"/>
            </a:pPr>
            <a:r>
              <a:rPr lang="ru-RU" sz="2000" dirty="0">
                <a:solidFill>
                  <a:schemeClr val="tx1"/>
                </a:solidFill>
                <a:latin typeface="Times New Roman" pitchFamily="18" charset="0"/>
              </a:rPr>
              <a:t>      исполнение бюджета по расходам (обеспечение последовательного финансирования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 </a:t>
            </a:r>
          </a:p>
        </p:txBody>
      </p:sp>
      <p:sp>
        <p:nvSpPr>
          <p:cNvPr id="27137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a:t>
            </a:r>
          </a:p>
        </p:txBody>
      </p:sp>
      <p:pic>
        <p:nvPicPr>
          <p:cNvPr id="163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0"/>
            <a:ext cx="173196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30536" y="332656"/>
            <a:ext cx="5426678" cy="830997"/>
          </a:xfrm>
          <a:prstGeom prst="rect">
            <a:avLst/>
          </a:prstGeom>
        </p:spPr>
        <p:txBody>
          <a:bodyPr wrap="non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Что такое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«Отчет об исполнении бюджета»?</a:t>
            </a:r>
          </a:p>
        </p:txBody>
      </p:sp>
    </p:spTree>
    <p:extLst>
      <p:ext uri="{BB962C8B-B14F-4D97-AF65-F5344CB8AC3E}">
        <p14:creationId xmlns:p14="http://schemas.microsoft.com/office/powerpoint/2010/main" val="1175473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795530" y="42592"/>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образования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
        <p:nvSpPr>
          <p:cNvPr id="20" name="Скругленный прямоугольник 19"/>
          <p:cNvSpPr/>
          <p:nvPr/>
        </p:nvSpPr>
        <p:spPr>
          <a:xfrm>
            <a:off x="827933" y="1431964"/>
            <a:ext cx="7839817" cy="332471"/>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r>
              <a:rPr lang="ru-RU" sz="2000" b="1" dirty="0">
                <a:solidFill>
                  <a:prstClr val="black"/>
                </a:solidFill>
              </a:rPr>
              <a:t>2019 год      2020 год</a:t>
            </a:r>
          </a:p>
        </p:txBody>
      </p:sp>
      <p:sp>
        <p:nvSpPr>
          <p:cNvPr id="22" name="Скругленный прямоугольник 21"/>
          <p:cNvSpPr/>
          <p:nvPr/>
        </p:nvSpPr>
        <p:spPr>
          <a:xfrm>
            <a:off x="827933" y="2045288"/>
            <a:ext cx="4379556" cy="53320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65546" name="TextBox 22"/>
          <p:cNvSpPr txBox="1">
            <a:spLocks noChangeArrowheads="1"/>
          </p:cNvSpPr>
          <p:nvPr/>
        </p:nvSpPr>
        <p:spPr bwMode="auto">
          <a:xfrm>
            <a:off x="981934" y="2047780"/>
            <a:ext cx="3968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fontAlgn="base">
              <a:spcBef>
                <a:spcPct val="0"/>
              </a:spcBef>
              <a:spcAft>
                <a:spcPct val="0"/>
              </a:spcAft>
            </a:pPr>
            <a:r>
              <a:rPr lang="ru-RU" b="1" dirty="0">
                <a:solidFill>
                  <a:prstClr val="black"/>
                </a:solidFill>
                <a:latin typeface="Times New Roman" pitchFamily="18" charset="0"/>
                <a:cs typeface="Times New Roman" pitchFamily="18" charset="0"/>
              </a:rPr>
              <a:t>ПП «Обеспечение реализации муниципальной программы»</a:t>
            </a:r>
          </a:p>
        </p:txBody>
      </p:sp>
      <p:sp>
        <p:nvSpPr>
          <p:cNvPr id="24" name="Скругленный прямоугольник 23"/>
          <p:cNvSpPr/>
          <p:nvPr/>
        </p:nvSpPr>
        <p:spPr>
          <a:xfrm>
            <a:off x="815190" y="2832952"/>
            <a:ext cx="4413635" cy="60313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65548" name="TextBox 24"/>
          <p:cNvSpPr txBox="1">
            <a:spLocks noChangeArrowheads="1"/>
          </p:cNvSpPr>
          <p:nvPr/>
        </p:nvSpPr>
        <p:spPr bwMode="auto">
          <a:xfrm>
            <a:off x="981934" y="2749044"/>
            <a:ext cx="3911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a:t>
            </a:r>
            <a:r>
              <a:rPr lang="ru-RU" b="1" dirty="0">
                <a:latin typeface="Times New Roman" panose="02020603050405020304" pitchFamily="18" charset="0"/>
                <a:cs typeface="Times New Roman" panose="02020603050405020304" pitchFamily="18" charset="0"/>
              </a:rPr>
              <a:t>"Энергосбережение и повышение энергетической эффективности образовательных учреждений"</a:t>
            </a:r>
            <a:endParaRPr lang="ru-RU" b="1" dirty="0">
              <a:solidFill>
                <a:prstClr val="black"/>
              </a:solidFill>
              <a:latin typeface="Times New Roman" pitchFamily="18" charset="0"/>
              <a:cs typeface="Times New Roman" pitchFamily="18" charset="0"/>
            </a:endParaRPr>
          </a:p>
        </p:txBody>
      </p:sp>
      <p:sp>
        <p:nvSpPr>
          <p:cNvPr id="18" name="Скругленный прямоугольник 17"/>
          <p:cNvSpPr/>
          <p:nvPr/>
        </p:nvSpPr>
        <p:spPr>
          <a:xfrm>
            <a:off x="884979" y="3852285"/>
            <a:ext cx="4356588" cy="373321"/>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pPr>
            <a:r>
              <a:rPr lang="ru-RU" sz="1400" b="1" dirty="0">
                <a:solidFill>
                  <a:schemeClr val="tx1"/>
                </a:solidFill>
                <a:latin typeface="Times New Roman" pitchFamily="18" charset="0"/>
                <a:cs typeface="Times New Roman" pitchFamily="18" charset="0"/>
              </a:rPr>
              <a:t>Всего расходов по программе</a:t>
            </a:r>
          </a:p>
        </p:txBody>
      </p:sp>
      <p:sp>
        <p:nvSpPr>
          <p:cNvPr id="23" name="Пятиугольник 22"/>
          <p:cNvSpPr/>
          <p:nvPr/>
        </p:nvSpPr>
        <p:spPr>
          <a:xfrm>
            <a:off x="5207489" y="2058469"/>
            <a:ext cx="3419477" cy="500909"/>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50,3                50,5</a:t>
            </a:r>
          </a:p>
        </p:txBody>
      </p:sp>
      <p:sp>
        <p:nvSpPr>
          <p:cNvPr id="25" name="Пятиугольник 24"/>
          <p:cNvSpPr/>
          <p:nvPr/>
        </p:nvSpPr>
        <p:spPr>
          <a:xfrm>
            <a:off x="5299955" y="2829439"/>
            <a:ext cx="3380495" cy="610157"/>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  2,0                  0,9</a:t>
            </a:r>
          </a:p>
        </p:txBody>
      </p:sp>
      <p:sp>
        <p:nvSpPr>
          <p:cNvPr id="29" name="Пятиугольник 28"/>
          <p:cNvSpPr/>
          <p:nvPr/>
        </p:nvSpPr>
        <p:spPr>
          <a:xfrm>
            <a:off x="5260976" y="3852285"/>
            <a:ext cx="3400068" cy="373321"/>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schemeClr val="tx1"/>
                </a:solidFill>
              </a:rPr>
              <a:t>1169,4                 1128,2</a:t>
            </a:r>
          </a:p>
        </p:txBody>
      </p:sp>
      <p:sp>
        <p:nvSpPr>
          <p:cNvPr id="5" name="Стрелка вниз 4"/>
          <p:cNvSpPr/>
          <p:nvPr/>
        </p:nvSpPr>
        <p:spPr>
          <a:xfrm>
            <a:off x="1979712" y="4509120"/>
            <a:ext cx="576064" cy="814055"/>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30" name="Стрелка вниз 29"/>
          <p:cNvSpPr/>
          <p:nvPr/>
        </p:nvSpPr>
        <p:spPr>
          <a:xfrm>
            <a:off x="6732240" y="4509120"/>
            <a:ext cx="576064" cy="814055"/>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6" name="Прямоугольник 5"/>
          <p:cNvSpPr/>
          <p:nvPr/>
        </p:nvSpPr>
        <p:spPr>
          <a:xfrm>
            <a:off x="971600" y="5445224"/>
            <a:ext cx="7852517" cy="913245"/>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ru-RU" sz="1400" dirty="0">
                <a:solidFill>
                  <a:prstClr val="black"/>
                </a:solidFill>
              </a:rPr>
              <a:t>Расходы на образование  в расчете на одного жителя по итогам реализации программы составили:</a:t>
            </a:r>
          </a:p>
          <a:p>
            <a:pPr algn="ctr" fontAlgn="base">
              <a:spcBef>
                <a:spcPct val="0"/>
              </a:spcBef>
              <a:spcAft>
                <a:spcPct val="0"/>
              </a:spcAft>
              <a:defRPr/>
            </a:pPr>
            <a:r>
              <a:rPr lang="ru-RU" sz="1400" dirty="0">
                <a:solidFill>
                  <a:prstClr val="black"/>
                </a:solidFill>
              </a:rPr>
              <a:t>в 2019 году – 15407,11 рублей </a:t>
            </a:r>
          </a:p>
          <a:p>
            <a:pPr algn="ctr" fontAlgn="base">
              <a:spcBef>
                <a:spcPct val="0"/>
              </a:spcBef>
              <a:spcAft>
                <a:spcPct val="0"/>
              </a:spcAft>
              <a:defRPr/>
            </a:pPr>
            <a:r>
              <a:rPr lang="ru-RU" sz="1400" dirty="0">
                <a:solidFill>
                  <a:schemeClr val="tx1"/>
                </a:solidFill>
              </a:rPr>
              <a:t>в 2020 году – 14904,10 рублей</a:t>
            </a:r>
          </a:p>
        </p:txBody>
      </p:sp>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50</a:t>
            </a:r>
          </a:p>
        </p:txBody>
      </p:sp>
    </p:spTree>
    <p:extLst>
      <p:ext uri="{BB962C8B-B14F-4D97-AF65-F5344CB8AC3E}">
        <p14:creationId xmlns:p14="http://schemas.microsoft.com/office/powerpoint/2010/main" val="2951654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51</a:t>
            </a:r>
          </a:p>
        </p:txBody>
      </p:sp>
      <p:pic>
        <p:nvPicPr>
          <p:cNvPr id="6656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850771" y="-66570"/>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образования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
        <p:nvSpPr>
          <p:cNvPr id="4" name="Скругленный прямоугольник 3"/>
          <p:cNvSpPr/>
          <p:nvPr/>
        </p:nvSpPr>
        <p:spPr>
          <a:xfrm>
            <a:off x="513188" y="1149350"/>
            <a:ext cx="8423473" cy="33543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ru-RU" b="1" dirty="0">
                <a:solidFill>
                  <a:prstClr val="black"/>
                </a:solidFill>
              </a:rPr>
              <a:t>За счет бюджетных средств оказаны муниципальные услуги (работы)</a:t>
            </a:r>
          </a:p>
        </p:txBody>
      </p:sp>
      <p:graphicFrame>
        <p:nvGraphicFramePr>
          <p:cNvPr id="6" name="Таблица 5"/>
          <p:cNvGraphicFramePr>
            <a:graphicFrameLocks noGrp="1"/>
          </p:cNvGraphicFramePr>
          <p:nvPr>
            <p:extLst>
              <p:ext uri="{D42A27DB-BD31-4B8C-83A1-F6EECF244321}">
                <p14:modId xmlns:p14="http://schemas.microsoft.com/office/powerpoint/2010/main" val="1645577693"/>
              </p:ext>
            </p:extLst>
          </p:nvPr>
        </p:nvGraphicFramePr>
        <p:xfrm>
          <a:off x="363538" y="1998663"/>
          <a:ext cx="8572500" cy="3871240"/>
        </p:xfrm>
        <a:graphic>
          <a:graphicData uri="http://schemas.openxmlformats.org/drawingml/2006/table">
            <a:tbl>
              <a:tblPr firstRow="1" bandRow="1">
                <a:tableStyleId>{00A15C55-8517-42AA-B614-E9B94910E393}</a:tableStyleId>
              </a:tblPr>
              <a:tblGrid>
                <a:gridCol w="3184441">
                  <a:extLst>
                    <a:ext uri="{9D8B030D-6E8A-4147-A177-3AD203B41FA5}">
                      <a16:colId xmlns:a16="http://schemas.microsoft.com/office/drawing/2014/main" val="20000"/>
                    </a:ext>
                  </a:extLst>
                </a:gridCol>
                <a:gridCol w="1258705">
                  <a:extLst>
                    <a:ext uri="{9D8B030D-6E8A-4147-A177-3AD203B41FA5}">
                      <a16:colId xmlns:a16="http://schemas.microsoft.com/office/drawing/2014/main" val="20001"/>
                    </a:ext>
                  </a:extLst>
                </a:gridCol>
                <a:gridCol w="1151727">
                  <a:extLst>
                    <a:ext uri="{9D8B030D-6E8A-4147-A177-3AD203B41FA5}">
                      <a16:colId xmlns:a16="http://schemas.microsoft.com/office/drawing/2014/main" val="20002"/>
                    </a:ext>
                  </a:extLst>
                </a:gridCol>
                <a:gridCol w="1151727">
                  <a:extLst>
                    <a:ext uri="{9D8B030D-6E8A-4147-A177-3AD203B41FA5}">
                      <a16:colId xmlns:a16="http://schemas.microsoft.com/office/drawing/2014/main" val="20003"/>
                    </a:ext>
                  </a:extLst>
                </a:gridCol>
                <a:gridCol w="1825900">
                  <a:extLst>
                    <a:ext uri="{9D8B030D-6E8A-4147-A177-3AD203B41FA5}">
                      <a16:colId xmlns:a16="http://schemas.microsoft.com/office/drawing/2014/main" val="20004"/>
                    </a:ext>
                  </a:extLst>
                </a:gridCol>
              </a:tblGrid>
              <a:tr h="944948">
                <a:tc>
                  <a:txBody>
                    <a:bodyPr/>
                    <a:lstStyle/>
                    <a:p>
                      <a:pPr algn="ctr"/>
                      <a:r>
                        <a:rPr lang="ru-RU" sz="1400" dirty="0">
                          <a:latin typeface="Times New Roman" pitchFamily="18" charset="0"/>
                          <a:cs typeface="Times New Roman" pitchFamily="18" charset="0"/>
                        </a:rPr>
                        <a:t>Наименование муниципальной услуги (работы)</a:t>
                      </a:r>
                    </a:p>
                  </a:txBody>
                  <a:tcPr marL="91436" marR="91436" marT="45723" marB="45723"/>
                </a:tc>
                <a:tc>
                  <a:txBody>
                    <a:bodyPr/>
                    <a:lstStyle/>
                    <a:p>
                      <a:pPr algn="ctr"/>
                      <a:r>
                        <a:rPr lang="ru-RU" sz="1400" dirty="0">
                          <a:latin typeface="Times New Roman" pitchFamily="18" charset="0"/>
                          <a:cs typeface="Times New Roman" pitchFamily="18" charset="0"/>
                        </a:rPr>
                        <a:t>Ед.изм.</a:t>
                      </a:r>
                    </a:p>
                  </a:txBody>
                  <a:tcPr marL="91436" marR="91436" marT="45723" marB="45723"/>
                </a:tc>
                <a:tc>
                  <a:txBody>
                    <a:bodyPr/>
                    <a:lstStyle/>
                    <a:p>
                      <a:pPr algn="ctr"/>
                      <a:r>
                        <a:rPr lang="ru-RU" sz="1400" dirty="0">
                          <a:latin typeface="Times New Roman" pitchFamily="18" charset="0"/>
                          <a:cs typeface="Times New Roman" pitchFamily="18" charset="0"/>
                        </a:rPr>
                        <a:t>2020 год</a:t>
                      </a:r>
                    </a:p>
                    <a:p>
                      <a:pPr algn="ctr"/>
                      <a:r>
                        <a:rPr lang="ru-RU" sz="1400" dirty="0">
                          <a:latin typeface="Times New Roman" pitchFamily="18" charset="0"/>
                          <a:cs typeface="Times New Roman" pitchFamily="18" charset="0"/>
                        </a:rPr>
                        <a:t>план</a:t>
                      </a:r>
                    </a:p>
                  </a:txBody>
                  <a:tcPr marL="91436" marR="91436" marT="45723" marB="45723"/>
                </a:tc>
                <a:tc>
                  <a:txBody>
                    <a:bodyPr/>
                    <a:lstStyle/>
                    <a:p>
                      <a:pPr algn="ctr"/>
                      <a:r>
                        <a:rPr lang="ru-RU" sz="1400" dirty="0">
                          <a:latin typeface="Times New Roman" pitchFamily="18" charset="0"/>
                          <a:cs typeface="Times New Roman" pitchFamily="18" charset="0"/>
                        </a:rPr>
                        <a:t>2020</a:t>
                      </a:r>
                      <a:r>
                        <a:rPr lang="ru-RU" sz="1400" baseline="0" dirty="0">
                          <a:latin typeface="Times New Roman" pitchFamily="18" charset="0"/>
                          <a:cs typeface="Times New Roman" pitchFamily="18" charset="0"/>
                        </a:rPr>
                        <a:t> год</a:t>
                      </a:r>
                    </a:p>
                    <a:p>
                      <a:pPr algn="ctr"/>
                      <a:r>
                        <a:rPr lang="ru-RU" sz="1400" baseline="0" dirty="0">
                          <a:latin typeface="Times New Roman" pitchFamily="18" charset="0"/>
                          <a:cs typeface="Times New Roman" pitchFamily="18" charset="0"/>
                        </a:rPr>
                        <a:t>факт</a:t>
                      </a:r>
                      <a:endParaRPr lang="ru-RU" sz="1400" dirty="0">
                        <a:latin typeface="Times New Roman" pitchFamily="18" charset="0"/>
                        <a:cs typeface="Times New Roman" pitchFamily="18" charset="0"/>
                      </a:endParaRPr>
                    </a:p>
                  </a:txBody>
                  <a:tcPr marL="91436" marR="91436" marT="45723" marB="45723"/>
                </a:tc>
                <a:tc>
                  <a:txBody>
                    <a:bodyPr/>
                    <a:lstStyle/>
                    <a:p>
                      <a:pPr algn="ctr"/>
                      <a:r>
                        <a:rPr lang="ru-RU" sz="1400" dirty="0">
                          <a:latin typeface="Times New Roman" pitchFamily="18" charset="0"/>
                          <a:cs typeface="Times New Roman" pitchFamily="18" charset="0"/>
                        </a:rPr>
                        <a:t>% </a:t>
                      </a:r>
                    </a:p>
                    <a:p>
                      <a:pPr algn="ctr"/>
                      <a:r>
                        <a:rPr lang="ru-RU" sz="1400" dirty="0">
                          <a:latin typeface="Times New Roman" pitchFamily="18" charset="0"/>
                          <a:cs typeface="Times New Roman" pitchFamily="18" charset="0"/>
                        </a:rPr>
                        <a:t>выполнения муниципальной услуги (работы)</a:t>
                      </a:r>
                    </a:p>
                  </a:txBody>
                  <a:tcPr marL="91436" marR="91436" marT="45723" marB="45723"/>
                </a:tc>
                <a:extLst>
                  <a:ext uri="{0D108BD9-81ED-4DB2-BD59-A6C34878D82A}">
                    <a16:rowId xmlns:a16="http://schemas.microsoft.com/office/drawing/2014/main" val="10000"/>
                  </a:ext>
                </a:extLst>
              </a:tr>
              <a:tr h="731573">
                <a:tc>
                  <a:txBody>
                    <a:bodyPr/>
                    <a:lstStyle/>
                    <a:p>
                      <a:r>
                        <a:rPr lang="ru-RU" sz="1400" dirty="0">
                          <a:latin typeface="Times New Roman" pitchFamily="18" charset="0"/>
                          <a:cs typeface="Times New Roman" pitchFamily="18" charset="0"/>
                        </a:rPr>
                        <a:t>Реализация основных общеобразовательных программ дошкольного образования</a:t>
                      </a:r>
                    </a:p>
                  </a:txBody>
                  <a:tcPr marL="91436" marR="91436" marT="45723" marB="45723"/>
                </a:tc>
                <a:tc>
                  <a:txBody>
                    <a:bodyPr/>
                    <a:lstStyle/>
                    <a:p>
                      <a:pPr algn="ctr"/>
                      <a:r>
                        <a:rPr lang="ru-RU" sz="1400" dirty="0">
                          <a:latin typeface="Times New Roman" pitchFamily="18" charset="0"/>
                          <a:cs typeface="Times New Roman" pitchFamily="18" charset="0"/>
                        </a:rPr>
                        <a:t>Количество человек</a:t>
                      </a:r>
                    </a:p>
                  </a:txBody>
                  <a:tcPr marL="91436" marR="91436" marT="45723" marB="45723"/>
                </a:tc>
                <a:tc>
                  <a:txBody>
                    <a:bodyPr/>
                    <a:lstStyle/>
                    <a:p>
                      <a:pPr algn="ctr"/>
                      <a:r>
                        <a:rPr lang="ru-RU" sz="1400" dirty="0">
                          <a:latin typeface="Times New Roman" pitchFamily="18" charset="0"/>
                          <a:cs typeface="Times New Roman" pitchFamily="18" charset="0"/>
                        </a:rPr>
                        <a:t>4052</a:t>
                      </a:r>
                    </a:p>
                  </a:txBody>
                  <a:tcPr marL="91436" marR="91436" marT="45723" marB="45723"/>
                </a:tc>
                <a:tc>
                  <a:txBody>
                    <a:bodyPr/>
                    <a:lstStyle/>
                    <a:p>
                      <a:pPr algn="ctr"/>
                      <a:r>
                        <a:rPr lang="ru-RU" sz="1400" dirty="0">
                          <a:latin typeface="Times New Roman" pitchFamily="18" charset="0"/>
                          <a:cs typeface="Times New Roman" pitchFamily="18" charset="0"/>
                        </a:rPr>
                        <a:t>4024</a:t>
                      </a:r>
                    </a:p>
                  </a:txBody>
                  <a:tcPr marL="91436" marR="91436" marT="45723" marB="45723"/>
                </a:tc>
                <a:tc>
                  <a:txBody>
                    <a:bodyPr/>
                    <a:lstStyle/>
                    <a:p>
                      <a:pPr algn="ctr"/>
                      <a:r>
                        <a:rPr lang="ru-RU" sz="1400" dirty="0">
                          <a:latin typeface="Times New Roman" pitchFamily="18" charset="0"/>
                          <a:cs typeface="Times New Roman" pitchFamily="18" charset="0"/>
                        </a:rPr>
                        <a:t>99,3</a:t>
                      </a:r>
                    </a:p>
                  </a:txBody>
                  <a:tcPr marL="91436" marR="91436" marT="45723" marB="45723"/>
                </a:tc>
                <a:extLst>
                  <a:ext uri="{0D108BD9-81ED-4DB2-BD59-A6C34878D82A}">
                    <a16:rowId xmlns:a16="http://schemas.microsoft.com/office/drawing/2014/main" val="10001"/>
                  </a:ext>
                </a:extLst>
              </a:tr>
              <a:tr h="731573">
                <a:tc>
                  <a:txBody>
                    <a:bodyPr/>
                    <a:lstStyle/>
                    <a:p>
                      <a:r>
                        <a:rPr lang="ru-RU" sz="1400" dirty="0">
                          <a:latin typeface="Times New Roman" pitchFamily="18" charset="0"/>
                          <a:cs typeface="Times New Roman" pitchFamily="18" charset="0"/>
                        </a:rPr>
                        <a:t>Реализация основных общеобразовательных программ начального общего</a:t>
                      </a:r>
                      <a:r>
                        <a:rPr lang="ru-RU" sz="1400" baseline="0" dirty="0">
                          <a:latin typeface="Times New Roman" pitchFamily="18" charset="0"/>
                          <a:cs typeface="Times New Roman" pitchFamily="18" charset="0"/>
                        </a:rPr>
                        <a:t> образования</a:t>
                      </a:r>
                      <a:endParaRPr lang="ru-RU" sz="1400" dirty="0">
                        <a:latin typeface="Times New Roman" pitchFamily="18" charset="0"/>
                        <a:cs typeface="Times New Roman" pitchFamily="18" charset="0"/>
                      </a:endParaRPr>
                    </a:p>
                  </a:txBody>
                  <a:tcPr marL="91436" marR="91436"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Количество человек</a:t>
                      </a:r>
                    </a:p>
                  </a:txBody>
                  <a:tcPr marL="91436" marR="91436" marT="45723" marB="45723"/>
                </a:tc>
                <a:tc>
                  <a:txBody>
                    <a:bodyPr/>
                    <a:lstStyle/>
                    <a:p>
                      <a:pPr algn="ctr"/>
                      <a:r>
                        <a:rPr lang="ru-RU" sz="1400" b="0" i="0" kern="1200" dirty="0">
                          <a:solidFill>
                            <a:schemeClr val="dk1"/>
                          </a:solidFill>
                          <a:effectLst/>
                          <a:latin typeface="Times New Roman" panose="02020603050405020304" pitchFamily="18" charset="0"/>
                          <a:ea typeface="+mn-ea"/>
                          <a:cs typeface="Times New Roman" panose="02020603050405020304" pitchFamily="18" charset="0"/>
                        </a:rPr>
                        <a:t>3 312 </a:t>
                      </a:r>
                      <a:endParaRPr lang="ru-RU" sz="1400" b="0" i="0" dirty="0">
                        <a:latin typeface="Times New Roman" pitchFamily="18" charset="0"/>
                        <a:cs typeface="Times New Roman" pitchFamily="18" charset="0"/>
                      </a:endParaRPr>
                    </a:p>
                  </a:txBody>
                  <a:tcPr marL="91436" marR="91436" marT="45723" marB="45723"/>
                </a:tc>
                <a:tc>
                  <a:txBody>
                    <a:bodyPr/>
                    <a:lstStyle/>
                    <a:p>
                      <a:pPr algn="ctr"/>
                      <a:r>
                        <a:rPr lang="ru-RU" sz="1400" dirty="0">
                          <a:latin typeface="Times New Roman" pitchFamily="18" charset="0"/>
                          <a:cs typeface="Times New Roman" pitchFamily="18" charset="0"/>
                        </a:rPr>
                        <a:t>3323</a:t>
                      </a:r>
                    </a:p>
                  </a:txBody>
                  <a:tcPr marL="91436" marR="91436" marT="45723" marB="45723"/>
                </a:tc>
                <a:tc>
                  <a:txBody>
                    <a:bodyPr/>
                    <a:lstStyle/>
                    <a:p>
                      <a:pPr algn="ctr"/>
                      <a:r>
                        <a:rPr lang="ru-RU" sz="1400" dirty="0">
                          <a:latin typeface="Times New Roman" pitchFamily="18" charset="0"/>
                          <a:cs typeface="Times New Roman" pitchFamily="18" charset="0"/>
                        </a:rPr>
                        <a:t>100,3</a:t>
                      </a:r>
                    </a:p>
                  </a:txBody>
                  <a:tcPr marL="91436" marR="91436" marT="45723" marB="45723"/>
                </a:tc>
                <a:extLst>
                  <a:ext uri="{0D108BD9-81ED-4DB2-BD59-A6C34878D82A}">
                    <a16:rowId xmlns:a16="http://schemas.microsoft.com/office/drawing/2014/main" val="10003"/>
                  </a:ext>
                </a:extLst>
              </a:tr>
              <a:tr h="731573">
                <a:tc>
                  <a:txBody>
                    <a:bodyPr/>
                    <a:lstStyle/>
                    <a:p>
                      <a:r>
                        <a:rPr lang="ru-RU" sz="1400" dirty="0">
                          <a:latin typeface="Times New Roman" pitchFamily="18" charset="0"/>
                          <a:cs typeface="Times New Roman" pitchFamily="18" charset="0"/>
                        </a:rPr>
                        <a:t>Реализация основных общеобразовательных программ основного общего образования</a:t>
                      </a:r>
                    </a:p>
                  </a:txBody>
                  <a:tcPr marL="91436" marR="91436"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Количество человек</a:t>
                      </a:r>
                    </a:p>
                  </a:txBody>
                  <a:tcPr marL="91436" marR="91436" marT="45723" marB="45723"/>
                </a:tc>
                <a:tc>
                  <a:txBody>
                    <a:bodyPr/>
                    <a:lstStyle/>
                    <a:p>
                      <a:pPr algn="ctr"/>
                      <a:r>
                        <a:rPr lang="ru-RU" sz="1400" dirty="0">
                          <a:latin typeface="Times New Roman" pitchFamily="18" charset="0"/>
                          <a:cs typeface="Times New Roman" pitchFamily="18" charset="0"/>
                        </a:rPr>
                        <a:t>3574</a:t>
                      </a:r>
                    </a:p>
                  </a:txBody>
                  <a:tcPr marL="91436" marR="91436" marT="45723" marB="45723"/>
                </a:tc>
                <a:tc>
                  <a:txBody>
                    <a:bodyPr/>
                    <a:lstStyle/>
                    <a:p>
                      <a:pPr algn="ctr"/>
                      <a:r>
                        <a:rPr lang="ru-RU" sz="1400" dirty="0">
                          <a:latin typeface="Times New Roman" pitchFamily="18" charset="0"/>
                          <a:cs typeface="Times New Roman" pitchFamily="18" charset="0"/>
                        </a:rPr>
                        <a:t>3574</a:t>
                      </a:r>
                    </a:p>
                  </a:txBody>
                  <a:tcPr marL="91436" marR="91436" marT="45723" marB="45723"/>
                </a:tc>
                <a:tc>
                  <a:txBody>
                    <a:bodyPr/>
                    <a:lstStyle/>
                    <a:p>
                      <a:pPr algn="ctr"/>
                      <a:r>
                        <a:rPr lang="ru-RU" sz="1400" dirty="0">
                          <a:latin typeface="Times New Roman" pitchFamily="18" charset="0"/>
                          <a:cs typeface="Times New Roman" pitchFamily="18" charset="0"/>
                        </a:rPr>
                        <a:t>100,0</a:t>
                      </a:r>
                    </a:p>
                  </a:txBody>
                  <a:tcPr marL="91436" marR="91436" marT="45723" marB="45723"/>
                </a:tc>
                <a:extLst>
                  <a:ext uri="{0D108BD9-81ED-4DB2-BD59-A6C34878D82A}">
                    <a16:rowId xmlns:a16="http://schemas.microsoft.com/office/drawing/2014/main" val="10004"/>
                  </a:ext>
                </a:extLst>
              </a:tr>
              <a:tr h="731573">
                <a:tc>
                  <a:txBody>
                    <a:bodyPr/>
                    <a:lstStyle/>
                    <a:p>
                      <a:r>
                        <a:rPr lang="ru-RU" sz="1400" dirty="0">
                          <a:latin typeface="Times New Roman" pitchFamily="18" charset="0"/>
                          <a:cs typeface="Times New Roman" pitchFamily="18" charset="0"/>
                        </a:rPr>
                        <a:t>Реализация основных общеобразовательных программ среднего общего образования</a:t>
                      </a:r>
                    </a:p>
                  </a:txBody>
                  <a:tcPr marL="91436" marR="91436"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Количество человек</a:t>
                      </a:r>
                    </a:p>
                  </a:txBody>
                  <a:tcPr marL="91436" marR="91436" marT="45723" marB="45723"/>
                </a:tc>
                <a:tc>
                  <a:txBody>
                    <a:bodyPr/>
                    <a:lstStyle/>
                    <a:p>
                      <a:pPr algn="ctr"/>
                      <a:r>
                        <a:rPr lang="ru-RU" sz="1400" dirty="0">
                          <a:latin typeface="Times New Roman" pitchFamily="18" charset="0"/>
                          <a:cs typeface="Times New Roman" pitchFamily="18" charset="0"/>
                        </a:rPr>
                        <a:t>461</a:t>
                      </a:r>
                    </a:p>
                  </a:txBody>
                  <a:tcPr marL="91436" marR="91436" marT="45723" marB="45723"/>
                </a:tc>
                <a:tc>
                  <a:txBody>
                    <a:bodyPr/>
                    <a:lstStyle/>
                    <a:p>
                      <a:pPr algn="ctr"/>
                      <a:r>
                        <a:rPr lang="ru-RU" sz="1400" dirty="0">
                          <a:latin typeface="Times New Roman" pitchFamily="18" charset="0"/>
                          <a:cs typeface="Times New Roman" pitchFamily="18" charset="0"/>
                        </a:rPr>
                        <a:t>450</a:t>
                      </a:r>
                    </a:p>
                  </a:txBody>
                  <a:tcPr marL="91436" marR="91436" marT="45723" marB="45723"/>
                </a:tc>
                <a:tc>
                  <a:txBody>
                    <a:bodyPr/>
                    <a:lstStyle/>
                    <a:p>
                      <a:pPr algn="ctr"/>
                      <a:r>
                        <a:rPr lang="ru-RU" sz="1400" dirty="0">
                          <a:latin typeface="Times New Roman" pitchFamily="18" charset="0"/>
                          <a:cs typeface="Times New Roman" pitchFamily="18" charset="0"/>
                        </a:rPr>
                        <a:t>97,6</a:t>
                      </a:r>
                    </a:p>
                  </a:txBody>
                  <a:tcPr marL="91436" marR="91436" marT="45723" marB="45723"/>
                </a:tc>
                <a:extLst>
                  <a:ext uri="{0D108BD9-81ED-4DB2-BD59-A6C34878D82A}">
                    <a16:rowId xmlns:a16="http://schemas.microsoft.com/office/drawing/2014/main" val="10005"/>
                  </a:ext>
                </a:extLst>
              </a:tr>
            </a:tbl>
          </a:graphicData>
        </a:graphic>
      </p:graphicFrame>
      <p:sp>
        <p:nvSpPr>
          <p:cNvPr id="9" name="Двойная стрелка вверх/вниз 8"/>
          <p:cNvSpPr/>
          <p:nvPr/>
        </p:nvSpPr>
        <p:spPr>
          <a:xfrm>
            <a:off x="4436892" y="1484784"/>
            <a:ext cx="423140" cy="504056"/>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Tree>
    <p:extLst>
      <p:ext uri="{BB962C8B-B14F-4D97-AF65-F5344CB8AC3E}">
        <p14:creationId xmlns:p14="http://schemas.microsoft.com/office/powerpoint/2010/main" val="2587282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52</a:t>
            </a:r>
          </a:p>
        </p:txBody>
      </p:sp>
      <p:pic>
        <p:nvPicPr>
          <p:cNvPr id="6758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908500" y="-93866"/>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образования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
        <p:nvSpPr>
          <p:cNvPr id="4" name="Скругленный прямоугольник 3"/>
          <p:cNvSpPr/>
          <p:nvPr/>
        </p:nvSpPr>
        <p:spPr>
          <a:xfrm>
            <a:off x="513188" y="1149350"/>
            <a:ext cx="8423473" cy="33543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ru-RU" b="1" dirty="0">
                <a:solidFill>
                  <a:prstClr val="black"/>
                </a:solidFill>
              </a:rPr>
              <a:t>За счет бюджетных средств оказаны муниципальные услуги (работы)</a:t>
            </a:r>
          </a:p>
        </p:txBody>
      </p:sp>
      <p:graphicFrame>
        <p:nvGraphicFramePr>
          <p:cNvPr id="6" name="Таблица 5"/>
          <p:cNvGraphicFramePr>
            <a:graphicFrameLocks noGrp="1"/>
          </p:cNvGraphicFramePr>
          <p:nvPr>
            <p:extLst>
              <p:ext uri="{D42A27DB-BD31-4B8C-83A1-F6EECF244321}">
                <p14:modId xmlns:p14="http://schemas.microsoft.com/office/powerpoint/2010/main" val="3759320634"/>
              </p:ext>
            </p:extLst>
          </p:nvPr>
        </p:nvGraphicFramePr>
        <p:xfrm>
          <a:off x="363538" y="1998663"/>
          <a:ext cx="8572500" cy="4454524"/>
        </p:xfrm>
        <a:graphic>
          <a:graphicData uri="http://schemas.openxmlformats.org/drawingml/2006/table">
            <a:tbl>
              <a:tblPr firstRow="1" bandRow="1">
                <a:tableStyleId>{00A15C55-8517-42AA-B614-E9B94910E393}</a:tableStyleId>
              </a:tblPr>
              <a:tblGrid>
                <a:gridCol w="3184441">
                  <a:extLst>
                    <a:ext uri="{9D8B030D-6E8A-4147-A177-3AD203B41FA5}">
                      <a16:colId xmlns:a16="http://schemas.microsoft.com/office/drawing/2014/main" val="20000"/>
                    </a:ext>
                  </a:extLst>
                </a:gridCol>
                <a:gridCol w="1258705">
                  <a:extLst>
                    <a:ext uri="{9D8B030D-6E8A-4147-A177-3AD203B41FA5}">
                      <a16:colId xmlns:a16="http://schemas.microsoft.com/office/drawing/2014/main" val="20001"/>
                    </a:ext>
                  </a:extLst>
                </a:gridCol>
                <a:gridCol w="1151727">
                  <a:extLst>
                    <a:ext uri="{9D8B030D-6E8A-4147-A177-3AD203B41FA5}">
                      <a16:colId xmlns:a16="http://schemas.microsoft.com/office/drawing/2014/main" val="20002"/>
                    </a:ext>
                  </a:extLst>
                </a:gridCol>
                <a:gridCol w="1151727">
                  <a:extLst>
                    <a:ext uri="{9D8B030D-6E8A-4147-A177-3AD203B41FA5}">
                      <a16:colId xmlns:a16="http://schemas.microsoft.com/office/drawing/2014/main" val="20003"/>
                    </a:ext>
                  </a:extLst>
                </a:gridCol>
                <a:gridCol w="1825900">
                  <a:extLst>
                    <a:ext uri="{9D8B030D-6E8A-4147-A177-3AD203B41FA5}">
                      <a16:colId xmlns:a16="http://schemas.microsoft.com/office/drawing/2014/main" val="20004"/>
                    </a:ext>
                  </a:extLst>
                </a:gridCol>
              </a:tblGrid>
              <a:tr h="1055600">
                <a:tc>
                  <a:txBody>
                    <a:bodyPr/>
                    <a:lstStyle/>
                    <a:p>
                      <a:pPr algn="ctr"/>
                      <a:r>
                        <a:rPr lang="ru-RU" sz="1400" dirty="0">
                          <a:latin typeface="Times New Roman" pitchFamily="18" charset="0"/>
                          <a:cs typeface="Times New Roman" pitchFamily="18" charset="0"/>
                        </a:rPr>
                        <a:t>Наименование муниципальной услуги (работы)</a:t>
                      </a:r>
                    </a:p>
                  </a:txBody>
                  <a:tcPr marL="91436" marR="91436" marT="45721" marB="45721"/>
                </a:tc>
                <a:tc>
                  <a:txBody>
                    <a:bodyPr/>
                    <a:lstStyle/>
                    <a:p>
                      <a:pPr algn="ctr"/>
                      <a:r>
                        <a:rPr lang="ru-RU" sz="1400" dirty="0">
                          <a:latin typeface="Times New Roman" pitchFamily="18" charset="0"/>
                          <a:cs typeface="Times New Roman" pitchFamily="18" charset="0"/>
                        </a:rPr>
                        <a:t>Ед.изм.</a:t>
                      </a:r>
                    </a:p>
                  </a:txBody>
                  <a:tcPr marL="91436" marR="91436" marT="45721" marB="45721"/>
                </a:tc>
                <a:tc>
                  <a:txBody>
                    <a:bodyPr/>
                    <a:lstStyle/>
                    <a:p>
                      <a:pPr algn="ctr"/>
                      <a:r>
                        <a:rPr lang="ru-RU" sz="1400" dirty="0">
                          <a:latin typeface="Times New Roman" pitchFamily="18" charset="0"/>
                          <a:cs typeface="Times New Roman" pitchFamily="18" charset="0"/>
                        </a:rPr>
                        <a:t>2020 год</a:t>
                      </a:r>
                    </a:p>
                    <a:p>
                      <a:pPr algn="ctr"/>
                      <a:r>
                        <a:rPr lang="ru-RU" sz="1400" dirty="0">
                          <a:latin typeface="Times New Roman" pitchFamily="18" charset="0"/>
                          <a:cs typeface="Times New Roman" pitchFamily="18" charset="0"/>
                        </a:rPr>
                        <a:t>план</a:t>
                      </a:r>
                    </a:p>
                  </a:txBody>
                  <a:tcPr marL="91436" marR="91436" marT="45721" marB="45721"/>
                </a:tc>
                <a:tc>
                  <a:txBody>
                    <a:bodyPr/>
                    <a:lstStyle/>
                    <a:p>
                      <a:pPr algn="ctr"/>
                      <a:r>
                        <a:rPr lang="ru-RU" sz="1400" dirty="0">
                          <a:latin typeface="Times New Roman" pitchFamily="18" charset="0"/>
                          <a:cs typeface="Times New Roman" pitchFamily="18" charset="0"/>
                        </a:rPr>
                        <a:t>2020</a:t>
                      </a:r>
                      <a:r>
                        <a:rPr lang="ru-RU" sz="1400" baseline="0" dirty="0">
                          <a:latin typeface="Times New Roman" pitchFamily="18" charset="0"/>
                          <a:cs typeface="Times New Roman" pitchFamily="18" charset="0"/>
                        </a:rPr>
                        <a:t> год</a:t>
                      </a:r>
                    </a:p>
                    <a:p>
                      <a:pPr algn="ctr"/>
                      <a:r>
                        <a:rPr lang="ru-RU" sz="1400" baseline="0" dirty="0">
                          <a:latin typeface="Times New Roman" pitchFamily="18" charset="0"/>
                          <a:cs typeface="Times New Roman" pitchFamily="18" charset="0"/>
                        </a:rPr>
                        <a:t>факт</a:t>
                      </a:r>
                      <a:endParaRPr lang="ru-RU" sz="1400" dirty="0">
                        <a:latin typeface="Times New Roman" pitchFamily="18" charset="0"/>
                        <a:cs typeface="Times New Roman" pitchFamily="18" charset="0"/>
                      </a:endParaRPr>
                    </a:p>
                  </a:txBody>
                  <a:tcPr marL="91436" marR="91436" marT="45721" marB="45721"/>
                </a:tc>
                <a:tc>
                  <a:txBody>
                    <a:bodyPr/>
                    <a:lstStyle/>
                    <a:p>
                      <a:pPr algn="ctr"/>
                      <a:r>
                        <a:rPr lang="ru-RU" sz="1400" dirty="0">
                          <a:latin typeface="Times New Roman" pitchFamily="18" charset="0"/>
                          <a:cs typeface="Times New Roman" pitchFamily="18" charset="0"/>
                        </a:rPr>
                        <a:t>% </a:t>
                      </a:r>
                    </a:p>
                    <a:p>
                      <a:pPr algn="ctr"/>
                      <a:r>
                        <a:rPr lang="ru-RU" sz="1400" dirty="0">
                          <a:latin typeface="Times New Roman" pitchFamily="18" charset="0"/>
                          <a:cs typeface="Times New Roman" pitchFamily="18" charset="0"/>
                        </a:rPr>
                        <a:t>выполнения муниципальной услуги (работы)</a:t>
                      </a:r>
                    </a:p>
                  </a:txBody>
                  <a:tcPr marL="91436" marR="91436" marT="45721" marB="45721"/>
                </a:tc>
                <a:extLst>
                  <a:ext uri="{0D108BD9-81ED-4DB2-BD59-A6C34878D82A}">
                    <a16:rowId xmlns:a16="http://schemas.microsoft.com/office/drawing/2014/main" val="10000"/>
                  </a:ext>
                </a:extLst>
              </a:tr>
              <a:tr h="603284">
                <a:tc>
                  <a:txBody>
                    <a:bodyPr/>
                    <a:lstStyle/>
                    <a:p>
                      <a:r>
                        <a:rPr lang="ru-RU" sz="1400" dirty="0">
                          <a:latin typeface="Times New Roman" pitchFamily="18" charset="0"/>
                          <a:cs typeface="Times New Roman" pitchFamily="18" charset="0"/>
                        </a:rPr>
                        <a:t>Реализация дополнительных общеразвивающих программ</a:t>
                      </a:r>
                    </a:p>
                  </a:txBody>
                  <a:tcPr marL="91436" marR="91436"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Количество человек</a:t>
                      </a:r>
                    </a:p>
                  </a:txBody>
                  <a:tcPr marL="91436" marR="91436" marT="45721" marB="45721"/>
                </a:tc>
                <a:tc>
                  <a:txBody>
                    <a:bodyPr/>
                    <a:lstStyle/>
                    <a:p>
                      <a:pPr algn="ctr"/>
                      <a:r>
                        <a:rPr lang="ru-RU" sz="1400" dirty="0">
                          <a:latin typeface="Times New Roman" pitchFamily="18" charset="0"/>
                          <a:cs typeface="Times New Roman" pitchFamily="18" charset="0"/>
                        </a:rPr>
                        <a:t>3711</a:t>
                      </a:r>
                    </a:p>
                  </a:txBody>
                  <a:tcPr marL="91436" marR="91436" marT="45721" marB="45721"/>
                </a:tc>
                <a:tc>
                  <a:txBody>
                    <a:bodyPr/>
                    <a:lstStyle/>
                    <a:p>
                      <a:pPr algn="ctr"/>
                      <a:r>
                        <a:rPr lang="ru-RU" sz="1400" dirty="0">
                          <a:latin typeface="Times New Roman" pitchFamily="18" charset="0"/>
                          <a:cs typeface="Times New Roman" pitchFamily="18" charset="0"/>
                        </a:rPr>
                        <a:t>3617</a:t>
                      </a:r>
                    </a:p>
                  </a:txBody>
                  <a:tcPr marL="91436" marR="91436" marT="45721" marB="45721"/>
                </a:tc>
                <a:tc>
                  <a:txBody>
                    <a:bodyPr/>
                    <a:lstStyle/>
                    <a:p>
                      <a:pPr algn="ctr"/>
                      <a:r>
                        <a:rPr lang="ru-RU" sz="1400" dirty="0">
                          <a:latin typeface="Times New Roman" pitchFamily="18" charset="0"/>
                          <a:cs typeface="Times New Roman" pitchFamily="18" charset="0"/>
                        </a:rPr>
                        <a:t>97,4</a:t>
                      </a:r>
                    </a:p>
                  </a:txBody>
                  <a:tcPr marL="91436" marR="91436" marT="45721" marB="45721"/>
                </a:tc>
                <a:extLst>
                  <a:ext uri="{0D108BD9-81ED-4DB2-BD59-A6C34878D82A}">
                    <a16:rowId xmlns:a16="http://schemas.microsoft.com/office/drawing/2014/main" val="10001"/>
                  </a:ext>
                </a:extLst>
              </a:tr>
              <a:tr h="1055600">
                <a:tc>
                  <a:txBody>
                    <a:bodyPr/>
                    <a:lstStyle/>
                    <a:p>
                      <a:pPr algn="l">
                        <a:spcAft>
                          <a:spcPts val="0"/>
                        </a:spcAft>
                      </a:pPr>
                      <a:r>
                        <a:rPr lang="ru-RU" sz="1400" b="0" i="0" dirty="0">
                          <a:effectLst/>
                          <a:latin typeface="Times New Roman" panose="02020603050405020304" pitchFamily="18" charset="0"/>
                          <a:ea typeface="Times New Roman" panose="02020603050405020304" pitchFamily="18" charset="0"/>
                          <a:cs typeface="Times New Roman" panose="02020603050405020304" pitchFamily="18" charset="0"/>
                        </a:rPr>
                        <a:t>Реализация дополнительных общеобразовательных предпрофессиональных программ</a:t>
                      </a:r>
                      <a:endParaRPr lang="ru-RU" sz="1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Количество человек</a:t>
                      </a:r>
                    </a:p>
                  </a:txBody>
                  <a:tcPr marL="91436" marR="91436" marT="45721" marB="45721"/>
                </a:tc>
                <a:tc>
                  <a:txBody>
                    <a:bodyPr/>
                    <a:lstStyle/>
                    <a:p>
                      <a:pPr algn="ctr"/>
                      <a:r>
                        <a:rPr lang="ru-RU" sz="1400" dirty="0">
                          <a:latin typeface="Times New Roman" pitchFamily="18" charset="0"/>
                          <a:cs typeface="Times New Roman" pitchFamily="18" charset="0"/>
                        </a:rPr>
                        <a:t>448</a:t>
                      </a:r>
                    </a:p>
                  </a:txBody>
                  <a:tcPr marL="91436" marR="91436" marT="45721" marB="45721"/>
                </a:tc>
                <a:tc>
                  <a:txBody>
                    <a:bodyPr/>
                    <a:lstStyle/>
                    <a:p>
                      <a:pPr algn="ctr"/>
                      <a:r>
                        <a:rPr lang="ru-RU" sz="1400" dirty="0">
                          <a:latin typeface="Times New Roman" pitchFamily="18" charset="0"/>
                          <a:cs typeface="Times New Roman" pitchFamily="18" charset="0"/>
                        </a:rPr>
                        <a:t>446</a:t>
                      </a:r>
                    </a:p>
                  </a:txBody>
                  <a:tcPr marL="91436" marR="91436" marT="45721" marB="45721"/>
                </a:tc>
                <a:tc>
                  <a:txBody>
                    <a:bodyPr/>
                    <a:lstStyle/>
                    <a:p>
                      <a:pPr algn="ctr"/>
                      <a:r>
                        <a:rPr lang="ru-RU" sz="1400" dirty="0">
                          <a:latin typeface="Times New Roman" pitchFamily="18" charset="0"/>
                          <a:cs typeface="Times New Roman" pitchFamily="18" charset="0"/>
                        </a:rPr>
                        <a:t>99,6</a:t>
                      </a:r>
                    </a:p>
                  </a:txBody>
                  <a:tcPr marL="91436" marR="91436" marT="45721" marB="45721"/>
                </a:tc>
                <a:extLst>
                  <a:ext uri="{0D108BD9-81ED-4DB2-BD59-A6C34878D82A}">
                    <a16:rowId xmlns:a16="http://schemas.microsoft.com/office/drawing/2014/main" val="10002"/>
                  </a:ext>
                </a:extLst>
              </a:tr>
              <a:tr h="1740040">
                <a:tc>
                  <a:txBody>
                    <a:bodyPr/>
                    <a:lstStyle/>
                    <a:p>
                      <a:r>
                        <a:rPr lang="ru-RU" sz="1400" dirty="0">
                          <a:latin typeface="Times New Roman" pitchFamily="18" charset="0"/>
                          <a:cs typeface="Times New Roman" pitchFamily="18" charset="0"/>
                        </a:rPr>
                        <a:t>Содержание (эксплуатация) имущества, находящегося в государственной (муниципальной)</a:t>
                      </a:r>
                      <a:r>
                        <a:rPr lang="ru-RU" sz="1400" baseline="0" dirty="0">
                          <a:latin typeface="Times New Roman" pitchFamily="18" charset="0"/>
                          <a:cs typeface="Times New Roman" pitchFamily="18" charset="0"/>
                        </a:rPr>
                        <a:t> собственности</a:t>
                      </a:r>
                      <a:endParaRPr lang="ru-RU" sz="1400" dirty="0">
                        <a:latin typeface="Times New Roman" pitchFamily="18" charset="0"/>
                        <a:cs typeface="Times New Roman" pitchFamily="18" charset="0"/>
                      </a:endParaRPr>
                    </a:p>
                  </a:txBody>
                  <a:tcPr marL="91436" marR="91436"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Кв. метры</a:t>
                      </a:r>
                    </a:p>
                  </a:txBody>
                  <a:tcPr marL="91436" marR="91436" marT="45721" marB="45721"/>
                </a:tc>
                <a:tc>
                  <a:txBody>
                    <a:bodyPr/>
                    <a:lstStyle/>
                    <a:p>
                      <a:pPr algn="ctr"/>
                      <a:r>
                        <a:rPr lang="ru-RU" sz="1400" dirty="0">
                          <a:latin typeface="Times New Roman" pitchFamily="18" charset="0"/>
                          <a:cs typeface="Times New Roman" pitchFamily="18" charset="0"/>
                        </a:rPr>
                        <a:t>55006</a:t>
                      </a:r>
                    </a:p>
                  </a:txBody>
                  <a:tcPr marL="91436" marR="91436" marT="45721" marB="45721"/>
                </a:tc>
                <a:tc>
                  <a:txBody>
                    <a:bodyPr/>
                    <a:lstStyle/>
                    <a:p>
                      <a:pPr algn="ctr"/>
                      <a:r>
                        <a:rPr lang="ru-RU" sz="1400" dirty="0">
                          <a:latin typeface="Times New Roman" pitchFamily="18" charset="0"/>
                          <a:cs typeface="Times New Roman" pitchFamily="18" charset="0"/>
                        </a:rPr>
                        <a:t>55006</a:t>
                      </a:r>
                    </a:p>
                  </a:txBody>
                  <a:tcPr marL="91436" marR="91436" marT="45721" marB="45721"/>
                </a:tc>
                <a:tc>
                  <a:txBody>
                    <a:bodyPr/>
                    <a:lstStyle/>
                    <a:p>
                      <a:pPr algn="ctr"/>
                      <a:r>
                        <a:rPr lang="ru-RU" sz="1400" dirty="0">
                          <a:latin typeface="Times New Roman" pitchFamily="18" charset="0"/>
                          <a:cs typeface="Times New Roman" pitchFamily="18" charset="0"/>
                        </a:rPr>
                        <a:t>100,0</a:t>
                      </a:r>
                    </a:p>
                  </a:txBody>
                  <a:tcPr marL="91436" marR="91436" marT="45721" marB="45721"/>
                </a:tc>
                <a:extLst>
                  <a:ext uri="{0D108BD9-81ED-4DB2-BD59-A6C34878D82A}">
                    <a16:rowId xmlns:a16="http://schemas.microsoft.com/office/drawing/2014/main" val="10003"/>
                  </a:ext>
                </a:extLst>
              </a:tr>
            </a:tbl>
          </a:graphicData>
        </a:graphic>
      </p:graphicFrame>
      <p:sp>
        <p:nvSpPr>
          <p:cNvPr id="9" name="Двойная стрелка вверх/вниз 8"/>
          <p:cNvSpPr/>
          <p:nvPr/>
        </p:nvSpPr>
        <p:spPr>
          <a:xfrm>
            <a:off x="4436892" y="1484784"/>
            <a:ext cx="423140" cy="504056"/>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Tree>
    <p:extLst>
      <p:ext uri="{BB962C8B-B14F-4D97-AF65-F5344CB8AC3E}">
        <p14:creationId xmlns:p14="http://schemas.microsoft.com/office/powerpoint/2010/main" val="1514660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53</a:t>
            </a:r>
          </a:p>
        </p:txBody>
      </p:sp>
      <p:pic>
        <p:nvPicPr>
          <p:cNvPr id="6963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467544" y="-39867"/>
            <a:ext cx="7399337" cy="1200329"/>
          </a:xfrm>
          <a:prstGeom prst="rect">
            <a:avLst/>
          </a:prstGeom>
        </p:spPr>
        <p:txBody>
          <a:bodyPr wrap="squar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культуры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
        <p:nvSpPr>
          <p:cNvPr id="2" name="Прямоугольник 1"/>
          <p:cNvSpPr/>
          <p:nvPr/>
        </p:nvSpPr>
        <p:spPr>
          <a:xfrm>
            <a:off x="138906" y="1149350"/>
            <a:ext cx="8937625" cy="36004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ru-RU" b="1" dirty="0">
                <a:solidFill>
                  <a:prstClr val="black"/>
                </a:solidFill>
              </a:rPr>
              <a:t>Оказание услуг в рамках муниципальной программы осуществляют </a:t>
            </a:r>
          </a:p>
        </p:txBody>
      </p:sp>
      <p:sp>
        <p:nvSpPr>
          <p:cNvPr id="3" name="Загнутый угол 2"/>
          <p:cNvSpPr/>
          <p:nvPr/>
        </p:nvSpPr>
        <p:spPr>
          <a:xfrm>
            <a:off x="47625" y="1628775"/>
            <a:ext cx="1698625" cy="1152525"/>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400" dirty="0">
                <a:solidFill>
                  <a:prstClr val="black"/>
                </a:solidFill>
              </a:rPr>
              <a:t>3</a:t>
            </a:r>
            <a:r>
              <a:rPr lang="ru-RU" sz="1400" dirty="0">
                <a:solidFill>
                  <a:prstClr val="black"/>
                </a:solidFill>
              </a:rPr>
              <a:t> Дома культуры</a:t>
            </a:r>
          </a:p>
        </p:txBody>
      </p:sp>
      <p:sp>
        <p:nvSpPr>
          <p:cNvPr id="15" name="Загнутый угол 14"/>
          <p:cNvSpPr/>
          <p:nvPr/>
        </p:nvSpPr>
        <p:spPr>
          <a:xfrm>
            <a:off x="1835150" y="1628775"/>
            <a:ext cx="1584325" cy="1141413"/>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ru-RU" sz="1400" dirty="0">
                <a:solidFill>
                  <a:prstClr val="black"/>
                </a:solidFill>
              </a:rPr>
              <a:t>МБУК «БМИХК»</a:t>
            </a:r>
          </a:p>
        </p:txBody>
      </p:sp>
      <p:sp>
        <p:nvSpPr>
          <p:cNvPr id="16" name="Загнутый угол 15"/>
          <p:cNvSpPr/>
          <p:nvPr/>
        </p:nvSpPr>
        <p:spPr>
          <a:xfrm>
            <a:off x="3492500" y="1639888"/>
            <a:ext cx="1974850" cy="1141412"/>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ru-RU" sz="1400" dirty="0">
                <a:solidFill>
                  <a:prstClr val="black"/>
                </a:solidFill>
              </a:rPr>
              <a:t>МБУК «Централизованная библиотечная система»</a:t>
            </a:r>
          </a:p>
        </p:txBody>
      </p:sp>
      <p:sp>
        <p:nvSpPr>
          <p:cNvPr id="13" name="Загнутый угол 12"/>
          <p:cNvSpPr/>
          <p:nvPr/>
        </p:nvSpPr>
        <p:spPr>
          <a:xfrm>
            <a:off x="7299325" y="1639888"/>
            <a:ext cx="1746250" cy="1141412"/>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ru-RU" sz="1400" dirty="0">
                <a:solidFill>
                  <a:prstClr val="black"/>
                </a:solidFill>
              </a:rPr>
              <a:t> </a:t>
            </a:r>
          </a:p>
          <a:p>
            <a:pPr algn="ctr" fontAlgn="base">
              <a:spcBef>
                <a:spcPct val="0"/>
              </a:spcBef>
              <a:spcAft>
                <a:spcPct val="0"/>
              </a:spcAft>
              <a:defRPr/>
            </a:pPr>
            <a:r>
              <a:rPr lang="ru-RU" sz="1400" dirty="0">
                <a:solidFill>
                  <a:prstClr val="black"/>
                </a:solidFill>
              </a:rPr>
              <a:t>МБУК «</a:t>
            </a:r>
            <a:r>
              <a:rPr lang="ru-RU" sz="1400" dirty="0" err="1">
                <a:solidFill>
                  <a:prstClr val="black"/>
                </a:solidFill>
              </a:rPr>
              <a:t>Инновационно</a:t>
            </a:r>
            <a:r>
              <a:rPr lang="ru-RU" sz="1400" dirty="0">
                <a:solidFill>
                  <a:prstClr val="black"/>
                </a:solidFill>
              </a:rPr>
              <a:t> - методическое объединение»</a:t>
            </a:r>
          </a:p>
        </p:txBody>
      </p:sp>
      <p:sp>
        <p:nvSpPr>
          <p:cNvPr id="69643" name="TextBox 16"/>
          <p:cNvSpPr txBox="1">
            <a:spLocks noChangeArrowheads="1"/>
          </p:cNvSpPr>
          <p:nvPr/>
        </p:nvSpPr>
        <p:spPr bwMode="auto">
          <a:xfrm>
            <a:off x="2232025" y="2781300"/>
            <a:ext cx="691197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Утверждена:</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Постановлением администрации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от 17.10.2014 года  №310 «Об утверждении муниципальной программы «Развитие культуры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района»</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Срок действия программы:</a:t>
            </a:r>
            <a:r>
              <a:rPr lang="ru-RU" dirty="0">
                <a:solidFill>
                  <a:prstClr val="black"/>
                </a:solidFill>
                <a:latin typeface="Times New Roman" pitchFamily="18" charset="0"/>
                <a:cs typeface="Times New Roman" pitchFamily="18" charset="0"/>
              </a:rPr>
              <a:t> </a:t>
            </a:r>
          </a:p>
          <a:p>
            <a:pPr eaLnBrk="1" fontAlgn="base" hangingPunct="1">
              <a:spcBef>
                <a:spcPct val="0"/>
              </a:spcBef>
              <a:spcAft>
                <a:spcPct val="0"/>
              </a:spcAft>
            </a:pPr>
            <a:r>
              <a:rPr lang="ru-RU" dirty="0">
                <a:solidFill>
                  <a:prstClr val="black"/>
                </a:solidFill>
                <a:latin typeface="Times New Roman" pitchFamily="18" charset="0"/>
                <a:cs typeface="Times New Roman" pitchFamily="18" charset="0"/>
              </a:rPr>
              <a:t>2015-2020 годы.</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Муниципальный заказчик – координатор: </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Управление культуры, туризма и музейного дела Администрации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Нижегородской области.</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Цель:</a:t>
            </a:r>
          </a:p>
          <a:p>
            <a:pPr eaLnBrk="1" fontAlgn="base" hangingPunct="1">
              <a:spcBef>
                <a:spcPct val="0"/>
              </a:spcBef>
              <a:spcAft>
                <a:spcPct val="0"/>
              </a:spcAft>
            </a:pPr>
            <a:r>
              <a:rPr lang="ru-RU" dirty="0">
                <a:solidFill>
                  <a:prstClr val="black"/>
                </a:solidFill>
                <a:latin typeface="Times New Roman" pitchFamily="18" charset="0"/>
                <a:cs typeface="Times New Roman" pitchFamily="18" charset="0"/>
              </a:rPr>
              <a:t>Создание условий и возможностей для повышения роли культуры в воспитании и просвещении населения </a:t>
            </a:r>
            <a:r>
              <a:rPr lang="ru-RU" dirty="0" err="1">
                <a:solidFill>
                  <a:prstClr val="black"/>
                </a:solidFill>
                <a:latin typeface="Times New Roman" pitchFamily="18" charset="0"/>
                <a:cs typeface="Times New Roman" pitchFamily="18" charset="0"/>
              </a:rPr>
              <a:t>Балахнинского</a:t>
            </a:r>
            <a:r>
              <a:rPr lang="ru-RU" dirty="0">
                <a:solidFill>
                  <a:prstClr val="black"/>
                </a:solidFill>
                <a:latin typeface="Times New Roman" pitchFamily="18" charset="0"/>
                <a:cs typeface="Times New Roman" pitchFamily="18" charset="0"/>
              </a:rPr>
              <a:t> муниципального района в его лучших традициях и достижениях; сохранение культурного наследия региона и единого культурно-информационного пространства; развитие и поддержка социально-значимых программ муниципальных учреждений культуры.</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Целевая группа программы:</a:t>
            </a:r>
          </a:p>
          <a:p>
            <a:pPr eaLnBrk="1" fontAlgn="base" hangingPunct="1">
              <a:spcBef>
                <a:spcPct val="0"/>
              </a:spcBef>
              <a:spcAft>
                <a:spcPct val="0"/>
              </a:spcAft>
            </a:pPr>
            <a:r>
              <a:rPr lang="ru-RU" dirty="0">
                <a:solidFill>
                  <a:prstClr val="black"/>
                </a:solidFill>
                <a:latin typeface="Times New Roman" pitchFamily="18" charset="0"/>
                <a:cs typeface="Times New Roman" pitchFamily="18" charset="0"/>
              </a:rPr>
              <a:t>Жители </a:t>
            </a:r>
            <a:r>
              <a:rPr lang="ru-RU" dirty="0" err="1">
                <a:solidFill>
                  <a:prstClr val="black"/>
                </a:solidFill>
                <a:latin typeface="Times New Roman" pitchFamily="18" charset="0"/>
                <a:cs typeface="Times New Roman" pitchFamily="18" charset="0"/>
              </a:rPr>
              <a:t>Балахнинского</a:t>
            </a:r>
            <a:r>
              <a:rPr lang="ru-RU" dirty="0">
                <a:solidFill>
                  <a:prstClr val="black"/>
                </a:solidFill>
                <a:latin typeface="Times New Roman" pitchFamily="18" charset="0"/>
                <a:cs typeface="Times New Roman" pitchFamily="18" charset="0"/>
              </a:rPr>
              <a:t> района Нижегородской области</a:t>
            </a:r>
          </a:p>
        </p:txBody>
      </p:sp>
      <p:sp>
        <p:nvSpPr>
          <p:cNvPr id="23" name="Загнутый угол 22"/>
          <p:cNvSpPr/>
          <p:nvPr/>
        </p:nvSpPr>
        <p:spPr>
          <a:xfrm>
            <a:off x="5534025" y="1628775"/>
            <a:ext cx="1701800" cy="1141413"/>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ru-RU" sz="1400" dirty="0">
                <a:solidFill>
                  <a:prstClr val="black"/>
                </a:solidFill>
              </a:rPr>
              <a:t>4 </a:t>
            </a:r>
          </a:p>
          <a:p>
            <a:pPr algn="ctr" fontAlgn="base">
              <a:spcBef>
                <a:spcPct val="0"/>
              </a:spcBef>
              <a:spcAft>
                <a:spcPct val="0"/>
              </a:spcAft>
              <a:defRPr/>
            </a:pPr>
            <a:r>
              <a:rPr lang="ru-RU" sz="1400" dirty="0">
                <a:solidFill>
                  <a:prstClr val="black"/>
                </a:solidFill>
              </a:rPr>
              <a:t>учреждения дополнительного образования</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06" y="2900685"/>
            <a:ext cx="2056830" cy="166712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06" y="4797152"/>
            <a:ext cx="2056830" cy="1739022"/>
          </a:xfrm>
          <a:prstGeom prst="rect">
            <a:avLst/>
          </a:prstGeom>
        </p:spPr>
      </p:pic>
    </p:spTree>
    <p:extLst>
      <p:ext uri="{BB962C8B-B14F-4D97-AF65-F5344CB8AC3E}">
        <p14:creationId xmlns:p14="http://schemas.microsoft.com/office/powerpoint/2010/main" val="3244880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836613" y="1085850"/>
            <a:ext cx="7816850" cy="4079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Направление расходов, </a:t>
            </a:r>
            <a:r>
              <a:rPr lang="ru-RU" sz="2400" b="1" dirty="0" err="1">
                <a:solidFill>
                  <a:prstClr val="black"/>
                </a:solidFill>
              </a:rPr>
              <a:t>млн.рублей</a:t>
            </a:r>
            <a:endParaRPr lang="ru-RU" sz="2400" b="1" dirty="0">
              <a:solidFill>
                <a:prstClr val="black"/>
              </a:solidFill>
            </a:endParaRPr>
          </a:p>
        </p:txBody>
      </p:sp>
      <p:sp>
        <p:nvSpPr>
          <p:cNvPr id="20" name="Скругленный прямоугольник 19"/>
          <p:cNvSpPr/>
          <p:nvPr/>
        </p:nvSpPr>
        <p:spPr>
          <a:xfrm>
            <a:off x="850900" y="1628775"/>
            <a:ext cx="7816850" cy="2873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1600" b="1" dirty="0">
                <a:solidFill>
                  <a:prstClr val="black"/>
                </a:solidFill>
              </a:rPr>
              <a:t>                                                                      2019 год            2020 год</a:t>
            </a:r>
          </a:p>
        </p:txBody>
      </p:sp>
      <p:sp>
        <p:nvSpPr>
          <p:cNvPr id="21" name="Скругленный прямоугольник 20"/>
          <p:cNvSpPr/>
          <p:nvPr/>
        </p:nvSpPr>
        <p:spPr>
          <a:xfrm>
            <a:off x="888998" y="1982788"/>
            <a:ext cx="4227515" cy="47400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70663" name="TextBox 4"/>
          <p:cNvSpPr txBox="1">
            <a:spLocks noChangeArrowheads="1"/>
          </p:cNvSpPr>
          <p:nvPr/>
        </p:nvSpPr>
        <p:spPr bwMode="auto">
          <a:xfrm>
            <a:off x="1016000" y="1933576"/>
            <a:ext cx="4000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«Пожарная безопасность учреждений культуры»</a:t>
            </a:r>
          </a:p>
        </p:txBody>
      </p:sp>
      <p:sp>
        <p:nvSpPr>
          <p:cNvPr id="22" name="Скругленный прямоугольник 21"/>
          <p:cNvSpPr/>
          <p:nvPr/>
        </p:nvSpPr>
        <p:spPr>
          <a:xfrm>
            <a:off x="868364" y="2474260"/>
            <a:ext cx="4260850" cy="50114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70665" name="TextBox 22"/>
          <p:cNvSpPr txBox="1">
            <a:spLocks noChangeArrowheads="1"/>
          </p:cNvSpPr>
          <p:nvPr/>
        </p:nvSpPr>
        <p:spPr bwMode="auto">
          <a:xfrm>
            <a:off x="1047750" y="2455210"/>
            <a:ext cx="3938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«Укрепление материально-технической базы учреждений культуры»</a:t>
            </a:r>
          </a:p>
        </p:txBody>
      </p:sp>
      <p:sp>
        <p:nvSpPr>
          <p:cNvPr id="24" name="Скругленный прямоугольник 23"/>
          <p:cNvSpPr/>
          <p:nvPr/>
        </p:nvSpPr>
        <p:spPr>
          <a:xfrm>
            <a:off x="868363" y="3014943"/>
            <a:ext cx="4233862" cy="26994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70667" name="TextBox 24"/>
          <p:cNvSpPr txBox="1">
            <a:spLocks noChangeArrowheads="1"/>
          </p:cNvSpPr>
          <p:nvPr/>
        </p:nvSpPr>
        <p:spPr bwMode="auto">
          <a:xfrm>
            <a:off x="1141413" y="2964496"/>
            <a:ext cx="3960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«Проведение районных мероприятий»</a:t>
            </a:r>
          </a:p>
        </p:txBody>
      </p:sp>
      <p:sp>
        <p:nvSpPr>
          <p:cNvPr id="16" name="Скругленный прямоугольник 15"/>
          <p:cNvSpPr/>
          <p:nvPr/>
        </p:nvSpPr>
        <p:spPr>
          <a:xfrm>
            <a:off x="888998" y="3290591"/>
            <a:ext cx="4213227" cy="858489"/>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70671" name="TextBox 4"/>
          <p:cNvSpPr txBox="1">
            <a:spLocks noChangeArrowheads="1"/>
          </p:cNvSpPr>
          <p:nvPr/>
        </p:nvSpPr>
        <p:spPr bwMode="auto">
          <a:xfrm>
            <a:off x="1000121" y="3223559"/>
            <a:ext cx="40163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«Создание условий для организации досуга,</a:t>
            </a:r>
            <a:r>
              <a:rPr lang="en-US" b="1" dirty="0">
                <a:solidFill>
                  <a:prstClr val="black"/>
                </a:solidFill>
                <a:latin typeface="Times New Roman" pitchFamily="18" charset="0"/>
                <a:cs typeface="Times New Roman" pitchFamily="18" charset="0"/>
              </a:rPr>
              <a:t> </a:t>
            </a:r>
            <a:r>
              <a:rPr lang="ru-RU" b="1" dirty="0">
                <a:solidFill>
                  <a:prstClr val="black"/>
                </a:solidFill>
                <a:latin typeface="Times New Roman" pitchFamily="18" charset="0"/>
                <a:cs typeface="Times New Roman" pitchFamily="18" charset="0"/>
              </a:rPr>
              <a:t>дополнительного образования и обеспечения жителей услугами организаций культуры»</a:t>
            </a:r>
          </a:p>
        </p:txBody>
      </p:sp>
      <p:sp>
        <p:nvSpPr>
          <p:cNvPr id="18" name="Скругленный прямоугольник 17"/>
          <p:cNvSpPr/>
          <p:nvPr/>
        </p:nvSpPr>
        <p:spPr>
          <a:xfrm>
            <a:off x="828675" y="5334000"/>
            <a:ext cx="4240213" cy="3429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70673" name="TextBox 4"/>
          <p:cNvSpPr txBox="1">
            <a:spLocks noChangeArrowheads="1"/>
          </p:cNvSpPr>
          <p:nvPr/>
        </p:nvSpPr>
        <p:spPr bwMode="auto">
          <a:xfrm>
            <a:off x="1023938" y="5351463"/>
            <a:ext cx="39703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latin typeface="Times New Roman" pitchFamily="18" charset="0"/>
                <a:cs typeface="Times New Roman" pitchFamily="18" charset="0"/>
              </a:rPr>
              <a:t>Всего расходов по программе</a:t>
            </a:r>
          </a:p>
        </p:txBody>
      </p:sp>
      <p:sp>
        <p:nvSpPr>
          <p:cNvPr id="2" name="Пятиугольник 1"/>
          <p:cNvSpPr/>
          <p:nvPr/>
        </p:nvSpPr>
        <p:spPr>
          <a:xfrm>
            <a:off x="5243516" y="1981201"/>
            <a:ext cx="3288924" cy="475596"/>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0,4                     0,</a:t>
            </a:r>
            <a:r>
              <a:rPr lang="en-US" sz="1600" b="1" dirty="0">
                <a:solidFill>
                  <a:prstClr val="black"/>
                </a:solidFill>
              </a:rPr>
              <a:t>4</a:t>
            </a:r>
            <a:endParaRPr lang="ru-RU" sz="1600" b="1" dirty="0">
              <a:solidFill>
                <a:prstClr val="black"/>
              </a:solidFill>
            </a:endParaRPr>
          </a:p>
        </p:txBody>
      </p:sp>
      <p:sp>
        <p:nvSpPr>
          <p:cNvPr id="23" name="Пятиугольник 22"/>
          <p:cNvSpPr/>
          <p:nvPr/>
        </p:nvSpPr>
        <p:spPr>
          <a:xfrm>
            <a:off x="5243516" y="2472209"/>
            <a:ext cx="3436935" cy="466546"/>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8</a:t>
            </a:r>
            <a:r>
              <a:rPr lang="en-US" sz="1600" b="1" dirty="0">
                <a:solidFill>
                  <a:prstClr val="black"/>
                </a:solidFill>
              </a:rPr>
              <a:t>,7</a:t>
            </a:r>
            <a:r>
              <a:rPr lang="ru-RU" sz="1600" b="1" dirty="0">
                <a:solidFill>
                  <a:prstClr val="black"/>
                </a:solidFill>
              </a:rPr>
              <a:t>       </a:t>
            </a:r>
            <a:r>
              <a:rPr lang="en-US" sz="1600" b="1" dirty="0">
                <a:solidFill>
                  <a:prstClr val="black"/>
                </a:solidFill>
              </a:rPr>
              <a:t> </a:t>
            </a:r>
            <a:r>
              <a:rPr lang="ru-RU" sz="1600" b="1" dirty="0">
                <a:solidFill>
                  <a:prstClr val="black"/>
                </a:solidFill>
              </a:rPr>
              <a:t>            27,2</a:t>
            </a:r>
          </a:p>
        </p:txBody>
      </p:sp>
      <p:sp>
        <p:nvSpPr>
          <p:cNvPr id="25" name="Пятиугольник 24"/>
          <p:cNvSpPr/>
          <p:nvPr/>
        </p:nvSpPr>
        <p:spPr>
          <a:xfrm>
            <a:off x="5243516" y="2975409"/>
            <a:ext cx="3409947" cy="291668"/>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1,2                      0,4</a:t>
            </a:r>
          </a:p>
        </p:txBody>
      </p:sp>
      <p:sp>
        <p:nvSpPr>
          <p:cNvPr id="28" name="Пятиугольник 27"/>
          <p:cNvSpPr/>
          <p:nvPr/>
        </p:nvSpPr>
        <p:spPr>
          <a:xfrm>
            <a:off x="5243517" y="3290592"/>
            <a:ext cx="3288924" cy="845993"/>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   </a:t>
            </a:r>
            <a:r>
              <a:rPr lang="en-US" sz="1600" b="1" dirty="0">
                <a:solidFill>
                  <a:prstClr val="black"/>
                </a:solidFill>
              </a:rPr>
              <a:t>1</a:t>
            </a:r>
            <a:r>
              <a:rPr lang="ru-RU" sz="1600" b="1" dirty="0">
                <a:solidFill>
                  <a:prstClr val="black"/>
                </a:solidFill>
              </a:rPr>
              <a:t>63,6                 126,1</a:t>
            </a:r>
          </a:p>
        </p:txBody>
      </p:sp>
      <p:sp>
        <p:nvSpPr>
          <p:cNvPr id="29" name="Пятиугольник 28"/>
          <p:cNvSpPr/>
          <p:nvPr/>
        </p:nvSpPr>
        <p:spPr>
          <a:xfrm>
            <a:off x="5260975" y="5305425"/>
            <a:ext cx="3419475" cy="371475"/>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schemeClr val="tx1"/>
                </a:solidFill>
              </a:rPr>
              <a:t>182,3                 163,1</a:t>
            </a:r>
          </a:p>
        </p:txBody>
      </p:sp>
      <p:sp>
        <p:nvSpPr>
          <p:cNvPr id="5" name="Стрелка вниз 4"/>
          <p:cNvSpPr/>
          <p:nvPr/>
        </p:nvSpPr>
        <p:spPr>
          <a:xfrm>
            <a:off x="1835696" y="5676168"/>
            <a:ext cx="576064" cy="152700"/>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30" name="Стрелка вниз 29"/>
          <p:cNvSpPr/>
          <p:nvPr/>
        </p:nvSpPr>
        <p:spPr>
          <a:xfrm>
            <a:off x="6588224" y="5692311"/>
            <a:ext cx="576064" cy="136557"/>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6" name="Прямоугольник 5"/>
          <p:cNvSpPr/>
          <p:nvPr/>
        </p:nvSpPr>
        <p:spPr>
          <a:xfrm>
            <a:off x="827933" y="5828868"/>
            <a:ext cx="7852517" cy="913245"/>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ru-RU" sz="1400" dirty="0">
                <a:solidFill>
                  <a:prstClr val="black"/>
                </a:solidFill>
              </a:rPr>
              <a:t>Расходы на культуру  в расчете на одного жителя по итогам реализации программы составили:</a:t>
            </a:r>
          </a:p>
          <a:p>
            <a:pPr algn="ctr" fontAlgn="base">
              <a:spcBef>
                <a:spcPct val="0"/>
              </a:spcBef>
              <a:spcAft>
                <a:spcPct val="0"/>
              </a:spcAft>
              <a:defRPr/>
            </a:pPr>
            <a:r>
              <a:rPr lang="ru-RU" sz="1400" dirty="0">
                <a:solidFill>
                  <a:prstClr val="black"/>
                </a:solidFill>
              </a:rPr>
              <a:t>в 2019 году – 2276,09 рублей </a:t>
            </a:r>
          </a:p>
          <a:p>
            <a:pPr algn="ctr" fontAlgn="base">
              <a:spcBef>
                <a:spcPct val="0"/>
              </a:spcBef>
              <a:spcAft>
                <a:spcPct val="0"/>
              </a:spcAft>
              <a:defRPr/>
            </a:pPr>
            <a:r>
              <a:rPr lang="ru-RU" sz="1400" dirty="0">
                <a:solidFill>
                  <a:prstClr val="black"/>
                </a:solidFill>
              </a:rPr>
              <a:t>в 2020 году – 2154,56рублей</a:t>
            </a:r>
          </a:p>
        </p:txBody>
      </p:sp>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54</a:t>
            </a:r>
          </a:p>
        </p:txBody>
      </p:sp>
      <p:sp>
        <p:nvSpPr>
          <p:cNvPr id="31" name="Прямоугольник 30"/>
          <p:cNvSpPr/>
          <p:nvPr/>
        </p:nvSpPr>
        <p:spPr>
          <a:xfrm>
            <a:off x="794010" y="-36884"/>
            <a:ext cx="7007225" cy="1200329"/>
          </a:xfrm>
          <a:prstGeom prst="rect">
            <a:avLst/>
          </a:prstGeom>
        </p:spPr>
        <p:txBody>
          <a:bodyPr wrap="squar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культуры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
        <p:nvSpPr>
          <p:cNvPr id="32" name="Скругленный прямоугольник 31"/>
          <p:cNvSpPr/>
          <p:nvPr/>
        </p:nvSpPr>
        <p:spPr>
          <a:xfrm>
            <a:off x="888998" y="4177667"/>
            <a:ext cx="4187033" cy="47753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70692" name="TextBox 4"/>
          <p:cNvSpPr txBox="1">
            <a:spLocks noChangeArrowheads="1"/>
          </p:cNvSpPr>
          <p:nvPr/>
        </p:nvSpPr>
        <p:spPr bwMode="auto">
          <a:xfrm>
            <a:off x="1000121" y="4140528"/>
            <a:ext cx="3970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«Обеспечение реализации муниципальной программы»</a:t>
            </a:r>
          </a:p>
        </p:txBody>
      </p:sp>
      <p:sp>
        <p:nvSpPr>
          <p:cNvPr id="34" name="Пятиугольник 33"/>
          <p:cNvSpPr/>
          <p:nvPr/>
        </p:nvSpPr>
        <p:spPr>
          <a:xfrm>
            <a:off x="5243517" y="4160100"/>
            <a:ext cx="3436934" cy="495097"/>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8,2</a:t>
            </a:r>
            <a:r>
              <a:rPr lang="en-US" sz="1600" b="1" dirty="0">
                <a:solidFill>
                  <a:prstClr val="black"/>
                </a:solidFill>
              </a:rPr>
              <a:t>                      8,</a:t>
            </a:r>
            <a:r>
              <a:rPr lang="ru-RU" sz="1600" b="1" dirty="0">
                <a:solidFill>
                  <a:prstClr val="black"/>
                </a:solidFill>
              </a:rPr>
              <a:t>9</a:t>
            </a:r>
            <a:endParaRPr lang="en-US" sz="1600" b="1" dirty="0">
              <a:solidFill>
                <a:prstClr val="black"/>
              </a:solidFill>
            </a:endParaRPr>
          </a:p>
        </p:txBody>
      </p:sp>
      <p:sp>
        <p:nvSpPr>
          <p:cNvPr id="36" name="Пятиугольник 35"/>
          <p:cNvSpPr/>
          <p:nvPr/>
        </p:nvSpPr>
        <p:spPr>
          <a:xfrm>
            <a:off x="5260975" y="4719485"/>
            <a:ext cx="3436934" cy="495097"/>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0,2                       0,1          </a:t>
            </a:r>
          </a:p>
        </p:txBody>
      </p:sp>
      <p:sp>
        <p:nvSpPr>
          <p:cNvPr id="37" name="Скругленный прямоугольник 36"/>
          <p:cNvSpPr/>
          <p:nvPr/>
        </p:nvSpPr>
        <p:spPr>
          <a:xfrm>
            <a:off x="888998" y="4681211"/>
            <a:ext cx="4187033" cy="661339"/>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1400" b="1" dirty="0">
                <a:solidFill>
                  <a:prstClr val="black"/>
                </a:solidFill>
                <a:latin typeface="Times New Roman" panose="02020603050405020304" pitchFamily="18" charset="0"/>
                <a:cs typeface="Times New Roman" panose="02020603050405020304" pitchFamily="18" charset="0"/>
              </a:rPr>
              <a:t>ПП «Развитие молодежной политики в </a:t>
            </a:r>
            <a:r>
              <a:rPr lang="ru-RU" sz="1400" b="1" dirty="0" err="1">
                <a:solidFill>
                  <a:prstClr val="black"/>
                </a:solidFill>
                <a:latin typeface="Times New Roman" panose="02020603050405020304" pitchFamily="18" charset="0"/>
                <a:cs typeface="Times New Roman" panose="02020603050405020304" pitchFamily="18" charset="0"/>
              </a:rPr>
              <a:t>Балахнинском</a:t>
            </a:r>
            <a:r>
              <a:rPr lang="ru-RU" sz="1400" b="1" dirty="0">
                <a:solidFill>
                  <a:prstClr val="black"/>
                </a:solidFill>
                <a:latin typeface="Times New Roman" panose="02020603050405020304" pitchFamily="18" charset="0"/>
                <a:cs typeface="Times New Roman" panose="02020603050405020304" pitchFamily="18" charset="0"/>
              </a:rPr>
              <a:t> муниципальном районе»</a:t>
            </a:r>
          </a:p>
        </p:txBody>
      </p:sp>
    </p:spTree>
    <p:extLst>
      <p:ext uri="{BB962C8B-B14F-4D97-AF65-F5344CB8AC3E}">
        <p14:creationId xmlns:p14="http://schemas.microsoft.com/office/powerpoint/2010/main" val="1144822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496770980"/>
              </p:ext>
            </p:extLst>
          </p:nvPr>
        </p:nvGraphicFramePr>
        <p:xfrm>
          <a:off x="363538" y="1820218"/>
          <a:ext cx="8572500" cy="5060379"/>
        </p:xfrm>
        <a:graphic>
          <a:graphicData uri="http://schemas.openxmlformats.org/drawingml/2006/table">
            <a:tbl>
              <a:tblPr firstRow="1" bandRow="1">
                <a:tableStyleId>{00A15C55-8517-42AA-B614-E9B94910E393}</a:tableStyleId>
              </a:tblPr>
              <a:tblGrid>
                <a:gridCol w="3184441">
                  <a:extLst>
                    <a:ext uri="{9D8B030D-6E8A-4147-A177-3AD203B41FA5}">
                      <a16:colId xmlns:a16="http://schemas.microsoft.com/office/drawing/2014/main" val="20000"/>
                    </a:ext>
                  </a:extLst>
                </a:gridCol>
                <a:gridCol w="1258705">
                  <a:extLst>
                    <a:ext uri="{9D8B030D-6E8A-4147-A177-3AD203B41FA5}">
                      <a16:colId xmlns:a16="http://schemas.microsoft.com/office/drawing/2014/main" val="20001"/>
                    </a:ext>
                  </a:extLst>
                </a:gridCol>
                <a:gridCol w="1151727">
                  <a:extLst>
                    <a:ext uri="{9D8B030D-6E8A-4147-A177-3AD203B41FA5}">
                      <a16:colId xmlns:a16="http://schemas.microsoft.com/office/drawing/2014/main" val="20002"/>
                    </a:ext>
                  </a:extLst>
                </a:gridCol>
                <a:gridCol w="1151727">
                  <a:extLst>
                    <a:ext uri="{9D8B030D-6E8A-4147-A177-3AD203B41FA5}">
                      <a16:colId xmlns:a16="http://schemas.microsoft.com/office/drawing/2014/main" val="20003"/>
                    </a:ext>
                  </a:extLst>
                </a:gridCol>
                <a:gridCol w="1825900">
                  <a:extLst>
                    <a:ext uri="{9D8B030D-6E8A-4147-A177-3AD203B41FA5}">
                      <a16:colId xmlns:a16="http://schemas.microsoft.com/office/drawing/2014/main" val="20004"/>
                    </a:ext>
                  </a:extLst>
                </a:gridCol>
              </a:tblGrid>
              <a:tr h="974408">
                <a:tc>
                  <a:txBody>
                    <a:bodyPr/>
                    <a:lstStyle/>
                    <a:p>
                      <a:pPr algn="ctr"/>
                      <a:r>
                        <a:rPr lang="ru-RU" sz="1400" dirty="0">
                          <a:latin typeface="Times New Roman" pitchFamily="18" charset="0"/>
                          <a:cs typeface="Times New Roman" pitchFamily="18" charset="0"/>
                        </a:rPr>
                        <a:t>Наименование муниципальной услуги (работы)</a:t>
                      </a:r>
                    </a:p>
                  </a:txBody>
                  <a:tcPr marL="91436" marR="91436" marT="45705" marB="45705"/>
                </a:tc>
                <a:tc>
                  <a:txBody>
                    <a:bodyPr/>
                    <a:lstStyle/>
                    <a:p>
                      <a:pPr algn="ctr"/>
                      <a:r>
                        <a:rPr lang="ru-RU" sz="1400" dirty="0">
                          <a:latin typeface="Times New Roman" pitchFamily="18" charset="0"/>
                          <a:cs typeface="Times New Roman" pitchFamily="18" charset="0"/>
                        </a:rPr>
                        <a:t>Ед.изм.</a:t>
                      </a:r>
                    </a:p>
                  </a:txBody>
                  <a:tcPr marL="91436" marR="91436" marT="45705" marB="45705"/>
                </a:tc>
                <a:tc>
                  <a:txBody>
                    <a:bodyPr/>
                    <a:lstStyle/>
                    <a:p>
                      <a:pPr algn="ctr"/>
                      <a:r>
                        <a:rPr lang="ru-RU" sz="1400" dirty="0">
                          <a:latin typeface="Times New Roman" pitchFamily="18" charset="0"/>
                          <a:cs typeface="Times New Roman" pitchFamily="18" charset="0"/>
                        </a:rPr>
                        <a:t>2020 год</a:t>
                      </a:r>
                    </a:p>
                    <a:p>
                      <a:pPr algn="ctr"/>
                      <a:r>
                        <a:rPr lang="ru-RU" sz="1400" dirty="0">
                          <a:latin typeface="Times New Roman" pitchFamily="18" charset="0"/>
                          <a:cs typeface="Times New Roman" pitchFamily="18" charset="0"/>
                        </a:rPr>
                        <a:t>план</a:t>
                      </a:r>
                    </a:p>
                  </a:txBody>
                  <a:tcPr marL="91436" marR="91436" marT="45705" marB="45705"/>
                </a:tc>
                <a:tc>
                  <a:txBody>
                    <a:bodyPr/>
                    <a:lstStyle/>
                    <a:p>
                      <a:pPr algn="ctr"/>
                      <a:r>
                        <a:rPr lang="ru-RU" sz="1400" dirty="0">
                          <a:latin typeface="Times New Roman" pitchFamily="18" charset="0"/>
                          <a:cs typeface="Times New Roman" pitchFamily="18" charset="0"/>
                        </a:rPr>
                        <a:t>2020</a:t>
                      </a:r>
                      <a:r>
                        <a:rPr lang="ru-RU" sz="1400" baseline="0" dirty="0">
                          <a:latin typeface="Times New Roman" pitchFamily="18" charset="0"/>
                          <a:cs typeface="Times New Roman" pitchFamily="18" charset="0"/>
                        </a:rPr>
                        <a:t> год</a:t>
                      </a:r>
                    </a:p>
                    <a:p>
                      <a:pPr algn="ctr"/>
                      <a:r>
                        <a:rPr lang="ru-RU" sz="1400" baseline="0" dirty="0">
                          <a:latin typeface="Times New Roman" pitchFamily="18" charset="0"/>
                          <a:cs typeface="Times New Roman" pitchFamily="18" charset="0"/>
                        </a:rPr>
                        <a:t>факт</a:t>
                      </a:r>
                      <a:endParaRPr lang="ru-RU" sz="1400" dirty="0">
                        <a:latin typeface="Times New Roman" pitchFamily="18" charset="0"/>
                        <a:cs typeface="Times New Roman" pitchFamily="18" charset="0"/>
                      </a:endParaRPr>
                    </a:p>
                  </a:txBody>
                  <a:tcPr marL="91436" marR="91436" marT="45705" marB="45705"/>
                </a:tc>
                <a:tc>
                  <a:txBody>
                    <a:bodyPr/>
                    <a:lstStyle/>
                    <a:p>
                      <a:pPr algn="ctr"/>
                      <a:r>
                        <a:rPr lang="ru-RU" sz="1400" dirty="0">
                          <a:latin typeface="Times New Roman" pitchFamily="18" charset="0"/>
                          <a:cs typeface="Times New Roman" pitchFamily="18" charset="0"/>
                        </a:rPr>
                        <a:t>% </a:t>
                      </a:r>
                    </a:p>
                    <a:p>
                      <a:pPr algn="ctr"/>
                      <a:r>
                        <a:rPr lang="ru-RU" sz="1400" dirty="0">
                          <a:latin typeface="Times New Roman" pitchFamily="18" charset="0"/>
                          <a:cs typeface="Times New Roman" pitchFamily="18" charset="0"/>
                        </a:rPr>
                        <a:t>выполнения муниципальной услуги (работы)</a:t>
                      </a:r>
                    </a:p>
                  </a:txBody>
                  <a:tcPr marL="91436" marR="91436" marT="45705" marB="45705"/>
                </a:tc>
                <a:extLst>
                  <a:ext uri="{0D108BD9-81ED-4DB2-BD59-A6C34878D82A}">
                    <a16:rowId xmlns:a16="http://schemas.microsoft.com/office/drawing/2014/main" val="10000"/>
                  </a:ext>
                </a:extLst>
              </a:tr>
              <a:tr h="754371">
                <a:tc>
                  <a:txBody>
                    <a:bodyPr/>
                    <a:lstStyle/>
                    <a:p>
                      <a:r>
                        <a:rPr lang="ru-RU" sz="1400" b="0" i="0" kern="1200" dirty="0">
                          <a:solidFill>
                            <a:schemeClr val="dk1"/>
                          </a:solidFill>
                          <a:effectLst/>
                          <a:latin typeface="Times New Roman" panose="02020603050405020304" pitchFamily="18" charset="0"/>
                          <a:ea typeface="+mn-ea"/>
                          <a:cs typeface="Times New Roman" panose="02020603050405020304" pitchFamily="18" charset="0"/>
                        </a:rPr>
                        <a:t>Формирование, учет, изучение, обеспечение физического сохранения и безопасности фондов библиотеки</a:t>
                      </a:r>
                      <a:endParaRPr lang="ru-RU" sz="1400" b="0" i="0" dirty="0">
                        <a:latin typeface="Times New Roman" pitchFamily="18" charset="0"/>
                        <a:cs typeface="Times New Roman" pitchFamily="18" charset="0"/>
                      </a:endParaRPr>
                    </a:p>
                  </a:txBody>
                  <a:tcPr marL="91436" marR="91436" marT="45705" marB="45705"/>
                </a:tc>
                <a:tc>
                  <a:txBody>
                    <a:bodyPr/>
                    <a:lstStyle/>
                    <a:p>
                      <a:pPr algn="ctr"/>
                      <a:r>
                        <a:rPr lang="ru-RU" sz="1400" dirty="0">
                          <a:latin typeface="Times New Roman" pitchFamily="18" charset="0"/>
                          <a:cs typeface="Times New Roman" pitchFamily="18" charset="0"/>
                        </a:rPr>
                        <a:t>количество документов</a:t>
                      </a:r>
                    </a:p>
                  </a:txBody>
                  <a:tcPr marL="91436" marR="91436" marT="45705" marB="45705"/>
                </a:tc>
                <a:tc>
                  <a:txBody>
                    <a:bodyPr/>
                    <a:lstStyle/>
                    <a:p>
                      <a:pPr algn="ctr"/>
                      <a:r>
                        <a:rPr lang="ru-RU" sz="1400" dirty="0">
                          <a:latin typeface="Times New Roman" pitchFamily="18" charset="0"/>
                          <a:cs typeface="Times New Roman" pitchFamily="18" charset="0"/>
                        </a:rPr>
                        <a:t>317 000 </a:t>
                      </a:r>
                    </a:p>
                  </a:txBody>
                  <a:tcPr marL="91436" marR="91436" marT="45705" marB="45705"/>
                </a:tc>
                <a:tc>
                  <a:txBody>
                    <a:bodyPr/>
                    <a:lstStyle/>
                    <a:p>
                      <a:pPr algn="ctr"/>
                      <a:r>
                        <a:rPr lang="ru-RU" sz="1400" dirty="0">
                          <a:latin typeface="Times New Roman" pitchFamily="18" charset="0"/>
                          <a:cs typeface="Times New Roman" pitchFamily="18" charset="0"/>
                        </a:rPr>
                        <a:t>311 752</a:t>
                      </a:r>
                    </a:p>
                  </a:txBody>
                  <a:tcPr marL="91436" marR="91436" marT="45705" marB="45705"/>
                </a:tc>
                <a:tc>
                  <a:txBody>
                    <a:bodyPr/>
                    <a:lstStyle/>
                    <a:p>
                      <a:pPr algn="ctr"/>
                      <a:r>
                        <a:rPr lang="ru-RU" sz="1400" dirty="0">
                          <a:latin typeface="Times New Roman" pitchFamily="18" charset="0"/>
                          <a:cs typeface="Times New Roman" pitchFamily="18" charset="0"/>
                        </a:rPr>
                        <a:t>98,3</a:t>
                      </a:r>
                    </a:p>
                  </a:txBody>
                  <a:tcPr marL="91436" marR="91436" marT="45705" marB="45705"/>
                </a:tc>
                <a:extLst>
                  <a:ext uri="{0D108BD9-81ED-4DB2-BD59-A6C34878D82A}">
                    <a16:rowId xmlns:a16="http://schemas.microsoft.com/office/drawing/2014/main" val="10001"/>
                  </a:ext>
                </a:extLst>
              </a:tr>
              <a:tr h="534334">
                <a:tc>
                  <a:txBody>
                    <a:bodyPr/>
                    <a:lstStyle/>
                    <a:p>
                      <a:r>
                        <a:rPr lang="ru-RU" sz="1400" dirty="0">
                          <a:latin typeface="Times New Roman" pitchFamily="18" charset="0"/>
                          <a:cs typeface="Times New Roman" pitchFamily="18" charset="0"/>
                        </a:rPr>
                        <a:t>Организация и проведение культурно-массовых мероприятий</a:t>
                      </a:r>
                    </a:p>
                  </a:txBody>
                  <a:tcPr marL="91436" marR="91436"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Ед.</a:t>
                      </a:r>
                    </a:p>
                  </a:txBody>
                  <a:tcPr marL="91436" marR="91436" marT="45705" marB="45705"/>
                </a:tc>
                <a:tc>
                  <a:txBody>
                    <a:bodyPr/>
                    <a:lstStyle/>
                    <a:p>
                      <a:pPr algn="ctr"/>
                      <a:r>
                        <a:rPr lang="ru-RU" sz="1400" dirty="0">
                          <a:latin typeface="Times New Roman" pitchFamily="18" charset="0"/>
                          <a:cs typeface="Times New Roman" pitchFamily="18" charset="0"/>
                        </a:rPr>
                        <a:t>6</a:t>
                      </a:r>
                    </a:p>
                  </a:txBody>
                  <a:tcPr marL="91436" marR="91436" marT="45705" marB="45705"/>
                </a:tc>
                <a:tc>
                  <a:txBody>
                    <a:bodyPr/>
                    <a:lstStyle/>
                    <a:p>
                      <a:pPr algn="ctr"/>
                      <a:r>
                        <a:rPr lang="ru-RU" sz="1400" dirty="0">
                          <a:latin typeface="Times New Roman" pitchFamily="18" charset="0"/>
                          <a:cs typeface="Times New Roman" pitchFamily="18" charset="0"/>
                        </a:rPr>
                        <a:t>6</a:t>
                      </a:r>
                    </a:p>
                  </a:txBody>
                  <a:tcPr marL="91436" marR="91436" marT="45705" marB="45705"/>
                </a:tc>
                <a:tc>
                  <a:txBody>
                    <a:bodyPr/>
                    <a:lstStyle/>
                    <a:p>
                      <a:pPr algn="ctr"/>
                      <a:r>
                        <a:rPr lang="ru-RU" sz="1400" dirty="0">
                          <a:latin typeface="Times New Roman" pitchFamily="18" charset="0"/>
                          <a:cs typeface="Times New Roman" pitchFamily="18" charset="0"/>
                        </a:rPr>
                        <a:t>100,0</a:t>
                      </a:r>
                    </a:p>
                  </a:txBody>
                  <a:tcPr marL="91436" marR="91436" marT="45705" marB="45705"/>
                </a:tc>
                <a:extLst>
                  <a:ext uri="{0D108BD9-81ED-4DB2-BD59-A6C34878D82A}">
                    <a16:rowId xmlns:a16="http://schemas.microsoft.com/office/drawing/2014/main" val="10002"/>
                  </a:ext>
                </a:extLst>
              </a:tr>
              <a:tr h="754371">
                <a:tc>
                  <a:txBody>
                    <a:bodyPr/>
                    <a:lstStyle/>
                    <a:p>
                      <a:r>
                        <a:rPr lang="ru-RU" sz="1400" dirty="0">
                          <a:latin typeface="Times New Roman" pitchFamily="18" charset="0"/>
                          <a:cs typeface="Times New Roman" pitchFamily="18" charset="0"/>
                        </a:rPr>
                        <a:t>Библиотечное,</a:t>
                      </a:r>
                      <a:r>
                        <a:rPr lang="ru-RU" sz="1400" baseline="0" dirty="0">
                          <a:latin typeface="Times New Roman" pitchFamily="18" charset="0"/>
                          <a:cs typeface="Times New Roman" pitchFamily="18" charset="0"/>
                        </a:rPr>
                        <a:t> библиографическое и информационное обслуживание пользователей библиотеки</a:t>
                      </a:r>
                      <a:endParaRPr lang="ru-RU" sz="1400" dirty="0">
                        <a:latin typeface="Times New Roman" pitchFamily="18" charset="0"/>
                        <a:cs typeface="Times New Roman" pitchFamily="18" charset="0"/>
                      </a:endParaRPr>
                    </a:p>
                  </a:txBody>
                  <a:tcPr marL="91436" marR="91436"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Кол-во посещений</a:t>
                      </a:r>
                    </a:p>
                  </a:txBody>
                  <a:tcPr marL="91436" marR="91436" marT="45705" marB="45705"/>
                </a:tc>
                <a:tc>
                  <a:txBody>
                    <a:bodyPr/>
                    <a:lstStyle/>
                    <a:p>
                      <a:pPr algn="ctr"/>
                      <a:r>
                        <a:rPr lang="ru-RU" sz="1400" dirty="0">
                          <a:latin typeface="Times New Roman" pitchFamily="18" charset="0"/>
                          <a:cs typeface="Times New Roman" pitchFamily="18" charset="0"/>
                        </a:rPr>
                        <a:t>200900</a:t>
                      </a:r>
                    </a:p>
                  </a:txBody>
                  <a:tcPr marL="91436" marR="91436" marT="45705" marB="45705"/>
                </a:tc>
                <a:tc>
                  <a:txBody>
                    <a:bodyPr/>
                    <a:lstStyle/>
                    <a:p>
                      <a:pPr algn="ctr"/>
                      <a:r>
                        <a:rPr lang="ru-RU" sz="1400" dirty="0">
                          <a:latin typeface="Times New Roman" pitchFamily="18" charset="0"/>
                          <a:cs typeface="Times New Roman" pitchFamily="18" charset="0"/>
                        </a:rPr>
                        <a:t>227481</a:t>
                      </a:r>
                    </a:p>
                  </a:txBody>
                  <a:tcPr marL="91436" marR="91436" marT="45705" marB="45705"/>
                </a:tc>
                <a:tc>
                  <a:txBody>
                    <a:bodyPr/>
                    <a:lstStyle/>
                    <a:p>
                      <a:pPr algn="ctr"/>
                      <a:r>
                        <a:rPr lang="ru-RU" sz="1400" dirty="0">
                          <a:latin typeface="Times New Roman" pitchFamily="18" charset="0"/>
                          <a:cs typeface="Times New Roman" pitchFamily="18" charset="0"/>
                        </a:rPr>
                        <a:t>113,2</a:t>
                      </a:r>
                    </a:p>
                  </a:txBody>
                  <a:tcPr marL="91436" marR="91436" marT="45705" marB="45705"/>
                </a:tc>
                <a:extLst>
                  <a:ext uri="{0D108BD9-81ED-4DB2-BD59-A6C34878D82A}">
                    <a16:rowId xmlns:a16="http://schemas.microsoft.com/office/drawing/2014/main" val="10003"/>
                  </a:ext>
                </a:extLst>
              </a:tr>
              <a:tr h="534289">
                <a:tc>
                  <a:txBody>
                    <a:bodyPr/>
                    <a:lstStyle/>
                    <a:p>
                      <a:r>
                        <a:rPr lang="ru-RU" sz="1400" dirty="0">
                          <a:latin typeface="Times New Roman" pitchFamily="18" charset="0"/>
                          <a:cs typeface="Times New Roman" pitchFamily="18" charset="0"/>
                        </a:rPr>
                        <a:t>Публичный показ музейных предметов и музейных коллекций</a:t>
                      </a:r>
                    </a:p>
                  </a:txBody>
                  <a:tcPr marL="91436" marR="91436"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Человек</a:t>
                      </a:r>
                    </a:p>
                  </a:txBody>
                  <a:tcPr marL="91436" marR="91436" marT="45705" marB="45705"/>
                </a:tc>
                <a:tc>
                  <a:txBody>
                    <a:bodyPr/>
                    <a:lstStyle/>
                    <a:p>
                      <a:pPr algn="ctr"/>
                      <a:r>
                        <a:rPr lang="ru-RU" sz="1400" b="0" i="0" kern="1200" dirty="0">
                          <a:solidFill>
                            <a:schemeClr val="dk1"/>
                          </a:solidFill>
                          <a:effectLst/>
                          <a:latin typeface="Times New Roman" panose="02020603050405020304" pitchFamily="18" charset="0"/>
                          <a:ea typeface="+mn-ea"/>
                          <a:cs typeface="Times New Roman" panose="02020603050405020304" pitchFamily="18" charset="0"/>
                        </a:rPr>
                        <a:t>25 630</a:t>
                      </a:r>
                      <a:endParaRPr lang="ru-RU" sz="1400" b="1" i="1" kern="1200" dirty="0">
                        <a:solidFill>
                          <a:schemeClr val="dk1"/>
                        </a:solidFill>
                        <a:effectLst/>
                        <a:latin typeface="Times New Roman" panose="02020603050405020304" pitchFamily="18" charset="0"/>
                        <a:ea typeface="+mn-ea"/>
                        <a:cs typeface="Times New Roman" panose="02020603050405020304" pitchFamily="18" charset="0"/>
                      </a:endParaRPr>
                    </a:p>
                  </a:txBody>
                  <a:tcPr marL="91436" marR="91436" marT="45705" marB="45705"/>
                </a:tc>
                <a:tc>
                  <a:txBody>
                    <a:bodyPr/>
                    <a:lstStyle/>
                    <a:p>
                      <a:pPr algn="ctr"/>
                      <a:r>
                        <a:rPr lang="ru-RU" sz="1400" dirty="0">
                          <a:latin typeface="Times New Roman" pitchFamily="18" charset="0"/>
                          <a:cs typeface="Times New Roman" pitchFamily="18" charset="0"/>
                        </a:rPr>
                        <a:t>25779</a:t>
                      </a:r>
                    </a:p>
                  </a:txBody>
                  <a:tcPr marL="91436" marR="91436" marT="45705" marB="45705"/>
                </a:tc>
                <a:tc>
                  <a:txBody>
                    <a:bodyPr/>
                    <a:lstStyle/>
                    <a:p>
                      <a:pPr algn="ctr"/>
                      <a:r>
                        <a:rPr lang="ru-RU" sz="1400" dirty="0">
                          <a:latin typeface="Times New Roman" pitchFamily="18" charset="0"/>
                          <a:cs typeface="Times New Roman" pitchFamily="18" charset="0"/>
                        </a:rPr>
                        <a:t>100,6</a:t>
                      </a:r>
                    </a:p>
                  </a:txBody>
                  <a:tcPr marL="91436" marR="91436" marT="45705" marB="45705"/>
                </a:tc>
                <a:extLst>
                  <a:ext uri="{0D108BD9-81ED-4DB2-BD59-A6C34878D82A}">
                    <a16:rowId xmlns:a16="http://schemas.microsoft.com/office/drawing/2014/main" val="10004"/>
                  </a:ext>
                </a:extLst>
              </a:tr>
              <a:tr h="534289">
                <a:tc>
                  <a:txBody>
                    <a:bodyPr/>
                    <a:lstStyle/>
                    <a:p>
                      <a:r>
                        <a:rPr lang="ru-RU" sz="1400" b="0" dirty="0">
                          <a:latin typeface="Times New Roman" pitchFamily="18" charset="0"/>
                          <a:cs typeface="Times New Roman" pitchFamily="18" charset="0"/>
                        </a:rPr>
                        <a:t>Организация клубных формирований и самодеятельного народного творчества</a:t>
                      </a:r>
                    </a:p>
                  </a:txBody>
                  <a:tcPr marL="91436" marR="91436" marT="45705" marB="4570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itchFamily="18" charset="0"/>
                          <a:cs typeface="Times New Roman" pitchFamily="18" charset="0"/>
                        </a:rPr>
                        <a:t>Ед.</a:t>
                      </a:r>
                    </a:p>
                  </a:txBody>
                  <a:tcPr marL="91436" marR="91436" marT="45705" marB="45705"/>
                </a:tc>
                <a:tc>
                  <a:txBody>
                    <a:bodyPr/>
                    <a:lstStyle/>
                    <a:p>
                      <a:pPr algn="ctr"/>
                      <a:r>
                        <a:rPr lang="ru-RU" sz="1400" dirty="0">
                          <a:latin typeface="Times New Roman" pitchFamily="18" charset="0"/>
                          <a:cs typeface="Times New Roman" pitchFamily="18" charset="0"/>
                        </a:rPr>
                        <a:t>54</a:t>
                      </a:r>
                    </a:p>
                  </a:txBody>
                  <a:tcPr marL="91436" marR="91436" marT="45705" marB="45705"/>
                </a:tc>
                <a:tc>
                  <a:txBody>
                    <a:bodyPr/>
                    <a:lstStyle/>
                    <a:p>
                      <a:pPr algn="ctr"/>
                      <a:r>
                        <a:rPr lang="ru-RU" sz="1400" dirty="0">
                          <a:latin typeface="Times New Roman" pitchFamily="18" charset="0"/>
                          <a:cs typeface="Times New Roman" pitchFamily="18" charset="0"/>
                        </a:rPr>
                        <a:t>54</a:t>
                      </a:r>
                    </a:p>
                  </a:txBody>
                  <a:tcPr marL="91436" marR="91436" marT="45705" marB="45705"/>
                </a:tc>
                <a:tc>
                  <a:txBody>
                    <a:bodyPr/>
                    <a:lstStyle/>
                    <a:p>
                      <a:pPr algn="ctr"/>
                      <a:r>
                        <a:rPr lang="ru-RU" sz="1400" dirty="0">
                          <a:latin typeface="Times New Roman" pitchFamily="18" charset="0"/>
                          <a:cs typeface="Times New Roman" pitchFamily="18" charset="0"/>
                        </a:rPr>
                        <a:t>100,0</a:t>
                      </a:r>
                    </a:p>
                  </a:txBody>
                  <a:tcPr marL="91436" marR="91436" marT="45705" marB="45705"/>
                </a:tc>
                <a:extLst>
                  <a:ext uri="{0D108BD9-81ED-4DB2-BD59-A6C34878D82A}">
                    <a16:rowId xmlns:a16="http://schemas.microsoft.com/office/drawing/2014/main" val="10005"/>
                  </a:ext>
                </a:extLst>
              </a:tr>
              <a:tr h="974317">
                <a:tc>
                  <a:txBody>
                    <a:bodyPr/>
                    <a:lstStyle/>
                    <a:p>
                      <a:r>
                        <a:rPr lang="ru-RU" sz="1400" dirty="0">
                          <a:latin typeface="Times New Roman" pitchFamily="18" charset="0"/>
                          <a:cs typeface="Times New Roman" pitchFamily="18" charset="0"/>
                        </a:rPr>
                        <a:t>Формирование, учет, изучение и обеспечение физического сохранения и безопасности музейных предметов, музейных коллекций</a:t>
                      </a:r>
                    </a:p>
                  </a:txBody>
                  <a:tcPr marL="91436" marR="91436" marT="45705" marB="45705"/>
                </a:tc>
                <a:tc>
                  <a:txBody>
                    <a:bodyPr/>
                    <a:lstStyle/>
                    <a:p>
                      <a:pPr algn="ctr"/>
                      <a:r>
                        <a:rPr lang="ru-RU" sz="1400" dirty="0">
                          <a:latin typeface="Times New Roman" pitchFamily="18" charset="0"/>
                          <a:cs typeface="Times New Roman" pitchFamily="18" charset="0"/>
                        </a:rPr>
                        <a:t>Предметы музыкального</a:t>
                      </a:r>
                      <a:r>
                        <a:rPr lang="ru-RU" sz="1400" baseline="0" dirty="0">
                          <a:latin typeface="Times New Roman" pitchFamily="18" charset="0"/>
                          <a:cs typeface="Times New Roman" pitchFamily="18" charset="0"/>
                        </a:rPr>
                        <a:t> фонда</a:t>
                      </a:r>
                      <a:endParaRPr lang="ru-RU" sz="1400" dirty="0">
                        <a:latin typeface="Times New Roman" pitchFamily="18" charset="0"/>
                        <a:cs typeface="Times New Roman" pitchFamily="18" charset="0"/>
                      </a:endParaRPr>
                    </a:p>
                  </a:txBody>
                  <a:tcPr marL="91436" marR="91436" marT="45705" marB="45705"/>
                </a:tc>
                <a:tc>
                  <a:txBody>
                    <a:bodyPr/>
                    <a:lstStyle/>
                    <a:p>
                      <a:pPr algn="ctr"/>
                      <a:r>
                        <a:rPr lang="ru-RU" sz="1400" dirty="0">
                          <a:latin typeface="Times New Roman" pitchFamily="18" charset="0"/>
                          <a:cs typeface="Times New Roman" pitchFamily="18" charset="0"/>
                        </a:rPr>
                        <a:t>14900</a:t>
                      </a:r>
                    </a:p>
                  </a:txBody>
                  <a:tcPr marL="91436" marR="91436" marT="45705" marB="45705"/>
                </a:tc>
                <a:tc>
                  <a:txBody>
                    <a:bodyPr/>
                    <a:lstStyle/>
                    <a:p>
                      <a:pPr algn="ctr"/>
                      <a:r>
                        <a:rPr lang="ru-RU" sz="1400" dirty="0">
                          <a:latin typeface="Times New Roman" pitchFamily="18" charset="0"/>
                          <a:cs typeface="Times New Roman" pitchFamily="18" charset="0"/>
                        </a:rPr>
                        <a:t>15 768 </a:t>
                      </a:r>
                    </a:p>
                  </a:txBody>
                  <a:tcPr marL="91436" marR="91436" marT="45705" marB="45705"/>
                </a:tc>
                <a:tc>
                  <a:txBody>
                    <a:bodyPr/>
                    <a:lstStyle/>
                    <a:p>
                      <a:pPr algn="ctr"/>
                      <a:r>
                        <a:rPr lang="ru-RU" sz="1400" dirty="0">
                          <a:latin typeface="Times New Roman" pitchFamily="18" charset="0"/>
                          <a:cs typeface="Times New Roman" pitchFamily="18" charset="0"/>
                        </a:rPr>
                        <a:t>105,8</a:t>
                      </a:r>
                    </a:p>
                  </a:txBody>
                  <a:tcPr marL="91436" marR="91436" marT="45705" marB="45705"/>
                </a:tc>
                <a:extLst>
                  <a:ext uri="{0D108BD9-81ED-4DB2-BD59-A6C34878D82A}">
                    <a16:rowId xmlns:a16="http://schemas.microsoft.com/office/drawing/2014/main" val="10006"/>
                  </a:ext>
                </a:extLst>
              </a:tr>
            </a:tbl>
          </a:graphicData>
        </a:graphic>
      </p:graphicFrame>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55</a:t>
            </a:r>
          </a:p>
        </p:txBody>
      </p:sp>
      <p:pic>
        <p:nvPicPr>
          <p:cNvPr id="717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865637" y="-42052"/>
            <a:ext cx="7142509" cy="1200329"/>
          </a:xfrm>
          <a:prstGeom prst="rect">
            <a:avLst/>
          </a:prstGeom>
        </p:spPr>
        <p:txBody>
          <a:bodyPr wrap="squar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культуры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
        <p:nvSpPr>
          <p:cNvPr id="4" name="Скругленный прямоугольник 3"/>
          <p:cNvSpPr/>
          <p:nvPr/>
        </p:nvSpPr>
        <p:spPr>
          <a:xfrm>
            <a:off x="513188" y="1149350"/>
            <a:ext cx="8423473" cy="33543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ru-RU" b="1" dirty="0">
                <a:solidFill>
                  <a:prstClr val="black"/>
                </a:solidFill>
              </a:rPr>
              <a:t>За счет бюджетных средств оказаны муниципальные услуги (работы)</a:t>
            </a:r>
          </a:p>
        </p:txBody>
      </p:sp>
      <p:sp>
        <p:nvSpPr>
          <p:cNvPr id="9" name="Двойная стрелка вверх/вниз 8"/>
          <p:cNvSpPr/>
          <p:nvPr/>
        </p:nvSpPr>
        <p:spPr>
          <a:xfrm>
            <a:off x="4436892" y="1484784"/>
            <a:ext cx="423140" cy="504056"/>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Tree>
    <p:extLst>
      <p:ext uri="{BB962C8B-B14F-4D97-AF65-F5344CB8AC3E}">
        <p14:creationId xmlns:p14="http://schemas.microsoft.com/office/powerpoint/2010/main" val="4100453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56</a:t>
            </a:r>
          </a:p>
        </p:txBody>
      </p:sp>
      <p:pic>
        <p:nvPicPr>
          <p:cNvPr id="7475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820742" y="14302"/>
            <a:ext cx="7088225" cy="1015663"/>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физической культуры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 спорта в Балахнинского муниципального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
        <p:nvSpPr>
          <p:cNvPr id="2" name="Прямоугольник 1"/>
          <p:cNvSpPr/>
          <p:nvPr/>
        </p:nvSpPr>
        <p:spPr>
          <a:xfrm>
            <a:off x="138906" y="1149350"/>
            <a:ext cx="8937625" cy="36004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ru-RU" b="1" dirty="0">
                <a:solidFill>
                  <a:prstClr val="black"/>
                </a:solidFill>
              </a:rPr>
              <a:t>Оказание услуг в рамках муниципальной программы осуществляет </a:t>
            </a:r>
          </a:p>
        </p:txBody>
      </p:sp>
      <p:sp>
        <p:nvSpPr>
          <p:cNvPr id="3" name="Загнутый угол 2"/>
          <p:cNvSpPr/>
          <p:nvPr/>
        </p:nvSpPr>
        <p:spPr>
          <a:xfrm>
            <a:off x="2051050" y="1628775"/>
            <a:ext cx="5443538" cy="647700"/>
          </a:xfrm>
          <a:prstGeom prst="foldedCorner">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ru-RU" sz="1400" dirty="0">
                <a:solidFill>
                  <a:prstClr val="black"/>
                </a:solidFill>
              </a:rPr>
              <a:t>МБУ «Физкультурно-оздоровительный комплекс «Олимпийский»</a:t>
            </a:r>
          </a:p>
        </p:txBody>
      </p:sp>
      <p:sp>
        <p:nvSpPr>
          <p:cNvPr id="74762" name="TextBox 23"/>
          <p:cNvSpPr txBox="1">
            <a:spLocks noChangeArrowheads="1"/>
          </p:cNvSpPr>
          <p:nvPr/>
        </p:nvSpPr>
        <p:spPr bwMode="auto">
          <a:xfrm>
            <a:off x="2411413" y="2256389"/>
            <a:ext cx="65516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Утверждена:</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Утверждена  постановлением администрации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от 17.10.2014 года  №312 "Об утверждении муниципальной программы "Развитие физической культуры, спорта и молодежной политики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a:t>
            </a:r>
            <a:r>
              <a:rPr lang="ru-RU" dirty="0">
                <a:solidFill>
                  <a:prstClr val="black"/>
                </a:solidFill>
                <a:latin typeface="Times New Roman" pitchFamily="18" charset="0"/>
                <a:cs typeface="Times New Roman" pitchFamily="18" charset="0"/>
              </a:rPr>
              <a:t>».</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Срок действия программы:</a:t>
            </a:r>
            <a:r>
              <a:rPr lang="ru-RU" dirty="0">
                <a:solidFill>
                  <a:prstClr val="black"/>
                </a:solidFill>
                <a:latin typeface="Times New Roman" pitchFamily="18" charset="0"/>
                <a:cs typeface="Times New Roman" pitchFamily="18" charset="0"/>
              </a:rPr>
              <a:t> </a:t>
            </a:r>
          </a:p>
          <a:p>
            <a:pPr eaLnBrk="1" fontAlgn="base" hangingPunct="1">
              <a:spcBef>
                <a:spcPct val="0"/>
              </a:spcBef>
              <a:spcAft>
                <a:spcPct val="0"/>
              </a:spcAft>
            </a:pPr>
            <a:r>
              <a:rPr lang="ru-RU" dirty="0">
                <a:solidFill>
                  <a:prstClr val="black"/>
                </a:solidFill>
                <a:latin typeface="Times New Roman" pitchFamily="18" charset="0"/>
                <a:cs typeface="Times New Roman" pitchFamily="18" charset="0"/>
              </a:rPr>
              <a:t>2015-2020 годы.</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Муниципальный заказчик – координатор: </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Управление спорта и молодежной политики администрации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Нижегородской области </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Цель:</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создание благоприятных условий и возможностей для полного и качественного развития молодёжи; успешная  социализация  и эффективная реализация потенциала молодых людей в интересах района; создание условий, обеспечивающих возможность гражданам систематически заниматься физической культурой и спортом, повышение конкурентоспособности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спорта на областной и всероссийской спортивных аренах. </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Целевая группа программы:</a:t>
            </a:r>
          </a:p>
          <a:p>
            <a:pPr eaLnBrk="1" fontAlgn="base" hangingPunct="1">
              <a:spcBef>
                <a:spcPct val="0"/>
              </a:spcBef>
              <a:spcAft>
                <a:spcPct val="0"/>
              </a:spcAft>
            </a:pPr>
            <a:r>
              <a:rPr lang="ru-RU" dirty="0">
                <a:solidFill>
                  <a:prstClr val="black"/>
                </a:solidFill>
                <a:latin typeface="Times New Roman" pitchFamily="18" charset="0"/>
                <a:cs typeface="Times New Roman" pitchFamily="18" charset="0"/>
              </a:rPr>
              <a:t>Жители </a:t>
            </a:r>
            <a:r>
              <a:rPr lang="ru-RU" dirty="0" err="1">
                <a:solidFill>
                  <a:prstClr val="black"/>
                </a:solidFill>
                <a:latin typeface="Times New Roman" pitchFamily="18" charset="0"/>
                <a:cs typeface="Times New Roman" pitchFamily="18" charset="0"/>
              </a:rPr>
              <a:t>Балахнинского</a:t>
            </a:r>
            <a:r>
              <a:rPr lang="ru-RU" dirty="0">
                <a:solidFill>
                  <a:prstClr val="black"/>
                </a:solidFill>
                <a:latin typeface="Times New Roman" pitchFamily="18" charset="0"/>
                <a:cs typeface="Times New Roman" pitchFamily="18" charset="0"/>
              </a:rPr>
              <a:t> района Нижегородской области</a:t>
            </a:r>
          </a:p>
          <a:p>
            <a:pPr eaLnBrk="1" fontAlgn="base" hangingPunct="1">
              <a:spcBef>
                <a:spcPct val="0"/>
              </a:spcBef>
              <a:spcAft>
                <a:spcPct val="0"/>
              </a:spcAft>
            </a:pPr>
            <a:endParaRPr lang="ru-RU" dirty="0">
              <a:solidFill>
                <a:prstClr val="black"/>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771" y="2551111"/>
            <a:ext cx="2287642" cy="182738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64" y="4653136"/>
            <a:ext cx="2318849" cy="1800052"/>
          </a:xfrm>
          <a:prstGeom prst="rect">
            <a:avLst/>
          </a:prstGeom>
        </p:spPr>
      </p:pic>
    </p:spTree>
    <p:extLst>
      <p:ext uri="{BB962C8B-B14F-4D97-AF65-F5344CB8AC3E}">
        <p14:creationId xmlns:p14="http://schemas.microsoft.com/office/powerpoint/2010/main" val="1638171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836613" y="1085850"/>
            <a:ext cx="7816850" cy="4079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Направление расходов, млн. рублей</a:t>
            </a:r>
          </a:p>
        </p:txBody>
      </p:sp>
      <p:sp>
        <p:nvSpPr>
          <p:cNvPr id="20" name="Скругленный прямоугольник 19"/>
          <p:cNvSpPr/>
          <p:nvPr/>
        </p:nvSpPr>
        <p:spPr>
          <a:xfrm>
            <a:off x="850900" y="1628775"/>
            <a:ext cx="7816850" cy="4318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1600" b="1" dirty="0">
                <a:solidFill>
                  <a:prstClr val="black"/>
                </a:solidFill>
              </a:rPr>
              <a:t>                                                                      </a:t>
            </a:r>
            <a:r>
              <a:rPr lang="ru-RU" b="1" dirty="0">
                <a:solidFill>
                  <a:prstClr val="black"/>
                </a:solidFill>
              </a:rPr>
              <a:t>2019 год            2020 год</a:t>
            </a:r>
          </a:p>
        </p:txBody>
      </p:sp>
      <p:sp>
        <p:nvSpPr>
          <p:cNvPr id="22" name="Скругленный прямоугольник 21"/>
          <p:cNvSpPr/>
          <p:nvPr/>
        </p:nvSpPr>
        <p:spPr>
          <a:xfrm>
            <a:off x="863600" y="3073400"/>
            <a:ext cx="4240213" cy="5032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75785" name="TextBox 22"/>
          <p:cNvSpPr txBox="1">
            <a:spLocks noChangeArrowheads="1"/>
          </p:cNvSpPr>
          <p:nvPr/>
        </p:nvSpPr>
        <p:spPr bwMode="auto">
          <a:xfrm>
            <a:off x="963613" y="3063875"/>
            <a:ext cx="3968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srgbClr val="000000"/>
                </a:solidFill>
                <a:latin typeface="Times New Roman" pitchFamily="18" charset="0"/>
                <a:cs typeface="Times New Roman" pitchFamily="18" charset="0"/>
              </a:rPr>
              <a:t>ПП «Развитие физической культуры и массового спорта»</a:t>
            </a:r>
          </a:p>
        </p:txBody>
      </p:sp>
      <p:sp>
        <p:nvSpPr>
          <p:cNvPr id="18" name="Скругленный прямоугольник 17"/>
          <p:cNvSpPr/>
          <p:nvPr/>
        </p:nvSpPr>
        <p:spPr>
          <a:xfrm>
            <a:off x="863600" y="3789363"/>
            <a:ext cx="4240213" cy="6477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75787" name="TextBox 4"/>
          <p:cNvSpPr txBox="1">
            <a:spLocks noChangeArrowheads="1"/>
          </p:cNvSpPr>
          <p:nvPr/>
        </p:nvSpPr>
        <p:spPr bwMode="auto">
          <a:xfrm>
            <a:off x="938213" y="3933825"/>
            <a:ext cx="39703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latin typeface="Times New Roman" pitchFamily="18" charset="0"/>
                <a:cs typeface="Times New Roman" pitchFamily="18" charset="0"/>
              </a:rPr>
              <a:t>Всего расходов по программе</a:t>
            </a:r>
          </a:p>
        </p:txBody>
      </p:sp>
      <p:sp>
        <p:nvSpPr>
          <p:cNvPr id="23" name="Пятиугольник 22"/>
          <p:cNvSpPr/>
          <p:nvPr/>
        </p:nvSpPr>
        <p:spPr>
          <a:xfrm>
            <a:off x="5248275" y="3111500"/>
            <a:ext cx="3419475" cy="487363"/>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1,3              0,9</a:t>
            </a:r>
          </a:p>
        </p:txBody>
      </p:sp>
      <p:sp>
        <p:nvSpPr>
          <p:cNvPr id="29" name="Пятиугольник 28"/>
          <p:cNvSpPr/>
          <p:nvPr/>
        </p:nvSpPr>
        <p:spPr>
          <a:xfrm>
            <a:off x="5265738" y="3789363"/>
            <a:ext cx="3419475" cy="647700"/>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schemeClr val="tx1"/>
                </a:solidFill>
              </a:rPr>
              <a:t>1,3              0,9</a:t>
            </a:r>
          </a:p>
        </p:txBody>
      </p:sp>
      <p:sp>
        <p:nvSpPr>
          <p:cNvPr id="5" name="Стрелка вниз 4"/>
          <p:cNvSpPr/>
          <p:nvPr/>
        </p:nvSpPr>
        <p:spPr>
          <a:xfrm>
            <a:off x="1835696" y="4436425"/>
            <a:ext cx="576064" cy="330591"/>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30" name="Стрелка вниз 29"/>
          <p:cNvSpPr/>
          <p:nvPr/>
        </p:nvSpPr>
        <p:spPr>
          <a:xfrm>
            <a:off x="6588224" y="4436424"/>
            <a:ext cx="576064" cy="330591"/>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6" name="Прямоугольник 5"/>
          <p:cNvSpPr/>
          <p:nvPr/>
        </p:nvSpPr>
        <p:spPr>
          <a:xfrm>
            <a:off x="800152" y="4767016"/>
            <a:ext cx="7852517" cy="913245"/>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ru-RU" sz="1400" dirty="0">
                <a:solidFill>
                  <a:prstClr val="black"/>
                </a:solidFill>
              </a:rPr>
              <a:t>Расходы на физическую культуру и спорт  в расчете на одного жителя по итогам реализации программы составили:</a:t>
            </a:r>
          </a:p>
          <a:p>
            <a:pPr algn="ctr" fontAlgn="base">
              <a:spcBef>
                <a:spcPct val="0"/>
              </a:spcBef>
              <a:spcAft>
                <a:spcPct val="0"/>
              </a:spcAft>
              <a:defRPr/>
            </a:pPr>
            <a:r>
              <a:rPr lang="ru-RU" sz="1400" dirty="0">
                <a:solidFill>
                  <a:prstClr val="black"/>
                </a:solidFill>
              </a:rPr>
              <a:t>в 2019 году –  1712,78 рублей </a:t>
            </a:r>
          </a:p>
          <a:p>
            <a:pPr algn="ctr" fontAlgn="base">
              <a:spcBef>
                <a:spcPct val="0"/>
              </a:spcBef>
              <a:spcAft>
                <a:spcPct val="0"/>
              </a:spcAft>
              <a:defRPr/>
            </a:pPr>
            <a:r>
              <a:rPr lang="ru-RU" sz="1400" dirty="0">
                <a:solidFill>
                  <a:prstClr val="black"/>
                </a:solidFill>
              </a:rPr>
              <a:t>в 2020 году –  1160,37 рублей</a:t>
            </a:r>
          </a:p>
        </p:txBody>
      </p:sp>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57</a:t>
            </a:r>
          </a:p>
        </p:txBody>
      </p:sp>
      <p:sp>
        <p:nvSpPr>
          <p:cNvPr id="31" name="Прямоугольник 30"/>
          <p:cNvSpPr/>
          <p:nvPr/>
        </p:nvSpPr>
        <p:spPr>
          <a:xfrm>
            <a:off x="765318" y="-1082"/>
            <a:ext cx="7139025" cy="1015663"/>
          </a:xfrm>
          <a:prstGeom prst="rect">
            <a:avLst/>
          </a:prstGeom>
        </p:spPr>
        <p:txBody>
          <a:bodyPr wrap="squar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«Развитие физической культуры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 спорта в Балахнинского муниципального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 Нижегородской области»</a:t>
            </a:r>
          </a:p>
        </p:txBody>
      </p:sp>
    </p:spTree>
    <p:extLst>
      <p:ext uri="{BB962C8B-B14F-4D97-AF65-F5344CB8AC3E}">
        <p14:creationId xmlns:p14="http://schemas.microsoft.com/office/powerpoint/2010/main" val="1585263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58</a:t>
            </a:r>
          </a:p>
        </p:txBody>
      </p:sp>
      <p:pic>
        <p:nvPicPr>
          <p:cNvPr id="7885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898343" y="-50979"/>
            <a:ext cx="7139025" cy="1200329"/>
          </a:xfrm>
          <a:prstGeom prst="rect">
            <a:avLst/>
          </a:prstGeom>
        </p:spPr>
        <p:txBody>
          <a:bodyPr wrap="square">
            <a:spAutoFit/>
          </a:bodyPr>
          <a:lstStyle/>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«Обеспечение населения Балахнинского муниципального района Нижегородской </a:t>
            </a:r>
          </a:p>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области качественными услугами в сфере </a:t>
            </a:r>
          </a:p>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жилищно-коммунального хозяйства»</a:t>
            </a:r>
          </a:p>
        </p:txBody>
      </p:sp>
      <p:sp>
        <p:nvSpPr>
          <p:cNvPr id="78854" name="TextBox 10"/>
          <p:cNvSpPr txBox="1">
            <a:spLocks noChangeArrowheads="1"/>
          </p:cNvSpPr>
          <p:nvPr/>
        </p:nvSpPr>
        <p:spPr bwMode="auto">
          <a:xfrm>
            <a:off x="2162120" y="919481"/>
            <a:ext cx="680090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Утверждена:</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постановлением администрации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от 17.10.2014 года  №315 "Об утверждении муниципальной программы «Обеспечение населения </a:t>
            </a:r>
            <a:r>
              <a:rPr lang="ru-RU" dirty="0" err="1">
                <a:latin typeface="Times New Roman" panose="02020603050405020304" pitchFamily="18" charset="0"/>
                <a:cs typeface="Times New Roman" panose="02020603050405020304" pitchFamily="18" charset="0"/>
              </a:rPr>
              <a:t>Балахнинского</a:t>
            </a:r>
            <a:r>
              <a:rPr lang="ru-RU" dirty="0">
                <a:latin typeface="Times New Roman" panose="02020603050405020304" pitchFamily="18" charset="0"/>
                <a:cs typeface="Times New Roman" panose="02020603050405020304" pitchFamily="18" charset="0"/>
              </a:rPr>
              <a:t> муниципального района качественными услугами в сфере жилищно-коммунального хозяйства</a:t>
            </a:r>
            <a:r>
              <a:rPr lang="ru-RU" dirty="0">
                <a:solidFill>
                  <a:prstClr val="black"/>
                </a:solidFill>
                <a:latin typeface="Times New Roman" pitchFamily="18" charset="0"/>
                <a:cs typeface="Times New Roman" pitchFamily="18" charset="0"/>
              </a:rPr>
              <a:t>».</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Срок действия программы:</a:t>
            </a:r>
            <a:r>
              <a:rPr lang="ru-RU" dirty="0">
                <a:solidFill>
                  <a:prstClr val="black"/>
                </a:solidFill>
                <a:latin typeface="Times New Roman" pitchFamily="18" charset="0"/>
                <a:cs typeface="Times New Roman" pitchFamily="18" charset="0"/>
              </a:rPr>
              <a:t> </a:t>
            </a:r>
          </a:p>
          <a:p>
            <a:pPr eaLnBrk="1" fontAlgn="base" hangingPunct="1">
              <a:spcBef>
                <a:spcPct val="0"/>
              </a:spcBef>
              <a:spcAft>
                <a:spcPct val="0"/>
              </a:spcAft>
            </a:pPr>
            <a:r>
              <a:rPr lang="ru-RU" dirty="0">
                <a:solidFill>
                  <a:prstClr val="black"/>
                </a:solidFill>
                <a:latin typeface="Times New Roman" pitchFamily="18" charset="0"/>
                <a:cs typeface="Times New Roman" pitchFamily="18" charset="0"/>
              </a:rPr>
              <a:t>2015-2020 годы.</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Муниципальный заказчик – координатор: </a:t>
            </a:r>
          </a:p>
          <a:p>
            <a:pPr eaLnBrk="1" fontAlgn="base" hangingPunct="1">
              <a:spcBef>
                <a:spcPct val="0"/>
              </a:spcBef>
              <a:spcAft>
                <a:spcPct val="0"/>
              </a:spcAft>
            </a:pPr>
            <a:r>
              <a:rPr lang="ru-RU" dirty="0">
                <a:latin typeface="Times New Roman" panose="02020603050405020304" pitchFamily="18" charset="0"/>
                <a:cs typeface="Times New Roman" panose="02020603050405020304" pitchFamily="18" charset="0"/>
              </a:rPr>
              <a:t>Муниципальное казенное учреждение «Департамент жилищно-коммунального хозяйства и капитального строительства».</a:t>
            </a:r>
          </a:p>
          <a:p>
            <a:pPr eaLnBrk="1" fontAlgn="base" hangingPunct="1">
              <a:spcBef>
                <a:spcPct val="0"/>
              </a:spcBef>
              <a:spcAft>
                <a:spcPct val="0"/>
              </a:spcAft>
            </a:pPr>
            <a:r>
              <a:rPr lang="ru-RU" b="1" u="sng" dirty="0">
                <a:solidFill>
                  <a:prstClr val="black"/>
                </a:solidFill>
                <a:latin typeface="Times New Roman" pitchFamily="18" charset="0"/>
                <a:cs typeface="Times New Roman" pitchFamily="18" charset="0"/>
              </a:rPr>
              <a:t>Цель:</a:t>
            </a:r>
          </a:p>
          <a:p>
            <a:r>
              <a:rPr lang="ru-RU" dirty="0">
                <a:latin typeface="Times New Roman" panose="02020603050405020304" pitchFamily="18" charset="0"/>
                <a:cs typeface="Times New Roman" panose="02020603050405020304" pitchFamily="18" charset="0"/>
              </a:rPr>
              <a:t>- удовлетворение перспективного спроса на коммунальные ресурсы при соблюдении устойчивого функционирования и развития инженерной инфраструктуры, повышение качества предоставляемых коммунальных услуг, а также улучшение экологической ситуации на территории района;</a:t>
            </a:r>
          </a:p>
          <a:p>
            <a:r>
              <a:rPr lang="ru-RU" dirty="0">
                <a:latin typeface="Times New Roman" panose="02020603050405020304" pitchFamily="18" charset="0"/>
                <a:cs typeface="Times New Roman" panose="02020603050405020304" pitchFamily="18" charset="0"/>
              </a:rPr>
              <a:t>- совершенствование системы организации похоронного  дела в </a:t>
            </a:r>
            <a:r>
              <a:rPr lang="ru-RU" dirty="0" err="1">
                <a:latin typeface="Times New Roman" panose="02020603050405020304" pitchFamily="18" charset="0"/>
                <a:cs typeface="Times New Roman" panose="02020603050405020304" pitchFamily="18" charset="0"/>
              </a:rPr>
              <a:t>Балахнинском</a:t>
            </a:r>
            <a:r>
              <a:rPr lang="ru-RU" dirty="0">
                <a:latin typeface="Times New Roman" panose="02020603050405020304" pitchFamily="18" charset="0"/>
                <a:cs typeface="Times New Roman" panose="02020603050405020304" pitchFamily="18" charset="0"/>
              </a:rPr>
              <a:t> муниципальном районе,    улучшение условий для развития услуг в сфере похоронного дела,      </a:t>
            </a:r>
          </a:p>
          <a:p>
            <a:r>
              <a:rPr lang="ru-RU" dirty="0">
                <a:latin typeface="Times New Roman" panose="02020603050405020304" pitchFamily="18" charset="0"/>
                <a:cs typeface="Times New Roman" panose="02020603050405020304" pitchFamily="18" charset="0"/>
              </a:rPr>
              <a:t>Улучшение качества содержания мест погребений в районе с учетом национальных и других особенностей и традиций, создание современной системы сервиса, повышение уровня развития и качества предоставляемых услуг;                                                      </a:t>
            </a:r>
          </a:p>
          <a:p>
            <a:pPr marL="285750" indent="-285750">
              <a:buFontTx/>
              <a:buChar char="-"/>
            </a:pPr>
            <a:r>
              <a:rPr lang="ru-RU" dirty="0">
                <a:latin typeface="Times New Roman" panose="02020603050405020304" pitchFamily="18" charset="0"/>
                <a:cs typeface="Times New Roman" panose="02020603050405020304" pitchFamily="18" charset="0"/>
              </a:rPr>
              <a:t>снижение энергоемкости за счет внедрения энергосберегающего оборудования, технологий, материалов, оптимизации режимов потребления энергетических ресурсов.</a:t>
            </a:r>
          </a:p>
          <a:p>
            <a:r>
              <a:rPr lang="ru-RU" b="1" u="sng" dirty="0">
                <a:solidFill>
                  <a:prstClr val="black"/>
                </a:solidFill>
                <a:latin typeface="Times New Roman" pitchFamily="18" charset="0"/>
                <a:cs typeface="Times New Roman" pitchFamily="18" charset="0"/>
              </a:rPr>
              <a:t>Целевая группа программы:</a:t>
            </a:r>
          </a:p>
          <a:p>
            <a:pPr eaLnBrk="1" fontAlgn="base" hangingPunct="1">
              <a:spcBef>
                <a:spcPct val="0"/>
              </a:spcBef>
              <a:spcAft>
                <a:spcPct val="0"/>
              </a:spcAft>
            </a:pPr>
            <a:r>
              <a:rPr lang="ru-RU" dirty="0">
                <a:solidFill>
                  <a:prstClr val="black"/>
                </a:solidFill>
                <a:latin typeface="Times New Roman" pitchFamily="18" charset="0"/>
                <a:cs typeface="Times New Roman" pitchFamily="18" charset="0"/>
              </a:rPr>
              <a:t>Жители </a:t>
            </a:r>
            <a:r>
              <a:rPr lang="ru-RU" dirty="0" err="1">
                <a:solidFill>
                  <a:prstClr val="black"/>
                </a:solidFill>
                <a:latin typeface="Times New Roman" pitchFamily="18" charset="0"/>
                <a:cs typeface="Times New Roman" pitchFamily="18" charset="0"/>
              </a:rPr>
              <a:t>Балахнинского</a:t>
            </a:r>
            <a:r>
              <a:rPr lang="ru-RU" dirty="0">
                <a:solidFill>
                  <a:prstClr val="black"/>
                </a:solidFill>
                <a:latin typeface="Times New Roman" pitchFamily="18" charset="0"/>
                <a:cs typeface="Times New Roman" pitchFamily="18" charset="0"/>
              </a:rPr>
              <a:t> района Нижегородской области</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23" y="3117174"/>
            <a:ext cx="1836581" cy="153583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323" y="1208716"/>
            <a:ext cx="1836581" cy="1620296"/>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932" y="4941168"/>
            <a:ext cx="1869972" cy="1656184"/>
          </a:xfrm>
          <a:prstGeom prst="rect">
            <a:avLst/>
          </a:prstGeom>
        </p:spPr>
      </p:pic>
    </p:spTree>
    <p:extLst>
      <p:ext uri="{BB962C8B-B14F-4D97-AF65-F5344CB8AC3E}">
        <p14:creationId xmlns:p14="http://schemas.microsoft.com/office/powerpoint/2010/main" val="3848542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1125"/>
            <a:ext cx="1620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179388" y="1085850"/>
            <a:ext cx="8783637" cy="4079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Направление расходов, </a:t>
            </a:r>
            <a:r>
              <a:rPr lang="ru-RU" sz="2400" b="1" dirty="0" err="1">
                <a:solidFill>
                  <a:prstClr val="black"/>
                </a:solidFill>
              </a:rPr>
              <a:t>млн.рублей</a:t>
            </a:r>
            <a:endParaRPr lang="ru-RU" sz="2400" b="1" dirty="0">
              <a:solidFill>
                <a:prstClr val="black"/>
              </a:solidFill>
            </a:endParaRPr>
          </a:p>
        </p:txBody>
      </p:sp>
      <p:sp>
        <p:nvSpPr>
          <p:cNvPr id="20" name="Скругленный прямоугольник 19"/>
          <p:cNvSpPr/>
          <p:nvPr/>
        </p:nvSpPr>
        <p:spPr>
          <a:xfrm>
            <a:off x="194164" y="1550056"/>
            <a:ext cx="8783637" cy="2873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1600" b="1" dirty="0">
                <a:solidFill>
                  <a:prstClr val="black"/>
                </a:solidFill>
              </a:rPr>
              <a:t>                                                                                     2019 год          2020 год</a:t>
            </a:r>
          </a:p>
        </p:txBody>
      </p:sp>
      <p:sp>
        <p:nvSpPr>
          <p:cNvPr id="18" name="Скругленный прямоугольник 17"/>
          <p:cNvSpPr/>
          <p:nvPr/>
        </p:nvSpPr>
        <p:spPr>
          <a:xfrm>
            <a:off x="231565" y="4593981"/>
            <a:ext cx="5180013" cy="3825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80903" name="TextBox 4"/>
          <p:cNvSpPr txBox="1">
            <a:spLocks noChangeArrowheads="1"/>
          </p:cNvSpPr>
          <p:nvPr/>
        </p:nvSpPr>
        <p:spPr bwMode="auto">
          <a:xfrm>
            <a:off x="683568" y="4598933"/>
            <a:ext cx="4023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latin typeface="Times New Roman" pitchFamily="18" charset="0"/>
                <a:cs typeface="Times New Roman" pitchFamily="18" charset="0"/>
              </a:rPr>
              <a:t>Всего расходов по программе</a:t>
            </a:r>
          </a:p>
        </p:txBody>
      </p:sp>
      <p:sp>
        <p:nvSpPr>
          <p:cNvPr id="29" name="Пятиугольник 28"/>
          <p:cNvSpPr/>
          <p:nvPr/>
        </p:nvSpPr>
        <p:spPr>
          <a:xfrm>
            <a:off x="5493234" y="4616967"/>
            <a:ext cx="3425825" cy="421059"/>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schemeClr val="tx1"/>
                </a:solidFill>
              </a:rPr>
              <a:t>53,7                  51,4</a:t>
            </a:r>
          </a:p>
        </p:txBody>
      </p:sp>
      <p:sp>
        <p:nvSpPr>
          <p:cNvPr id="5" name="Стрелка вниз 4"/>
          <p:cNvSpPr/>
          <p:nvPr/>
        </p:nvSpPr>
        <p:spPr>
          <a:xfrm>
            <a:off x="2308423" y="4981521"/>
            <a:ext cx="576064" cy="391694"/>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30" name="Стрелка вниз 29"/>
          <p:cNvSpPr/>
          <p:nvPr/>
        </p:nvSpPr>
        <p:spPr>
          <a:xfrm>
            <a:off x="6930776" y="5022841"/>
            <a:ext cx="576064" cy="350350"/>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endParaRPr lang="ru-RU" sz="1400">
              <a:solidFill>
                <a:prstClr val="white"/>
              </a:solidFill>
            </a:endParaRPr>
          </a:p>
        </p:txBody>
      </p:sp>
      <p:sp>
        <p:nvSpPr>
          <p:cNvPr id="6" name="Прямоугольник 5"/>
          <p:cNvSpPr/>
          <p:nvPr/>
        </p:nvSpPr>
        <p:spPr>
          <a:xfrm>
            <a:off x="140341" y="5373216"/>
            <a:ext cx="8822684" cy="1008112"/>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fontAlgn="base">
              <a:spcBef>
                <a:spcPct val="0"/>
              </a:spcBef>
              <a:spcAft>
                <a:spcPct val="0"/>
              </a:spcAft>
              <a:defRPr/>
            </a:pPr>
            <a:r>
              <a:rPr lang="ru-RU" sz="1400" b="1" dirty="0">
                <a:solidFill>
                  <a:prstClr val="black"/>
                </a:solidFill>
                <a:latin typeface="Times New Roman" pitchFamily="18" charset="0"/>
                <a:cs typeface="Times New Roman" pitchFamily="18" charset="0"/>
              </a:rPr>
              <a:t>Расходы на жилищно-коммунальное хозяйство  в расчете на одного жителя по итогам реализации программы составили:</a:t>
            </a:r>
          </a:p>
          <a:p>
            <a:pPr algn="ctr" fontAlgn="base">
              <a:spcBef>
                <a:spcPct val="0"/>
              </a:spcBef>
              <a:spcAft>
                <a:spcPct val="0"/>
              </a:spcAft>
              <a:defRPr/>
            </a:pPr>
            <a:r>
              <a:rPr lang="ru-RU" sz="1400" b="1" dirty="0">
                <a:solidFill>
                  <a:prstClr val="black"/>
                </a:solidFill>
                <a:latin typeface="Times New Roman" pitchFamily="18" charset="0"/>
                <a:cs typeface="Times New Roman" pitchFamily="18" charset="0"/>
              </a:rPr>
              <a:t>в 2019 году – 707,51  рублей</a:t>
            </a:r>
          </a:p>
          <a:p>
            <a:pPr algn="ctr" fontAlgn="base">
              <a:spcBef>
                <a:spcPct val="0"/>
              </a:spcBef>
              <a:spcAft>
                <a:spcPct val="0"/>
              </a:spcAft>
              <a:defRPr/>
            </a:pPr>
            <a:r>
              <a:rPr lang="ru-RU" sz="1400" b="1" dirty="0">
                <a:solidFill>
                  <a:prstClr val="black"/>
                </a:solidFill>
                <a:latin typeface="Times New Roman" pitchFamily="18" charset="0"/>
                <a:cs typeface="Times New Roman" pitchFamily="18" charset="0"/>
              </a:rPr>
              <a:t>в 2020 году – 679,02 рублей</a:t>
            </a:r>
          </a:p>
        </p:txBody>
      </p:sp>
      <p:sp>
        <p:nvSpPr>
          <p:cNvPr id="8"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59</a:t>
            </a:r>
          </a:p>
        </p:txBody>
      </p:sp>
      <p:sp>
        <p:nvSpPr>
          <p:cNvPr id="34" name="Пятиугольник 33"/>
          <p:cNvSpPr/>
          <p:nvPr/>
        </p:nvSpPr>
        <p:spPr>
          <a:xfrm>
            <a:off x="5493234" y="2770216"/>
            <a:ext cx="3434862" cy="604917"/>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1,8                    3,5</a:t>
            </a:r>
          </a:p>
        </p:txBody>
      </p:sp>
      <p:sp>
        <p:nvSpPr>
          <p:cNvPr id="35" name="Прямоугольник 34"/>
          <p:cNvSpPr/>
          <p:nvPr/>
        </p:nvSpPr>
        <p:spPr>
          <a:xfrm>
            <a:off x="683568" y="-71436"/>
            <a:ext cx="7102227" cy="1200329"/>
          </a:xfrm>
          <a:prstGeom prst="rect">
            <a:avLst/>
          </a:prstGeom>
        </p:spPr>
        <p:txBody>
          <a:bodyPr wrap="square">
            <a:spAutoFit/>
          </a:bodyPr>
          <a:lstStyle/>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МП «Обеспечение населения Балахнинского муниципального района Нижегородской </a:t>
            </a:r>
          </a:p>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области качественными услугами в сфере </a:t>
            </a:r>
          </a:p>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жилищно-коммунального хозяйства»</a:t>
            </a:r>
          </a:p>
        </p:txBody>
      </p:sp>
      <p:sp>
        <p:nvSpPr>
          <p:cNvPr id="42" name="Скругленный прямоугольник 41"/>
          <p:cNvSpPr/>
          <p:nvPr/>
        </p:nvSpPr>
        <p:spPr>
          <a:xfrm>
            <a:off x="179388" y="2770216"/>
            <a:ext cx="5221412" cy="59055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80918" name="TextBox 9"/>
          <p:cNvSpPr txBox="1">
            <a:spLocks noChangeArrowheads="1"/>
          </p:cNvSpPr>
          <p:nvPr/>
        </p:nvSpPr>
        <p:spPr bwMode="auto">
          <a:xfrm>
            <a:off x="251520" y="2793267"/>
            <a:ext cx="5112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a:t>
            </a:r>
            <a:r>
              <a:rPr lang="ru-RU" b="1" dirty="0">
                <a:latin typeface="Times New Roman" panose="02020603050405020304" pitchFamily="18" charset="0"/>
                <a:cs typeface="Times New Roman" panose="02020603050405020304" pitchFamily="18" charset="0"/>
              </a:rPr>
              <a:t>Развитие услуг в сфере похоронного дела в Балахнинском муниципальном районе на 2015-2020 годы</a:t>
            </a:r>
            <a:r>
              <a:rPr lang="ru-RU" b="1" dirty="0">
                <a:solidFill>
                  <a:prstClr val="black"/>
                </a:solidFill>
                <a:latin typeface="Times New Roman" pitchFamily="18" charset="0"/>
                <a:cs typeface="Times New Roman" pitchFamily="18" charset="0"/>
              </a:rPr>
              <a:t>»</a:t>
            </a:r>
          </a:p>
        </p:txBody>
      </p:sp>
      <p:sp>
        <p:nvSpPr>
          <p:cNvPr id="33" name="Скругленный прямоугольник 32"/>
          <p:cNvSpPr/>
          <p:nvPr/>
        </p:nvSpPr>
        <p:spPr>
          <a:xfrm>
            <a:off x="220787" y="1963338"/>
            <a:ext cx="5180013" cy="61595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80920" name="TextBox 37"/>
          <p:cNvSpPr txBox="1">
            <a:spLocks noChangeArrowheads="1"/>
          </p:cNvSpPr>
          <p:nvPr/>
        </p:nvSpPr>
        <p:spPr bwMode="auto">
          <a:xfrm>
            <a:off x="251520" y="1916832"/>
            <a:ext cx="5112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a:t>
            </a:r>
            <a:r>
              <a:rPr lang="ru-RU" b="1" dirty="0">
                <a:latin typeface="Times New Roman" panose="02020603050405020304" pitchFamily="18" charset="0"/>
                <a:cs typeface="Times New Roman" panose="02020603050405020304" pitchFamily="18" charset="0"/>
              </a:rPr>
              <a:t>Комплексное развитие систем коммунальной инфраструктуры Балахнинского муниципального района Нижегородской области на 2021-2025 годы</a:t>
            </a:r>
            <a:r>
              <a:rPr lang="ru-RU" b="1" dirty="0">
                <a:solidFill>
                  <a:prstClr val="black"/>
                </a:solidFill>
                <a:latin typeface="Times New Roman" pitchFamily="18" charset="0"/>
                <a:cs typeface="Times New Roman" pitchFamily="18" charset="0"/>
              </a:rPr>
              <a:t>»</a:t>
            </a:r>
          </a:p>
        </p:txBody>
      </p:sp>
      <p:sp>
        <p:nvSpPr>
          <p:cNvPr id="39" name="Пятиугольник 38"/>
          <p:cNvSpPr/>
          <p:nvPr/>
        </p:nvSpPr>
        <p:spPr>
          <a:xfrm>
            <a:off x="5479324" y="1916236"/>
            <a:ext cx="3419475" cy="662224"/>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24,8                 23,3</a:t>
            </a:r>
          </a:p>
        </p:txBody>
      </p:sp>
      <p:sp>
        <p:nvSpPr>
          <p:cNvPr id="21" name="Скругленный прямоугольник 20"/>
          <p:cNvSpPr/>
          <p:nvPr/>
        </p:nvSpPr>
        <p:spPr>
          <a:xfrm>
            <a:off x="236350" y="3524895"/>
            <a:ext cx="5169090" cy="763699"/>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ru-RU" sz="2400" b="1" dirty="0">
                <a:solidFill>
                  <a:prstClr val="black"/>
                </a:solidFill>
              </a:rPr>
              <a:t>                                               </a:t>
            </a:r>
          </a:p>
        </p:txBody>
      </p:sp>
      <p:sp>
        <p:nvSpPr>
          <p:cNvPr id="22" name="Пятиугольник 21"/>
          <p:cNvSpPr/>
          <p:nvPr/>
        </p:nvSpPr>
        <p:spPr>
          <a:xfrm>
            <a:off x="5524500" y="3506284"/>
            <a:ext cx="3438525" cy="773388"/>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ru-RU" sz="1600" b="1" dirty="0">
                <a:solidFill>
                  <a:prstClr val="black"/>
                </a:solidFill>
              </a:rPr>
              <a:t>27,1                    24,6 </a:t>
            </a:r>
          </a:p>
        </p:txBody>
      </p:sp>
      <p:sp>
        <p:nvSpPr>
          <p:cNvPr id="80924" name="TextBox 9"/>
          <p:cNvSpPr txBox="1">
            <a:spLocks noChangeArrowheads="1"/>
          </p:cNvSpPr>
          <p:nvPr/>
        </p:nvSpPr>
        <p:spPr bwMode="auto">
          <a:xfrm>
            <a:off x="231565" y="3748845"/>
            <a:ext cx="5124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algn="ctr" eaLnBrk="1" fontAlgn="base" hangingPunct="1">
              <a:spcBef>
                <a:spcPct val="0"/>
              </a:spcBef>
              <a:spcAft>
                <a:spcPct val="0"/>
              </a:spcAft>
            </a:pPr>
            <a:r>
              <a:rPr lang="ru-RU" b="1" dirty="0">
                <a:solidFill>
                  <a:prstClr val="black"/>
                </a:solidFill>
                <a:latin typeface="Times New Roman" pitchFamily="18" charset="0"/>
                <a:cs typeface="Times New Roman" pitchFamily="18" charset="0"/>
              </a:rPr>
              <a:t>ПП «</a:t>
            </a:r>
            <a:r>
              <a:rPr lang="ru-RU" b="1" dirty="0">
                <a:latin typeface="Times New Roman" panose="02020603050405020304" pitchFamily="18" charset="0"/>
                <a:cs typeface="Times New Roman" panose="02020603050405020304" pitchFamily="18" charset="0"/>
              </a:rPr>
              <a:t>Обеспечение реализации муниципальной программы</a:t>
            </a:r>
            <a:r>
              <a:rPr lang="ru-RU"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05094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a:t>
            </a:r>
          </a:p>
        </p:txBody>
      </p:sp>
      <p:pic>
        <p:nvPicPr>
          <p:cNvPr id="174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73196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71600" y="0"/>
            <a:ext cx="7056784" cy="1246495"/>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Основные задачи, решаемые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в процессе исполнения бюджета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в 2020 году</a:t>
            </a:r>
          </a:p>
        </p:txBody>
      </p:sp>
      <p:sp>
        <p:nvSpPr>
          <p:cNvPr id="17414" name="Прямоугольник 4"/>
          <p:cNvSpPr>
            <a:spLocks noChangeArrowheads="1"/>
          </p:cNvSpPr>
          <p:nvPr/>
        </p:nvSpPr>
        <p:spPr bwMode="auto">
          <a:xfrm>
            <a:off x="2268538" y="1628775"/>
            <a:ext cx="5827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2000" b="1" dirty="0">
                <a:solidFill>
                  <a:prstClr val="black"/>
                </a:solidFill>
                <a:latin typeface="Arial" charset="0"/>
                <a:cs typeface="Arial" charset="0"/>
              </a:rPr>
              <a:t>Обеспечение сбалансированности бюджета</a:t>
            </a:r>
          </a:p>
        </p:txBody>
      </p:sp>
      <p:sp>
        <p:nvSpPr>
          <p:cNvPr id="17415" name="Прямоугольник 7"/>
          <p:cNvSpPr>
            <a:spLocks noChangeArrowheads="1"/>
          </p:cNvSpPr>
          <p:nvPr/>
        </p:nvSpPr>
        <p:spPr bwMode="auto">
          <a:xfrm>
            <a:off x="2152650" y="4116388"/>
            <a:ext cx="67881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b="1">
                <a:solidFill>
                  <a:prstClr val="black"/>
                </a:solidFill>
                <a:latin typeface="Arial" charset="0"/>
                <a:cs typeface="Arial" charset="0"/>
              </a:rPr>
              <a:t>Эффективное управление муниципальным долгом</a:t>
            </a:r>
          </a:p>
        </p:txBody>
      </p:sp>
      <p:sp>
        <p:nvSpPr>
          <p:cNvPr id="17416" name="Прямоугольник 9"/>
          <p:cNvSpPr>
            <a:spLocks noChangeArrowheads="1"/>
          </p:cNvSpPr>
          <p:nvPr/>
        </p:nvSpPr>
        <p:spPr bwMode="auto">
          <a:xfrm>
            <a:off x="2174875" y="4875213"/>
            <a:ext cx="7116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000" b="1">
                <a:solidFill>
                  <a:prstClr val="black"/>
                </a:solidFill>
                <a:latin typeface="Arial" charset="0"/>
                <a:cs typeface="Arial" charset="0"/>
              </a:rPr>
              <a:t>Осуществление внутреннего муниципального финансового контроля</a:t>
            </a:r>
          </a:p>
        </p:txBody>
      </p:sp>
      <p:sp>
        <p:nvSpPr>
          <p:cNvPr id="17417" name="Прямоугольник 10"/>
          <p:cNvSpPr>
            <a:spLocks noChangeArrowheads="1"/>
          </p:cNvSpPr>
          <p:nvPr/>
        </p:nvSpPr>
        <p:spPr bwMode="auto">
          <a:xfrm>
            <a:off x="2208213" y="5981700"/>
            <a:ext cx="615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2000" b="1">
                <a:solidFill>
                  <a:prstClr val="black"/>
                </a:solidFill>
                <a:latin typeface="Arial" charset="0"/>
                <a:cs typeface="Arial" charset="0"/>
              </a:rPr>
              <a:t>Повышение открытости бюджетного процесса</a:t>
            </a:r>
          </a:p>
        </p:txBody>
      </p:sp>
      <p:sp>
        <p:nvSpPr>
          <p:cNvPr id="17418" name="Прямоугольник 11"/>
          <p:cNvSpPr>
            <a:spLocks noChangeArrowheads="1"/>
          </p:cNvSpPr>
          <p:nvPr/>
        </p:nvSpPr>
        <p:spPr bwMode="auto">
          <a:xfrm>
            <a:off x="2268538" y="2473325"/>
            <a:ext cx="4900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2000" b="1">
                <a:solidFill>
                  <a:prstClr val="black"/>
                </a:solidFill>
                <a:latin typeface="Arial" charset="0"/>
                <a:cs typeface="Arial" charset="0"/>
              </a:rPr>
              <a:t>Укрепление доходной базы бюджета</a:t>
            </a:r>
          </a:p>
        </p:txBody>
      </p:sp>
      <p:sp>
        <p:nvSpPr>
          <p:cNvPr id="17419" name="Прямоугольник 12"/>
          <p:cNvSpPr>
            <a:spLocks noChangeArrowheads="1"/>
          </p:cNvSpPr>
          <p:nvPr/>
        </p:nvSpPr>
        <p:spPr bwMode="auto">
          <a:xfrm>
            <a:off x="2174875" y="3248025"/>
            <a:ext cx="666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2000" b="1">
                <a:solidFill>
                  <a:prstClr val="black"/>
                </a:solidFill>
                <a:latin typeface="Arial" charset="0"/>
                <a:cs typeface="Arial" charset="0"/>
              </a:rPr>
              <a:t>Повышение эффективности бюджетных расходов</a:t>
            </a: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50" y="5691479"/>
            <a:ext cx="1776288" cy="1179963"/>
          </a:xfrm>
          <a:prstGeom prst="rect">
            <a:avLst/>
          </a:prstGeom>
          <a:ln>
            <a:noFill/>
          </a:ln>
          <a:effectLst>
            <a:softEdge rad="112500"/>
          </a:effectLst>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73" y="3068960"/>
            <a:ext cx="1800200" cy="882970"/>
          </a:xfrm>
          <a:prstGeom prst="rect">
            <a:avLst/>
          </a:prstGeom>
          <a:ln>
            <a:noFill/>
          </a:ln>
          <a:effectLst>
            <a:softEdge rad="112500"/>
          </a:effectLst>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637" y="3951930"/>
            <a:ext cx="1770072" cy="833612"/>
          </a:xfrm>
          <a:prstGeom prst="rect">
            <a:avLst/>
          </a:prstGeom>
          <a:ln>
            <a:noFill/>
          </a:ln>
          <a:effectLst>
            <a:softEdge rad="112500"/>
          </a:effectLst>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573" y="4756956"/>
            <a:ext cx="1714043" cy="945862"/>
          </a:xfrm>
          <a:prstGeom prst="rect">
            <a:avLst/>
          </a:prstGeom>
          <a:ln>
            <a:noFill/>
          </a:ln>
          <a:effectLst>
            <a:softEdge rad="112500"/>
          </a:effectLst>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636" y="2249183"/>
            <a:ext cx="1714891" cy="789158"/>
          </a:xfrm>
          <a:prstGeom prst="rect">
            <a:avLst/>
          </a:prstGeom>
          <a:ln>
            <a:noFill/>
          </a:ln>
          <a:effectLst>
            <a:softEdge rad="112500"/>
          </a:effectLst>
        </p:spPr>
      </p:pic>
      <p:pic>
        <p:nvPicPr>
          <p:cNvPr id="20" name="Рисунок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167" y="1369642"/>
            <a:ext cx="1848298" cy="969358"/>
          </a:xfrm>
          <a:prstGeom prst="rect">
            <a:avLst/>
          </a:prstGeom>
          <a:ln>
            <a:noFill/>
          </a:ln>
          <a:effectLst>
            <a:softEdge rad="112500"/>
          </a:effectLst>
        </p:spPr>
      </p:pic>
    </p:spTree>
    <p:extLst>
      <p:ext uri="{BB962C8B-B14F-4D97-AF65-F5344CB8AC3E}">
        <p14:creationId xmlns:p14="http://schemas.microsoft.com/office/powerpoint/2010/main" val="3261496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3059113" y="242093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endParaRPr lang="ru-RU" altLang="ru-RU" sz="1600" b="1">
              <a:solidFill>
                <a:prstClr val="black"/>
              </a:solidFill>
              <a:latin typeface="Times New Roman" pitchFamily="18" charset="0"/>
            </a:endParaRPr>
          </a:p>
        </p:txBody>
      </p:sp>
      <p:sp>
        <p:nvSpPr>
          <p:cNvPr id="41987" name="TextBox 1"/>
          <p:cNvSpPr txBox="1">
            <a:spLocks noChangeArrowheads="1"/>
          </p:cNvSpPr>
          <p:nvPr/>
        </p:nvSpPr>
        <p:spPr bwMode="auto">
          <a:xfrm>
            <a:off x="539552" y="1412776"/>
            <a:ext cx="6912768" cy="738188"/>
          </a:xfrm>
          <a:prstGeom prst="rect">
            <a:avLst/>
          </a:prstGeom>
          <a:noFill/>
          <a:ln>
            <a:noFill/>
          </a:ln>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fontAlgn="base" hangingPunct="1">
              <a:spcBef>
                <a:spcPct val="0"/>
              </a:spcBef>
              <a:spcAft>
                <a:spcPct val="0"/>
              </a:spcAft>
              <a:defRPr/>
            </a:pPr>
            <a:r>
              <a:rPr lang="ru-RU" altLang="ru-RU" dirty="0">
                <a:solidFill>
                  <a:srgbClr val="002060"/>
                </a:solidFill>
                <a:effectLst>
                  <a:outerShdw blurRad="38100" dist="38100" dir="2700000" algn="tl">
                    <a:srgbClr val="C0C0C0"/>
                  </a:outerShdw>
                </a:effectLst>
                <a:cs typeface="Times New Roman" pitchFamily="18" charset="0"/>
              </a:rPr>
              <a:t>В процессе принятия и исполнения бюджета района большое значение приобретает сбалансированность доходов и расходов. Если доходы превышают расходы, то возникает </a:t>
            </a:r>
            <a:r>
              <a:rPr lang="ru-RU" altLang="ru-RU" b="1" u="sng" dirty="0">
                <a:solidFill>
                  <a:srgbClr val="002060"/>
                </a:solidFill>
                <a:effectLst>
                  <a:outerShdw blurRad="38100" dist="38100" dir="2700000" algn="tl">
                    <a:srgbClr val="C0C0C0"/>
                  </a:outerShdw>
                </a:effectLst>
                <a:cs typeface="Times New Roman" pitchFamily="18" charset="0"/>
              </a:rPr>
              <a:t>профицит.</a:t>
            </a:r>
            <a:r>
              <a:rPr lang="ru-RU" altLang="ru-RU" dirty="0">
                <a:solidFill>
                  <a:srgbClr val="002060"/>
                </a:solidFill>
                <a:effectLst>
                  <a:outerShdw blurRad="38100" dist="38100" dir="2700000" algn="tl">
                    <a:srgbClr val="C0C0C0"/>
                  </a:outerShdw>
                </a:effectLst>
                <a:cs typeface="Times New Roman" pitchFamily="18" charset="0"/>
              </a:rPr>
              <a:t> В случае превышения расходов над доходами возникает</a:t>
            </a:r>
            <a:r>
              <a:rPr lang="ru-RU" altLang="ru-RU" b="1" u="sng" dirty="0">
                <a:solidFill>
                  <a:srgbClr val="002060"/>
                </a:solidFill>
                <a:effectLst>
                  <a:outerShdw blurRad="38100" dist="38100" dir="2700000" algn="tl">
                    <a:srgbClr val="C0C0C0"/>
                  </a:outerShdw>
                </a:effectLst>
                <a:cs typeface="Times New Roman" pitchFamily="18" charset="0"/>
              </a:rPr>
              <a:t> дефицит</a:t>
            </a:r>
            <a:r>
              <a:rPr lang="ru-RU" altLang="ru-RU" dirty="0">
                <a:solidFill>
                  <a:srgbClr val="002060"/>
                </a:solidFill>
                <a:effectLst>
                  <a:outerShdw blurRad="38100" dist="38100" dir="2700000" algn="tl">
                    <a:srgbClr val="C0C0C0"/>
                  </a:outerShdw>
                </a:effectLst>
                <a:cs typeface="Times New Roman" pitchFamily="18" charset="0"/>
              </a:rPr>
              <a:t> </a:t>
            </a:r>
          </a:p>
        </p:txBody>
      </p:sp>
      <p:sp>
        <p:nvSpPr>
          <p:cNvPr id="6" name="Блок-схема: альтернативный процесс 5"/>
          <p:cNvSpPr/>
          <p:nvPr/>
        </p:nvSpPr>
        <p:spPr>
          <a:xfrm>
            <a:off x="1076375" y="2420938"/>
            <a:ext cx="6912768" cy="683418"/>
          </a:xfrm>
          <a:prstGeom prst="flowChartAlternateProcess">
            <a:avLst/>
          </a:prstGeom>
          <a:gradFill flip="none" rotWithShape="1">
            <a:gsLst>
              <a:gs pos="0">
                <a:srgbClr val="10FC21">
                  <a:shade val="30000"/>
                  <a:satMod val="115000"/>
                </a:srgbClr>
              </a:gs>
              <a:gs pos="50000">
                <a:srgbClr val="10FC21">
                  <a:shade val="67500"/>
                  <a:satMod val="115000"/>
                </a:srgbClr>
              </a:gs>
              <a:gs pos="100000">
                <a:srgbClr val="10FC21">
                  <a:shade val="100000"/>
                  <a:satMod val="115000"/>
                </a:srgbClr>
              </a:gs>
            </a:gsLst>
            <a:lin ang="2700000" scaled="1"/>
            <a:tileRect/>
          </a:gra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Источники финансирования дефицита бюджета</a:t>
            </a:r>
          </a:p>
        </p:txBody>
      </p:sp>
      <p:sp>
        <p:nvSpPr>
          <p:cNvPr id="23" name="Блок-схема: альтернативный процесс 22"/>
          <p:cNvSpPr/>
          <p:nvPr/>
        </p:nvSpPr>
        <p:spPr>
          <a:xfrm>
            <a:off x="77402" y="3645024"/>
            <a:ext cx="2280020" cy="1936922"/>
          </a:xfrm>
          <a:prstGeom prst="flowChartAlternateProcess">
            <a:avLst/>
          </a:prstGeom>
          <a:solidFill>
            <a:srgbClr val="92D050"/>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000000"/>
                </a:solidFill>
                <a:latin typeface="Times New Roman" panose="02020603050405020304" pitchFamily="18" charset="0"/>
                <a:cs typeface="Times New Roman" panose="02020603050405020304" pitchFamily="18" charset="0"/>
              </a:rPr>
              <a:t>Муниципальные займы</a:t>
            </a:r>
            <a:r>
              <a:rPr lang="ru-RU" sz="1400" dirty="0">
                <a:solidFill>
                  <a:srgbClr val="000000"/>
                </a:solidFill>
                <a:latin typeface="Times New Roman" panose="02020603050405020304" pitchFamily="18" charset="0"/>
                <a:cs typeface="Times New Roman" panose="02020603050405020304" pitchFamily="18" charset="0"/>
              </a:rPr>
              <a:t>, осуществляемые путем выпуска ценных бумаг от имени муниципального образования</a:t>
            </a:r>
          </a:p>
        </p:txBody>
      </p:sp>
      <p:sp>
        <p:nvSpPr>
          <p:cNvPr id="22" name="Блок-схема: альтернативный процесс 21"/>
          <p:cNvSpPr/>
          <p:nvPr/>
        </p:nvSpPr>
        <p:spPr>
          <a:xfrm>
            <a:off x="2500298" y="3714752"/>
            <a:ext cx="2091058" cy="1836362"/>
          </a:xfrm>
          <a:prstGeom prst="flowChartAlternateProcess">
            <a:avLst/>
          </a:prstGeom>
          <a:solidFill>
            <a:srgbClr val="00B0F0"/>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000000"/>
                </a:solidFill>
                <a:latin typeface="Times New Roman" panose="02020603050405020304" pitchFamily="18" charset="0"/>
                <a:cs typeface="Times New Roman" panose="02020603050405020304" pitchFamily="18" charset="0"/>
              </a:rPr>
              <a:t>Бюджетные кредиты</a:t>
            </a:r>
            <a:r>
              <a:rPr lang="ru-RU" sz="1400" dirty="0">
                <a:solidFill>
                  <a:srgbClr val="000000"/>
                </a:solidFill>
                <a:latin typeface="Times New Roman" panose="02020603050405020304" pitchFamily="18" charset="0"/>
                <a:cs typeface="Times New Roman" panose="02020603050405020304" pitchFamily="18" charset="0"/>
              </a:rPr>
              <a:t>, полученные от бюджетов других уровней бюджетной системы</a:t>
            </a:r>
          </a:p>
        </p:txBody>
      </p:sp>
      <p:sp>
        <p:nvSpPr>
          <p:cNvPr id="21" name="Блок-схема: альтернативный процесс 20"/>
          <p:cNvSpPr/>
          <p:nvPr/>
        </p:nvSpPr>
        <p:spPr>
          <a:xfrm>
            <a:off x="4714876" y="3714752"/>
            <a:ext cx="2114789" cy="1779623"/>
          </a:xfrm>
          <a:prstGeom prst="flowChartAlternateProcess">
            <a:avLst/>
          </a:prstGeom>
          <a:solidFill>
            <a:srgbClr val="FFFF00"/>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000000"/>
                </a:solidFill>
                <a:latin typeface="Times New Roman" panose="02020603050405020304" pitchFamily="18" charset="0"/>
                <a:cs typeface="Times New Roman" panose="02020603050405020304" pitchFamily="18" charset="0"/>
              </a:rPr>
              <a:t>Кредиты,</a:t>
            </a:r>
            <a:r>
              <a:rPr lang="ru-RU" sz="1400" dirty="0">
                <a:solidFill>
                  <a:srgbClr val="000000"/>
                </a:solidFill>
                <a:latin typeface="Times New Roman" panose="02020603050405020304" pitchFamily="18" charset="0"/>
                <a:cs typeface="Times New Roman" panose="02020603050405020304" pitchFamily="18" charset="0"/>
              </a:rPr>
              <a:t> полученные от кредитных организаций</a:t>
            </a:r>
          </a:p>
        </p:txBody>
      </p:sp>
      <p:cxnSp>
        <p:nvCxnSpPr>
          <p:cNvPr id="8" name="Прямая соединительная линия 7"/>
          <p:cNvCxnSpPr/>
          <p:nvPr/>
        </p:nvCxnSpPr>
        <p:spPr>
          <a:xfrm flipV="1">
            <a:off x="4500563" y="3103563"/>
            <a:ext cx="0" cy="180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484313" y="3284538"/>
            <a:ext cx="61595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1492250" y="3284538"/>
            <a:ext cx="0" cy="460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Блок-схема: альтернативный процесс 19"/>
          <p:cNvSpPr/>
          <p:nvPr/>
        </p:nvSpPr>
        <p:spPr>
          <a:xfrm>
            <a:off x="7000892" y="3714752"/>
            <a:ext cx="1944216" cy="1779624"/>
          </a:xfrm>
          <a:prstGeom prst="flowChartAlternateProcess">
            <a:avLst/>
          </a:prstGeom>
          <a:solidFill>
            <a:srgbClr val="00B0F0"/>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rgbClr val="000000"/>
                </a:solidFill>
                <a:latin typeface="Times New Roman" panose="02020603050405020304" pitchFamily="18" charset="0"/>
                <a:cs typeface="Times New Roman" panose="02020603050405020304" pitchFamily="18" charset="0"/>
              </a:rPr>
              <a:t>Изменение остатков </a:t>
            </a:r>
            <a:r>
              <a:rPr lang="ru-RU" sz="1400" dirty="0">
                <a:solidFill>
                  <a:srgbClr val="000000"/>
                </a:solidFill>
                <a:latin typeface="Times New Roman" panose="02020603050405020304" pitchFamily="18" charset="0"/>
                <a:cs typeface="Times New Roman" panose="02020603050405020304" pitchFamily="18" charset="0"/>
              </a:rPr>
              <a:t>средств на счетах по учету средств местного бюджета</a:t>
            </a:r>
          </a:p>
        </p:txBody>
      </p:sp>
      <p:cxnSp>
        <p:nvCxnSpPr>
          <p:cNvPr id="24" name="Прямая соединительная линия 23"/>
          <p:cNvCxnSpPr/>
          <p:nvPr/>
        </p:nvCxnSpPr>
        <p:spPr>
          <a:xfrm flipV="1">
            <a:off x="5453063" y="3295650"/>
            <a:ext cx="0" cy="517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643813" y="3286125"/>
            <a:ext cx="0" cy="504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3238500" y="3295650"/>
            <a:ext cx="0" cy="5064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042988" y="5802313"/>
            <a:ext cx="457676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6" name="Прямая со стрелкой 15"/>
          <p:cNvCxnSpPr/>
          <p:nvPr/>
        </p:nvCxnSpPr>
        <p:spPr>
          <a:xfrm flipV="1">
            <a:off x="1042988" y="5581650"/>
            <a:ext cx="0" cy="220663"/>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37" name="Прямая со стрелкой 36"/>
          <p:cNvCxnSpPr/>
          <p:nvPr/>
        </p:nvCxnSpPr>
        <p:spPr>
          <a:xfrm flipV="1">
            <a:off x="5614988" y="5559425"/>
            <a:ext cx="0" cy="219075"/>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
        <p:nvSpPr>
          <p:cNvPr id="38" name="TextBox 1"/>
          <p:cNvSpPr txBox="1">
            <a:spLocks noChangeArrowheads="1"/>
          </p:cNvSpPr>
          <p:nvPr/>
        </p:nvSpPr>
        <p:spPr bwMode="auto">
          <a:xfrm>
            <a:off x="315913" y="5949950"/>
            <a:ext cx="5695950" cy="738188"/>
          </a:xfrm>
          <a:prstGeom prst="rect">
            <a:avLst/>
          </a:prstGeom>
          <a:noFill/>
          <a:ln>
            <a:noFill/>
          </a:ln>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fontAlgn="base" hangingPunct="1">
              <a:spcBef>
                <a:spcPct val="0"/>
              </a:spcBef>
              <a:spcAft>
                <a:spcPct val="0"/>
              </a:spcAft>
              <a:defRPr/>
            </a:pPr>
            <a:r>
              <a:rPr lang="ru-RU" altLang="ru-RU" b="1" dirty="0">
                <a:solidFill>
                  <a:srgbClr val="002060"/>
                </a:solidFill>
                <a:effectLst>
                  <a:outerShdw blurRad="38100" dist="38100" dir="2700000" algn="tl">
                    <a:srgbClr val="C0C0C0"/>
                  </a:outerShdw>
                </a:effectLst>
                <a:cs typeface="Times New Roman" pitchFamily="18" charset="0"/>
              </a:rPr>
              <a:t>Муниципальный долг,</a:t>
            </a:r>
          </a:p>
          <a:p>
            <a:pPr algn="ctr" eaLnBrk="1" fontAlgn="base" hangingPunct="1">
              <a:spcBef>
                <a:spcPct val="0"/>
              </a:spcBef>
              <a:spcAft>
                <a:spcPct val="0"/>
              </a:spcAft>
              <a:defRPr/>
            </a:pPr>
            <a:r>
              <a:rPr lang="ru-RU" altLang="ru-RU" dirty="0">
                <a:solidFill>
                  <a:srgbClr val="002060"/>
                </a:solidFill>
                <a:effectLst>
                  <a:outerShdw blurRad="38100" dist="38100" dir="2700000" algn="tl">
                    <a:srgbClr val="C0C0C0"/>
                  </a:outerShdw>
                </a:effectLst>
                <a:cs typeface="Times New Roman" pitchFamily="18" charset="0"/>
              </a:rPr>
              <a:t> то есть совокупность долговых обязательств муниципального образования</a:t>
            </a:r>
          </a:p>
        </p:txBody>
      </p:sp>
      <p:sp>
        <p:nvSpPr>
          <p:cNvPr id="26" name="Oval 4"/>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60</a:t>
            </a:r>
          </a:p>
        </p:txBody>
      </p:sp>
      <p:pic>
        <p:nvPicPr>
          <p:cNvPr id="9013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58738"/>
            <a:ext cx="1741488" cy="135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96975" y="109714"/>
            <a:ext cx="6750050"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Источники финансирования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дефицита бюджета Балахнинского</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 муниципального района </a:t>
            </a:r>
          </a:p>
        </p:txBody>
      </p:sp>
    </p:spTree>
    <p:extLst>
      <p:ext uri="{BB962C8B-B14F-4D97-AF65-F5344CB8AC3E}">
        <p14:creationId xmlns:p14="http://schemas.microsoft.com/office/powerpoint/2010/main" val="2395761439"/>
      </p:ext>
    </p:extLst>
  </p:cSld>
  <p:clrMapOvr>
    <a:masterClrMapping/>
  </p:clrMapOvr>
  <p:transition>
    <p:pull dir="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ChangeAspect="1"/>
          </p:cNvGraphicFramePr>
          <p:nvPr>
            <p:extLst>
              <p:ext uri="{D42A27DB-BD31-4B8C-83A1-F6EECF244321}">
                <p14:modId xmlns:p14="http://schemas.microsoft.com/office/powerpoint/2010/main" val="2055017722"/>
              </p:ext>
            </p:extLst>
          </p:nvPr>
        </p:nvGraphicFramePr>
        <p:xfrm>
          <a:off x="-180528" y="3284984"/>
          <a:ext cx="7206633" cy="3603723"/>
        </p:xfrm>
        <a:graphic>
          <a:graphicData uri="http://schemas.openxmlformats.org/drawingml/2006/chart">
            <c:chart xmlns:c="http://schemas.openxmlformats.org/drawingml/2006/chart" xmlns:r="http://schemas.openxmlformats.org/officeDocument/2006/relationships" r:id="rId2"/>
          </a:graphicData>
        </a:graphic>
      </p:graphicFrame>
      <p:sp>
        <p:nvSpPr>
          <p:cNvPr id="91140" name="Text Box 4"/>
          <p:cNvSpPr txBox="1">
            <a:spLocks noChangeArrowheads="1"/>
          </p:cNvSpPr>
          <p:nvPr/>
        </p:nvSpPr>
        <p:spPr bwMode="auto">
          <a:xfrm>
            <a:off x="3059113" y="242093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endParaRPr lang="ru-RU" altLang="ru-RU" sz="1600" b="1">
              <a:solidFill>
                <a:prstClr val="black"/>
              </a:solidFill>
              <a:latin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12363934"/>
              </p:ext>
            </p:extLst>
          </p:nvPr>
        </p:nvGraphicFramePr>
        <p:xfrm>
          <a:off x="323528" y="1196752"/>
          <a:ext cx="6624736" cy="2057791"/>
        </p:xfrm>
        <a:graphic>
          <a:graphicData uri="http://schemas.openxmlformats.org/drawingml/2006/table">
            <a:tbl>
              <a:tblPr firstRow="1" bandRow="1">
                <a:tableStyleId>{5940675A-B579-460E-94D1-54222C63F5DA}</a:tableStyleId>
              </a:tblPr>
              <a:tblGrid>
                <a:gridCol w="1664196">
                  <a:extLst>
                    <a:ext uri="{9D8B030D-6E8A-4147-A177-3AD203B41FA5}">
                      <a16:colId xmlns:a16="http://schemas.microsoft.com/office/drawing/2014/main" val="20000"/>
                    </a:ext>
                  </a:extLst>
                </a:gridCol>
                <a:gridCol w="1177429">
                  <a:extLst>
                    <a:ext uri="{9D8B030D-6E8A-4147-A177-3AD203B41FA5}">
                      <a16:colId xmlns:a16="http://schemas.microsoft.com/office/drawing/2014/main" val="20001"/>
                    </a:ext>
                  </a:extLst>
                </a:gridCol>
                <a:gridCol w="1106450">
                  <a:extLst>
                    <a:ext uri="{9D8B030D-6E8A-4147-A177-3AD203B41FA5}">
                      <a16:colId xmlns:a16="http://schemas.microsoft.com/office/drawing/2014/main" val="20002"/>
                    </a:ext>
                  </a:extLst>
                </a:gridCol>
                <a:gridCol w="1204497">
                  <a:extLst>
                    <a:ext uri="{9D8B030D-6E8A-4147-A177-3AD203B41FA5}">
                      <a16:colId xmlns:a16="http://schemas.microsoft.com/office/drawing/2014/main" val="20003"/>
                    </a:ext>
                  </a:extLst>
                </a:gridCol>
                <a:gridCol w="1472164">
                  <a:extLst>
                    <a:ext uri="{9D8B030D-6E8A-4147-A177-3AD203B41FA5}">
                      <a16:colId xmlns:a16="http://schemas.microsoft.com/office/drawing/2014/main" val="20004"/>
                    </a:ext>
                  </a:extLst>
                </a:gridCol>
              </a:tblGrid>
              <a:tr h="595731">
                <a:tc>
                  <a:txBody>
                    <a:bodyPr/>
                    <a:lstStyle/>
                    <a:p>
                      <a:pPr algn="ctr"/>
                      <a:endParaRPr lang="ru-RU" sz="1200" b="1" dirty="0">
                        <a:latin typeface="Arial" panose="020B0604020202020204" pitchFamily="34" charset="0"/>
                        <a:cs typeface="Arial" panose="020B0604020202020204" pitchFamily="34" charset="0"/>
                      </a:endParaRPr>
                    </a:p>
                    <a:p>
                      <a:pPr algn="ctr"/>
                      <a:r>
                        <a:rPr lang="ru-RU" sz="1200" b="1" dirty="0">
                          <a:latin typeface="Arial" panose="020B0604020202020204" pitchFamily="34" charset="0"/>
                          <a:cs typeface="Arial" panose="020B0604020202020204" pitchFamily="34" charset="0"/>
                        </a:rPr>
                        <a:t>Наименование</a:t>
                      </a:r>
                    </a:p>
                  </a:txBody>
                  <a:tcPr marL="91448" marR="91448" marT="45644" marB="45644"/>
                </a:tc>
                <a:tc>
                  <a:txBody>
                    <a:bodyPr/>
                    <a:lstStyle/>
                    <a:p>
                      <a:pPr algn="ctr"/>
                      <a:r>
                        <a:rPr lang="ru-RU" sz="1200" b="1" dirty="0">
                          <a:latin typeface="Arial" panose="020B0604020202020204" pitchFamily="34" charset="0"/>
                          <a:cs typeface="Arial" panose="020B0604020202020204" pitchFamily="34" charset="0"/>
                        </a:rPr>
                        <a:t>Объем долга на 01.01.2020</a:t>
                      </a:r>
                    </a:p>
                  </a:txBody>
                  <a:tcPr marL="91448" marR="91448" marT="45644" marB="45644"/>
                </a:tc>
                <a:tc>
                  <a:txBody>
                    <a:bodyPr/>
                    <a:lstStyle/>
                    <a:p>
                      <a:pPr algn="ctr"/>
                      <a:r>
                        <a:rPr lang="ru-RU" sz="1200" b="1" dirty="0">
                          <a:latin typeface="Arial" panose="020B0604020202020204" pitchFamily="34" charset="0"/>
                          <a:cs typeface="Arial" panose="020B0604020202020204" pitchFamily="34" charset="0"/>
                        </a:rPr>
                        <a:t>Привлечение заемных средств</a:t>
                      </a:r>
                    </a:p>
                  </a:txBody>
                  <a:tcPr marL="91448" marR="91448" marT="45644" marB="45644"/>
                </a:tc>
                <a:tc>
                  <a:txBody>
                    <a:bodyPr/>
                    <a:lstStyle/>
                    <a:p>
                      <a:pPr algn="ctr"/>
                      <a:r>
                        <a:rPr lang="ru-RU" sz="1200" b="1" dirty="0">
                          <a:latin typeface="Arial" panose="020B0604020202020204" pitchFamily="34" charset="0"/>
                          <a:cs typeface="Arial" panose="020B0604020202020204" pitchFamily="34" charset="0"/>
                        </a:rPr>
                        <a:t>Погашение</a:t>
                      </a:r>
                      <a:r>
                        <a:rPr lang="ru-RU" sz="1200" b="1" baseline="0" dirty="0">
                          <a:latin typeface="Arial" panose="020B0604020202020204" pitchFamily="34" charset="0"/>
                          <a:cs typeface="Arial" panose="020B0604020202020204" pitchFamily="34" charset="0"/>
                        </a:rPr>
                        <a:t> долга</a:t>
                      </a:r>
                      <a:endParaRPr lang="ru-RU" sz="1200" b="1" dirty="0">
                        <a:latin typeface="Arial" panose="020B0604020202020204" pitchFamily="34" charset="0"/>
                        <a:cs typeface="Arial" panose="020B0604020202020204" pitchFamily="34" charset="0"/>
                      </a:endParaRPr>
                    </a:p>
                  </a:txBody>
                  <a:tcPr marL="91448" marR="91448" marT="45644" marB="45644"/>
                </a:tc>
                <a:tc>
                  <a:txBody>
                    <a:bodyPr/>
                    <a:lstStyle/>
                    <a:p>
                      <a:pPr algn="ctr"/>
                      <a:r>
                        <a:rPr lang="ru-RU" sz="1200" b="1" dirty="0">
                          <a:latin typeface="Arial" panose="020B0604020202020204" pitchFamily="34" charset="0"/>
                          <a:cs typeface="Arial" panose="020B0604020202020204" pitchFamily="34" charset="0"/>
                        </a:rPr>
                        <a:t>Объем долга </a:t>
                      </a:r>
                    </a:p>
                    <a:p>
                      <a:pPr algn="ctr"/>
                      <a:r>
                        <a:rPr lang="ru-RU" sz="1200" b="1" dirty="0">
                          <a:latin typeface="Arial" panose="020B0604020202020204" pitchFamily="34" charset="0"/>
                          <a:cs typeface="Arial" panose="020B0604020202020204" pitchFamily="34" charset="0"/>
                        </a:rPr>
                        <a:t>на 31.12.2020</a:t>
                      </a:r>
                    </a:p>
                  </a:txBody>
                  <a:tcPr marL="91448" marR="91448" marT="45644" marB="45644"/>
                </a:tc>
                <a:extLst>
                  <a:ext uri="{0D108BD9-81ED-4DB2-BD59-A6C34878D82A}">
                    <a16:rowId xmlns:a16="http://schemas.microsoft.com/office/drawing/2014/main" val="10000"/>
                  </a:ext>
                </a:extLst>
              </a:tr>
              <a:tr h="425482">
                <a:tc>
                  <a:txBody>
                    <a:bodyPr/>
                    <a:lstStyle/>
                    <a:p>
                      <a:pPr algn="ctr"/>
                      <a:r>
                        <a:rPr lang="ru-RU" sz="1200" dirty="0">
                          <a:latin typeface="Arial" panose="020B0604020202020204" pitchFamily="34" charset="0"/>
                          <a:cs typeface="Arial" panose="020B0604020202020204" pitchFamily="34" charset="0"/>
                        </a:rPr>
                        <a:t>Кредиты коммерческих банков</a:t>
                      </a:r>
                    </a:p>
                  </a:txBody>
                  <a:tcPr marL="91448" marR="91448" marT="45644" marB="45644"/>
                </a:tc>
                <a:tc>
                  <a:txBody>
                    <a:bodyPr/>
                    <a:lstStyle/>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90 000,0</a:t>
                      </a:r>
                    </a:p>
                  </a:txBody>
                  <a:tcPr marL="91448" marR="91448" marT="45644" marB="45644"/>
                </a:tc>
                <a:tc>
                  <a:txBody>
                    <a:bodyPr/>
                    <a:lstStyle/>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92 000,0</a:t>
                      </a:r>
                    </a:p>
                  </a:txBody>
                  <a:tcPr marL="91448" marR="91448" marT="45644" marB="45644"/>
                </a:tc>
                <a:tc>
                  <a:txBody>
                    <a:bodyPr/>
                    <a:lstStyle/>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90 000,0</a:t>
                      </a:r>
                    </a:p>
                  </a:txBody>
                  <a:tcPr marL="91448" marR="91448" marT="45644" marB="45644"/>
                </a:tc>
                <a:tc>
                  <a:txBody>
                    <a:bodyPr/>
                    <a:lstStyle/>
                    <a:p>
                      <a:pPr algn="ctr"/>
                      <a:endParaRPr lang="ru-RU" sz="1200" dirty="0">
                        <a:latin typeface="Arial" panose="020B0604020202020204" pitchFamily="34" charset="0"/>
                        <a:cs typeface="Arial" panose="020B0604020202020204" pitchFamily="34" charset="0"/>
                      </a:endParaRPr>
                    </a:p>
                    <a:p>
                      <a:pPr algn="ctr"/>
                      <a:r>
                        <a:rPr lang="ru-RU" sz="1200" dirty="0">
                          <a:latin typeface="Arial" panose="020B0604020202020204" pitchFamily="34" charset="0"/>
                          <a:cs typeface="Arial" panose="020B0604020202020204" pitchFamily="34" charset="0"/>
                        </a:rPr>
                        <a:t>92 000,0</a:t>
                      </a:r>
                    </a:p>
                  </a:txBody>
                  <a:tcPr marL="91448" marR="91448" marT="45644" marB="45644"/>
                </a:tc>
                <a:extLst>
                  <a:ext uri="{0D108BD9-81ED-4DB2-BD59-A6C34878D82A}">
                    <a16:rowId xmlns:a16="http://schemas.microsoft.com/office/drawing/2014/main" val="770352904"/>
                  </a:ext>
                </a:extLst>
              </a:tr>
              <a:tr h="358188">
                <a:tc>
                  <a:txBody>
                    <a:bodyPr/>
                    <a:lstStyle/>
                    <a:p>
                      <a:pPr algn="ctr"/>
                      <a:r>
                        <a:rPr lang="ru-RU" sz="1200" dirty="0">
                          <a:latin typeface="Arial" panose="020B0604020202020204" pitchFamily="34" charset="0"/>
                          <a:cs typeface="Arial" panose="020B0604020202020204" pitchFamily="34" charset="0"/>
                        </a:rPr>
                        <a:t>Бюджетный кредит</a:t>
                      </a:r>
                    </a:p>
                  </a:txBody>
                  <a:tcPr marL="91448" marR="91448" marT="45644" marB="45644"/>
                </a:tc>
                <a:tc>
                  <a:txBody>
                    <a:bodyPr/>
                    <a:lstStyle/>
                    <a:p>
                      <a:pPr algn="ctr"/>
                      <a:r>
                        <a:rPr lang="ru-RU" sz="1200" dirty="0">
                          <a:latin typeface="Arial" panose="020B0604020202020204" pitchFamily="34" charset="0"/>
                          <a:cs typeface="Arial" panose="020B0604020202020204" pitchFamily="34" charset="0"/>
                        </a:rPr>
                        <a:t>86 500,0</a:t>
                      </a:r>
                    </a:p>
                  </a:txBody>
                  <a:tcPr marL="91448" marR="91448" marT="45644" marB="45644"/>
                </a:tc>
                <a:tc>
                  <a:txBody>
                    <a:bodyPr/>
                    <a:lstStyle/>
                    <a:p>
                      <a:pPr algn="ctr"/>
                      <a:r>
                        <a:rPr lang="ru-RU" sz="1200" dirty="0">
                          <a:latin typeface="Arial" panose="020B0604020202020204" pitchFamily="34" charset="0"/>
                          <a:cs typeface="Arial" panose="020B0604020202020204" pitchFamily="34" charset="0"/>
                        </a:rPr>
                        <a:t>0,0</a:t>
                      </a:r>
                    </a:p>
                  </a:txBody>
                  <a:tcPr marL="91448" marR="91448" marT="45644" marB="45644"/>
                </a:tc>
                <a:tc>
                  <a:txBody>
                    <a:bodyPr/>
                    <a:lstStyle/>
                    <a:p>
                      <a:pPr algn="ctr"/>
                      <a:r>
                        <a:rPr lang="ru-RU" sz="1200" dirty="0">
                          <a:latin typeface="Arial" panose="020B0604020202020204" pitchFamily="34" charset="0"/>
                          <a:cs typeface="Arial" panose="020B0604020202020204" pitchFamily="34" charset="0"/>
                        </a:rPr>
                        <a:t>10 000,0</a:t>
                      </a:r>
                    </a:p>
                  </a:txBody>
                  <a:tcPr marL="91448" marR="91448" marT="45644" marB="45644"/>
                </a:tc>
                <a:tc>
                  <a:txBody>
                    <a:bodyPr/>
                    <a:lstStyle/>
                    <a:p>
                      <a:pPr algn="ctr"/>
                      <a:r>
                        <a:rPr lang="ru-RU" sz="1200" dirty="0">
                          <a:latin typeface="Arial" panose="020B0604020202020204" pitchFamily="34" charset="0"/>
                          <a:cs typeface="Arial" panose="020B0604020202020204" pitchFamily="34" charset="0"/>
                        </a:rPr>
                        <a:t>76 500,0</a:t>
                      </a:r>
                    </a:p>
                  </a:txBody>
                  <a:tcPr marL="91448" marR="91448" marT="45644" marB="45644"/>
                </a:tc>
                <a:extLst>
                  <a:ext uri="{0D108BD9-81ED-4DB2-BD59-A6C34878D82A}">
                    <a16:rowId xmlns:a16="http://schemas.microsoft.com/office/drawing/2014/main" val="10001"/>
                  </a:ext>
                </a:extLst>
              </a:tr>
              <a:tr h="419747">
                <a:tc>
                  <a:txBody>
                    <a:bodyPr/>
                    <a:lstStyle/>
                    <a:p>
                      <a:pPr algn="ctr"/>
                      <a:r>
                        <a:rPr lang="ru-RU" sz="1200" b="1" dirty="0">
                          <a:latin typeface="Arial" panose="020B0604020202020204" pitchFamily="34" charset="0"/>
                          <a:cs typeface="Arial" panose="020B0604020202020204" pitchFamily="34" charset="0"/>
                        </a:rPr>
                        <a:t>Итого</a:t>
                      </a:r>
                    </a:p>
                  </a:txBody>
                  <a:tcPr marL="91448" marR="91448" marT="45644" marB="45644"/>
                </a:tc>
                <a:tc>
                  <a:txBody>
                    <a:bodyPr/>
                    <a:lstStyle/>
                    <a:p>
                      <a:pPr algn="ctr"/>
                      <a:r>
                        <a:rPr lang="ru-RU" sz="1200" b="1" dirty="0">
                          <a:latin typeface="Arial" panose="020B0604020202020204" pitchFamily="34" charset="0"/>
                          <a:cs typeface="Arial" panose="020B0604020202020204" pitchFamily="34" charset="0"/>
                        </a:rPr>
                        <a:t>176 500,0</a:t>
                      </a:r>
                    </a:p>
                  </a:txBody>
                  <a:tcPr marL="91448" marR="91448" marT="45644" marB="45644"/>
                </a:tc>
                <a:tc>
                  <a:txBody>
                    <a:bodyPr/>
                    <a:lstStyle/>
                    <a:p>
                      <a:pPr algn="ctr"/>
                      <a:r>
                        <a:rPr lang="ru-RU" sz="1200" b="1" dirty="0">
                          <a:latin typeface="Arial" panose="020B0604020202020204" pitchFamily="34" charset="0"/>
                          <a:cs typeface="Arial" panose="020B0604020202020204" pitchFamily="34" charset="0"/>
                        </a:rPr>
                        <a:t>92 000,0</a:t>
                      </a:r>
                    </a:p>
                  </a:txBody>
                  <a:tcPr marL="91448" marR="91448" marT="45644" marB="45644"/>
                </a:tc>
                <a:tc>
                  <a:txBody>
                    <a:bodyPr/>
                    <a:lstStyle/>
                    <a:p>
                      <a:pPr algn="ctr"/>
                      <a:r>
                        <a:rPr lang="ru-RU" sz="1200" b="1" dirty="0">
                          <a:latin typeface="Arial" panose="020B0604020202020204" pitchFamily="34" charset="0"/>
                          <a:cs typeface="Arial" panose="020B0604020202020204" pitchFamily="34" charset="0"/>
                        </a:rPr>
                        <a:t>100 000,0</a:t>
                      </a:r>
                    </a:p>
                  </a:txBody>
                  <a:tcPr marL="91448" marR="91448" marT="45644" marB="45644"/>
                </a:tc>
                <a:tc>
                  <a:txBody>
                    <a:bodyPr/>
                    <a:lstStyle/>
                    <a:p>
                      <a:pPr algn="ctr"/>
                      <a:r>
                        <a:rPr lang="ru-RU" sz="1200" b="1" dirty="0">
                          <a:latin typeface="Arial" panose="020B0604020202020204" pitchFamily="34" charset="0"/>
                          <a:cs typeface="Arial" panose="020B0604020202020204" pitchFamily="34" charset="0"/>
                        </a:rPr>
                        <a:t>168 500,0</a:t>
                      </a:r>
                    </a:p>
                  </a:txBody>
                  <a:tcPr marL="91448" marR="91448" marT="45644" marB="45644"/>
                </a:tc>
                <a:extLst>
                  <a:ext uri="{0D108BD9-81ED-4DB2-BD59-A6C34878D82A}">
                    <a16:rowId xmlns:a16="http://schemas.microsoft.com/office/drawing/2014/main" val="795584887"/>
                  </a:ext>
                </a:extLst>
              </a:tr>
            </a:tbl>
          </a:graphicData>
        </a:graphic>
      </p:graphicFrame>
      <p:sp>
        <p:nvSpPr>
          <p:cNvPr id="26" name="TextBox 1"/>
          <p:cNvSpPr txBox="1">
            <a:spLocks noChangeArrowheads="1"/>
          </p:cNvSpPr>
          <p:nvPr/>
        </p:nvSpPr>
        <p:spPr bwMode="auto">
          <a:xfrm>
            <a:off x="7092280" y="2060848"/>
            <a:ext cx="1872208" cy="1384995"/>
          </a:xfrm>
          <a:prstGeom prst="rect">
            <a:avLst/>
          </a:prstGeom>
          <a:noFill/>
          <a:ln>
            <a:noFill/>
          </a:ln>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fontAlgn="base" hangingPunct="1">
              <a:spcBef>
                <a:spcPct val="0"/>
              </a:spcBef>
              <a:spcAft>
                <a:spcPct val="0"/>
              </a:spcAft>
              <a:defRPr/>
            </a:pPr>
            <a:r>
              <a:rPr lang="ru-RU" altLang="ru-RU" b="1" dirty="0">
                <a:effectLst>
                  <a:outerShdw blurRad="38100" dist="38100" dir="2700000" algn="tl">
                    <a:srgbClr val="C0C0C0"/>
                  </a:outerShdw>
                </a:effectLst>
                <a:latin typeface="Arial" panose="020B0604020202020204" pitchFamily="34" charset="0"/>
                <a:cs typeface="Arial" panose="020B0604020202020204" pitchFamily="34" charset="0"/>
              </a:rPr>
              <a:t>Объем расходов на обслуживание муниципального долга по кредитам  </a:t>
            </a:r>
          </a:p>
          <a:p>
            <a:pPr algn="ctr" eaLnBrk="1" fontAlgn="base" hangingPunct="1">
              <a:spcBef>
                <a:spcPct val="0"/>
              </a:spcBef>
              <a:spcAft>
                <a:spcPct val="0"/>
              </a:spcAft>
              <a:defRPr/>
            </a:pPr>
            <a:r>
              <a:rPr lang="ru-RU" altLang="ru-RU" b="1" dirty="0">
                <a:effectLst>
                  <a:outerShdw blurRad="38100" dist="38100" dir="2700000" algn="tl">
                    <a:srgbClr val="C0C0C0"/>
                  </a:outerShdw>
                </a:effectLst>
                <a:latin typeface="Arial" panose="020B0604020202020204" pitchFamily="34" charset="0"/>
                <a:cs typeface="Arial" panose="020B0604020202020204" pitchFamily="34" charset="0"/>
              </a:rPr>
              <a:t>5,7  </a:t>
            </a:r>
            <a:r>
              <a:rPr lang="ru-RU" altLang="ru-RU" b="1" dirty="0" err="1">
                <a:effectLst>
                  <a:outerShdw blurRad="38100" dist="38100" dir="2700000" algn="tl">
                    <a:srgbClr val="C0C0C0"/>
                  </a:outerShdw>
                </a:effectLst>
                <a:latin typeface="Arial" panose="020B0604020202020204" pitchFamily="34" charset="0"/>
                <a:cs typeface="Arial" panose="020B0604020202020204" pitchFamily="34" charset="0"/>
              </a:rPr>
              <a:t>млн.рублей</a:t>
            </a:r>
            <a:r>
              <a:rPr lang="ru-RU" altLang="ru-RU" b="1" dirty="0">
                <a:solidFill>
                  <a:srgbClr val="FF0000"/>
                </a:solidFill>
                <a:effectLst>
                  <a:outerShdw blurRad="38100" dist="38100" dir="2700000" algn="tl">
                    <a:srgbClr val="C0C0C0"/>
                  </a:outerShdw>
                </a:effectLst>
                <a:cs typeface="Times New Roman" pitchFamily="18" charset="0"/>
              </a:rPr>
              <a:t>	</a:t>
            </a:r>
            <a:endParaRPr lang="ru-RU" altLang="ru-RU" dirty="0">
              <a:solidFill>
                <a:srgbClr val="FF0000"/>
              </a:solidFill>
              <a:effectLst>
                <a:outerShdw blurRad="38100" dist="38100" dir="2700000" algn="tl">
                  <a:srgbClr val="C0C0C0"/>
                </a:outerShdw>
              </a:effectLst>
              <a:cs typeface="Times New Roman" pitchFamily="18" charset="0"/>
            </a:endParaRPr>
          </a:p>
        </p:txBody>
      </p:sp>
      <p:sp>
        <p:nvSpPr>
          <p:cNvPr id="9" name="Oval 4"/>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61</a:t>
            </a:r>
          </a:p>
        </p:txBody>
      </p:sp>
      <p:sp>
        <p:nvSpPr>
          <p:cNvPr id="3" name="Прямоугольник 2"/>
          <p:cNvSpPr/>
          <p:nvPr/>
        </p:nvSpPr>
        <p:spPr>
          <a:xfrm>
            <a:off x="-9879" y="11219"/>
            <a:ext cx="7568396" cy="830997"/>
          </a:xfrm>
          <a:prstGeom prst="rect">
            <a:avLst/>
          </a:prstGeom>
        </p:spPr>
        <p:txBody>
          <a:bodyPr wrap="squar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Муниципальный долг Балахнинского муниципального района в 2020 году</a:t>
            </a:r>
          </a:p>
        </p:txBody>
      </p:sp>
      <p:sp>
        <p:nvSpPr>
          <p:cNvPr id="11" name="Прямоугольник 5"/>
          <p:cNvSpPr>
            <a:spLocks noChangeArrowheads="1"/>
          </p:cNvSpPr>
          <p:nvPr/>
        </p:nvSpPr>
        <p:spPr bwMode="auto">
          <a:xfrm>
            <a:off x="5724128" y="836712"/>
            <a:ext cx="122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Тыс.рублей</a:t>
            </a:r>
            <a:endParaRPr lang="ru-RU" sz="1400" b="1" dirty="0">
              <a:solidFill>
                <a:prstClr val="black"/>
              </a:solidFill>
              <a:latin typeface="Arial" charset="0"/>
              <a:cs typeface="Arial" charset="0"/>
            </a:endParaRPr>
          </a:p>
        </p:txBody>
      </p:sp>
      <p:sp>
        <p:nvSpPr>
          <p:cNvPr id="12" name="TextBox 1"/>
          <p:cNvSpPr txBox="1"/>
          <p:nvPr/>
        </p:nvSpPr>
        <p:spPr>
          <a:xfrm>
            <a:off x="2699792" y="3789040"/>
            <a:ext cx="720080"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a:t>92,0</a:t>
            </a:r>
          </a:p>
        </p:txBody>
      </p:sp>
    </p:spTree>
    <p:extLst>
      <p:ext uri="{BB962C8B-B14F-4D97-AF65-F5344CB8AC3E}">
        <p14:creationId xmlns:p14="http://schemas.microsoft.com/office/powerpoint/2010/main" val="920054999"/>
      </p:ext>
    </p:extLst>
  </p:cSld>
  <p:clrMapOvr>
    <a:masterClrMapping/>
  </p:clrMapOvr>
  <p:transition>
    <p:pull dir="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3059113" y="242093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endParaRPr lang="ru-RU" altLang="ru-RU" sz="1600" b="1">
              <a:solidFill>
                <a:prstClr val="black"/>
              </a:solidFill>
              <a:latin typeface="Times New Roman" pitchFamily="18" charset="0"/>
            </a:endParaRPr>
          </a:p>
        </p:txBody>
      </p:sp>
      <p:sp>
        <p:nvSpPr>
          <p:cNvPr id="9" name="Oval 4"/>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62</a:t>
            </a:r>
          </a:p>
        </p:txBody>
      </p:sp>
      <p:pic>
        <p:nvPicPr>
          <p:cNvPr id="9216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58738"/>
            <a:ext cx="1741488" cy="135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83568" y="260648"/>
            <a:ext cx="7524327"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Динамика муниципального долга</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 Балахнинского муниципального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района</a:t>
            </a:r>
          </a:p>
        </p:txBody>
      </p:sp>
      <p:sp>
        <p:nvSpPr>
          <p:cNvPr id="92167" name="Прямоугольник 11"/>
          <p:cNvSpPr>
            <a:spLocks noChangeArrowheads="1"/>
          </p:cNvSpPr>
          <p:nvPr/>
        </p:nvSpPr>
        <p:spPr bwMode="auto">
          <a:xfrm>
            <a:off x="7164388" y="1654175"/>
            <a:ext cx="122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sz="1400" b="1" dirty="0" err="1">
                <a:solidFill>
                  <a:prstClr val="black"/>
                </a:solidFill>
                <a:latin typeface="Arial" charset="0"/>
                <a:cs typeface="Arial" charset="0"/>
              </a:rPr>
              <a:t>Тыс.рублей</a:t>
            </a:r>
            <a:endParaRPr lang="ru-RU" sz="1400" b="1" dirty="0">
              <a:solidFill>
                <a:prstClr val="black"/>
              </a:solidFill>
              <a:latin typeface="Arial" charset="0"/>
              <a:cs typeface="Arial" charset="0"/>
            </a:endParaRPr>
          </a:p>
        </p:txBody>
      </p:sp>
      <p:sp>
        <p:nvSpPr>
          <p:cNvPr id="7" name="Rectangle 5"/>
          <p:cNvSpPr>
            <a:spLocks noChangeArrowheads="1"/>
          </p:cNvSpPr>
          <p:nvPr/>
        </p:nvSpPr>
        <p:spPr bwMode="auto">
          <a:xfrm>
            <a:off x="1751013" y="28827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6"/>
          <p:cNvSpPr>
            <a:spLocks noChangeArrowheads="1"/>
          </p:cNvSpPr>
          <p:nvPr/>
        </p:nvSpPr>
        <p:spPr bwMode="auto">
          <a:xfrm>
            <a:off x="1751013" y="63688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6" name="Rectangle 12"/>
          <p:cNvSpPr>
            <a:spLocks noChangeArrowheads="1"/>
          </p:cNvSpPr>
          <p:nvPr/>
        </p:nvSpPr>
        <p:spPr bwMode="auto">
          <a:xfrm>
            <a:off x="4086921" y="2507287"/>
            <a:ext cx="79431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8" name="Rectangle 13"/>
          <p:cNvSpPr>
            <a:spLocks noChangeArrowheads="1"/>
          </p:cNvSpPr>
          <p:nvPr/>
        </p:nvSpPr>
        <p:spPr bwMode="auto">
          <a:xfrm>
            <a:off x="4718624" y="6021288"/>
            <a:ext cx="79431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22" name="Rectangle 17"/>
          <p:cNvSpPr>
            <a:spLocks noChangeArrowheads="1"/>
          </p:cNvSpPr>
          <p:nvPr/>
        </p:nvSpPr>
        <p:spPr bwMode="auto">
          <a:xfrm>
            <a:off x="1748360" y="62622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a:extLst>
              <a:ext uri="{FF2B5EF4-FFF2-40B4-BE49-F238E27FC236}">
                <a16:creationId xmlns:a16="http://schemas.microsoft.com/office/drawing/2014/main" id="{1CE17621-CE18-4E02-84E5-DFAFACA053CF}"/>
              </a:ext>
            </a:extLst>
          </p:cNvPr>
          <p:cNvGraphicFramePr>
            <a:graphicFrameLocks/>
          </p:cNvGraphicFramePr>
          <p:nvPr>
            <p:extLst>
              <p:ext uri="{D42A27DB-BD31-4B8C-83A1-F6EECF244321}">
                <p14:modId xmlns:p14="http://schemas.microsoft.com/office/powerpoint/2010/main" val="897262501"/>
              </p:ext>
            </p:extLst>
          </p:nvPr>
        </p:nvGraphicFramePr>
        <p:xfrm>
          <a:off x="971550" y="2068513"/>
          <a:ext cx="6694488" cy="2841625"/>
        </p:xfrm>
        <a:graphic>
          <a:graphicData uri="http://schemas.openxmlformats.org/presentationml/2006/ole">
            <mc:AlternateContent xmlns:mc="http://schemas.openxmlformats.org/markup-compatibility/2006">
              <mc:Choice xmlns:v="urn:schemas-microsoft-com:vml" Requires="v">
                <p:oleObj spid="_x0000_s1316" name="Worksheet" r:id="rId4" imgW="6562697" imgH="2076563" progId="Excel.Sheet.8">
                  <p:embed/>
                </p:oleObj>
              </mc:Choice>
              <mc:Fallback>
                <p:oleObj name="Worksheet" r:id="rId4" imgW="6562697" imgH="2076563" progId="Excel.Sheet.8">
                  <p:embed/>
                  <p:pic>
                    <p:nvPicPr>
                      <p:cNvPr id="21" name="Объект 20"/>
                      <p:cNvPicPr>
                        <a:picLocks noChangeArrowheads="1"/>
                      </p:cNvPicPr>
                      <p:nvPr/>
                    </p:nvPicPr>
                    <p:blipFill>
                      <a:blip r:embed="rId5">
                        <a:lum bright="18000"/>
                      </a:blip>
                      <a:srcRect/>
                      <a:stretch>
                        <a:fillRect/>
                      </a:stretch>
                    </p:blipFill>
                    <p:spPr bwMode="auto">
                      <a:xfrm>
                        <a:off x="971550" y="2068513"/>
                        <a:ext cx="6694488" cy="284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4456333"/>
      </p:ext>
    </p:extLst>
  </p:cSld>
  <p:clrMapOvr>
    <a:masterClrMapping/>
  </p:clrMapOvr>
  <p:transition>
    <p:pull dir="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3059113" y="242093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endParaRPr lang="ru-RU" altLang="ru-RU" sz="1600" b="1">
              <a:solidFill>
                <a:prstClr val="black"/>
              </a:solidFill>
              <a:latin typeface="Times New Roman" pitchFamily="18" charset="0"/>
            </a:endParaRPr>
          </a:p>
        </p:txBody>
      </p:sp>
      <p:sp>
        <p:nvSpPr>
          <p:cNvPr id="9" name="Oval 4"/>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63</a:t>
            </a:r>
          </a:p>
        </p:txBody>
      </p:sp>
      <p:pic>
        <p:nvPicPr>
          <p:cNvPr id="9318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58738"/>
            <a:ext cx="1741488" cy="135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83568" y="21098"/>
            <a:ext cx="7331074" cy="1200329"/>
          </a:xfrm>
          <a:prstGeom prst="rect">
            <a:avLst/>
          </a:prstGeom>
        </p:spPr>
        <p:txBody>
          <a:bodyPr wrap="square">
            <a:spAutoFit/>
          </a:bodyPr>
          <a:lstStyle/>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Сведения о соблюдении ограничений, </a:t>
            </a:r>
          </a:p>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установленных решением о бюджете </a:t>
            </a:r>
          </a:p>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a:t>
            </a:r>
          </a:p>
          <a:p>
            <a:pPr algn="ctr" fontAlgn="base">
              <a:spcBef>
                <a:spcPct val="0"/>
              </a:spcBef>
              <a:spcAft>
                <a:spcPct val="0"/>
              </a:spcAft>
              <a:defRPr/>
            </a:pPr>
            <a:r>
              <a:rPr lang="ru-RU"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 учетом внесенных изменений)</a:t>
            </a:r>
          </a:p>
        </p:txBody>
      </p:sp>
      <p:graphicFrame>
        <p:nvGraphicFramePr>
          <p:cNvPr id="11" name="Таблица 10"/>
          <p:cNvGraphicFramePr>
            <a:graphicFrameLocks noGrp="1"/>
          </p:cNvGraphicFramePr>
          <p:nvPr>
            <p:extLst>
              <p:ext uri="{D42A27DB-BD31-4B8C-83A1-F6EECF244321}">
                <p14:modId xmlns:p14="http://schemas.microsoft.com/office/powerpoint/2010/main" val="1345217943"/>
              </p:ext>
            </p:extLst>
          </p:nvPr>
        </p:nvGraphicFramePr>
        <p:xfrm>
          <a:off x="0" y="1412777"/>
          <a:ext cx="9143998" cy="4485231"/>
        </p:xfrm>
        <a:graphic>
          <a:graphicData uri="http://schemas.openxmlformats.org/drawingml/2006/table">
            <a:tbl>
              <a:tblPr firstRow="1" bandRow="1">
                <a:tableStyleId>{5C22544A-7EE6-4342-B048-85BDC9FD1C3A}</a:tableStyleId>
              </a:tblPr>
              <a:tblGrid>
                <a:gridCol w="1421865">
                  <a:extLst>
                    <a:ext uri="{9D8B030D-6E8A-4147-A177-3AD203B41FA5}">
                      <a16:colId xmlns:a16="http://schemas.microsoft.com/office/drawing/2014/main" val="20000"/>
                    </a:ext>
                  </a:extLst>
                </a:gridCol>
                <a:gridCol w="3294151">
                  <a:extLst>
                    <a:ext uri="{9D8B030D-6E8A-4147-A177-3AD203B41FA5}">
                      <a16:colId xmlns:a16="http://schemas.microsoft.com/office/drawing/2014/main" val="20001"/>
                    </a:ext>
                  </a:extLst>
                </a:gridCol>
                <a:gridCol w="1828453">
                  <a:extLst>
                    <a:ext uri="{9D8B030D-6E8A-4147-A177-3AD203B41FA5}">
                      <a16:colId xmlns:a16="http://schemas.microsoft.com/office/drawing/2014/main" val="20002"/>
                    </a:ext>
                  </a:extLst>
                </a:gridCol>
                <a:gridCol w="1195883">
                  <a:extLst>
                    <a:ext uri="{9D8B030D-6E8A-4147-A177-3AD203B41FA5}">
                      <a16:colId xmlns:a16="http://schemas.microsoft.com/office/drawing/2014/main" val="20003"/>
                    </a:ext>
                  </a:extLst>
                </a:gridCol>
                <a:gridCol w="1403646">
                  <a:extLst>
                    <a:ext uri="{9D8B030D-6E8A-4147-A177-3AD203B41FA5}">
                      <a16:colId xmlns:a16="http://schemas.microsoft.com/office/drawing/2014/main" val="20004"/>
                    </a:ext>
                  </a:extLst>
                </a:gridCol>
              </a:tblGrid>
              <a:tr h="690387">
                <a:tc>
                  <a:txBody>
                    <a:bodyPr/>
                    <a:lstStyle/>
                    <a:p>
                      <a:pPr algn="ctr"/>
                      <a:r>
                        <a:rPr lang="ru-RU" sz="1100" dirty="0">
                          <a:solidFill>
                            <a:schemeClr val="tx1"/>
                          </a:solidFill>
                          <a:latin typeface="Arial" panose="020B0604020202020204" pitchFamily="34" charset="0"/>
                          <a:cs typeface="Arial" panose="020B0604020202020204" pitchFamily="34" charset="0"/>
                        </a:rPr>
                        <a:t>Требование нормативного документа</a:t>
                      </a: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Нормативный документ</a:t>
                      </a: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Условие</a:t>
                      </a: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Фактическое значение</a:t>
                      </a: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Соответствие</a:t>
                      </a:r>
                      <a:r>
                        <a:rPr lang="ru-RU" sz="1100" baseline="0" dirty="0">
                          <a:solidFill>
                            <a:schemeClr val="tx1"/>
                          </a:solidFill>
                          <a:latin typeface="Arial" panose="020B0604020202020204" pitchFamily="34" charset="0"/>
                          <a:cs typeface="Arial" panose="020B0604020202020204" pitchFamily="34" charset="0"/>
                        </a:rPr>
                        <a:t> требованиям решения</a:t>
                      </a:r>
                      <a:endParaRPr lang="ru-RU" sz="1100" dirty="0">
                        <a:solidFill>
                          <a:schemeClr val="tx1"/>
                        </a:solidFill>
                        <a:latin typeface="Arial" panose="020B0604020202020204" pitchFamily="34" charset="0"/>
                        <a:cs typeface="Arial" panose="020B0604020202020204" pitchFamily="34" charset="0"/>
                      </a:endParaRPr>
                    </a:p>
                  </a:txBody>
                  <a:tcPr marL="91439" marR="91439" marT="45734" marB="45734"/>
                </a:tc>
                <a:extLst>
                  <a:ext uri="{0D108BD9-81ED-4DB2-BD59-A6C34878D82A}">
                    <a16:rowId xmlns:a16="http://schemas.microsoft.com/office/drawing/2014/main" val="10000"/>
                  </a:ext>
                </a:extLst>
              </a:tr>
              <a:tr h="1057867">
                <a:tc>
                  <a:txBody>
                    <a:bodyPr/>
                    <a:lstStyle/>
                    <a:p>
                      <a:pPr algn="ctr"/>
                      <a:r>
                        <a:rPr lang="ru-RU" sz="1100" dirty="0">
                          <a:solidFill>
                            <a:schemeClr val="tx1"/>
                          </a:solidFill>
                          <a:latin typeface="Arial" panose="020B0604020202020204" pitchFamily="34" charset="0"/>
                          <a:cs typeface="Arial" panose="020B0604020202020204" pitchFamily="34" charset="0"/>
                        </a:rPr>
                        <a:t>Предельный объем муниципального долга</a:t>
                      </a: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Решение Земского собрания Балахнинского муниципального района</a:t>
                      </a:r>
                      <a:r>
                        <a:rPr lang="ru-RU" sz="1100" baseline="0" dirty="0">
                          <a:solidFill>
                            <a:schemeClr val="tx1"/>
                          </a:solidFill>
                          <a:latin typeface="Arial" panose="020B0604020202020204" pitchFamily="34" charset="0"/>
                          <a:cs typeface="Arial" panose="020B0604020202020204" pitchFamily="34" charset="0"/>
                        </a:rPr>
                        <a:t> от 24.12.2019 №136 </a:t>
                      </a:r>
                      <a:r>
                        <a:rPr lang="ru-RU" sz="1100" kern="1200" dirty="0">
                          <a:solidFill>
                            <a:schemeClr val="tx1"/>
                          </a:solidFill>
                          <a:effectLst/>
                          <a:latin typeface="Arial" panose="020B0604020202020204" pitchFamily="34" charset="0"/>
                          <a:ea typeface="+mn-ea"/>
                          <a:cs typeface="Arial" panose="020B0604020202020204" pitchFamily="34" charset="0"/>
                        </a:rPr>
                        <a:t>«О бюджете Балахнинского муниципального района на 2020 год и на плановый период 2021 и 2022 годов» </a:t>
                      </a:r>
                      <a:r>
                        <a:rPr lang="ru-RU" sz="1100" baseline="0" dirty="0">
                          <a:solidFill>
                            <a:schemeClr val="tx1"/>
                          </a:solidFill>
                          <a:latin typeface="Arial" panose="020B0604020202020204" pitchFamily="34" charset="0"/>
                          <a:cs typeface="Arial" panose="020B0604020202020204" pitchFamily="34" charset="0"/>
                        </a:rPr>
                        <a:t>(с учетом внесенных изменений)</a:t>
                      </a:r>
                      <a:endParaRPr lang="ru-RU" sz="1100" dirty="0">
                        <a:solidFill>
                          <a:schemeClr val="tx1"/>
                        </a:solidFill>
                        <a:latin typeface="Arial" panose="020B0604020202020204" pitchFamily="34" charset="0"/>
                        <a:cs typeface="Arial" panose="020B0604020202020204" pitchFamily="34" charset="0"/>
                      </a:endParaRP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Установить предельный объем муниципального долга Балахнинского</a:t>
                      </a:r>
                      <a:r>
                        <a:rPr lang="ru-RU" sz="1100" baseline="0" dirty="0">
                          <a:solidFill>
                            <a:schemeClr val="tx1"/>
                          </a:solidFill>
                          <a:latin typeface="Arial" panose="020B0604020202020204" pitchFamily="34" charset="0"/>
                          <a:cs typeface="Arial" panose="020B0604020202020204" pitchFamily="34" charset="0"/>
                        </a:rPr>
                        <a:t> муниципального района </a:t>
                      </a:r>
                    </a:p>
                    <a:p>
                      <a:pPr algn="ctr"/>
                      <a:r>
                        <a:rPr lang="ru-RU" sz="1100" dirty="0">
                          <a:solidFill>
                            <a:schemeClr val="tx1"/>
                          </a:solidFill>
                          <a:latin typeface="Arial" panose="020B0604020202020204" pitchFamily="34" charset="0"/>
                          <a:cs typeface="Arial" panose="020B0604020202020204" pitchFamily="34" charset="0"/>
                        </a:rPr>
                        <a:t>в сумме 173 384,8</a:t>
                      </a:r>
                      <a:r>
                        <a:rPr lang="ru-RU" sz="1100" baseline="0" dirty="0">
                          <a:solidFill>
                            <a:schemeClr val="tx1"/>
                          </a:solidFill>
                          <a:latin typeface="Arial" panose="020B0604020202020204" pitchFamily="34" charset="0"/>
                          <a:cs typeface="Arial" panose="020B0604020202020204" pitchFamily="34" charset="0"/>
                        </a:rPr>
                        <a:t> </a:t>
                      </a:r>
                      <a:r>
                        <a:rPr lang="ru-RU" sz="1100" baseline="0" dirty="0" err="1">
                          <a:solidFill>
                            <a:schemeClr val="tx1"/>
                          </a:solidFill>
                          <a:latin typeface="Arial" panose="020B0604020202020204" pitchFamily="34" charset="0"/>
                          <a:cs typeface="Arial" panose="020B0604020202020204" pitchFamily="34" charset="0"/>
                        </a:rPr>
                        <a:t>тыс</a:t>
                      </a:r>
                      <a:r>
                        <a:rPr lang="ru-RU" sz="1100" dirty="0" err="1">
                          <a:solidFill>
                            <a:schemeClr val="tx1"/>
                          </a:solidFill>
                          <a:latin typeface="Arial" panose="020B0604020202020204" pitchFamily="34" charset="0"/>
                          <a:cs typeface="Arial" panose="020B0604020202020204" pitchFamily="34" charset="0"/>
                        </a:rPr>
                        <a:t>.рублей</a:t>
                      </a:r>
                      <a:r>
                        <a:rPr lang="ru-RU" sz="1100" dirty="0">
                          <a:solidFill>
                            <a:schemeClr val="tx1"/>
                          </a:solidFill>
                          <a:latin typeface="Arial" panose="020B0604020202020204" pitchFamily="34" charset="0"/>
                          <a:cs typeface="Arial" panose="020B0604020202020204" pitchFamily="34" charset="0"/>
                        </a:rPr>
                        <a:t>.</a:t>
                      </a: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168 500,0 </a:t>
                      </a:r>
                      <a:r>
                        <a:rPr lang="ru-RU" sz="1100" dirty="0" err="1">
                          <a:solidFill>
                            <a:schemeClr val="tx1"/>
                          </a:solidFill>
                          <a:latin typeface="Arial" panose="020B0604020202020204" pitchFamily="34" charset="0"/>
                          <a:cs typeface="Arial" panose="020B0604020202020204" pitchFamily="34" charset="0"/>
                        </a:rPr>
                        <a:t>тыс.рублей</a:t>
                      </a:r>
                      <a:endParaRPr lang="ru-RU" sz="1100" dirty="0">
                        <a:solidFill>
                          <a:schemeClr val="tx1"/>
                        </a:solidFill>
                        <a:latin typeface="Arial" panose="020B0604020202020204" pitchFamily="34" charset="0"/>
                        <a:cs typeface="Arial" panose="020B0604020202020204" pitchFamily="34" charset="0"/>
                      </a:endParaRP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Соответствует</a:t>
                      </a:r>
                    </a:p>
                  </a:txBody>
                  <a:tcPr marL="91439" marR="91439" marT="45734" marB="45734"/>
                </a:tc>
                <a:extLst>
                  <a:ext uri="{0D108BD9-81ED-4DB2-BD59-A6C34878D82A}">
                    <a16:rowId xmlns:a16="http://schemas.microsoft.com/office/drawing/2014/main" val="10001"/>
                  </a:ext>
                </a:extLst>
              </a:tr>
              <a:tr h="1219482">
                <a:tc>
                  <a:txBody>
                    <a:bodyPr/>
                    <a:lstStyle/>
                    <a:p>
                      <a:pPr algn="ctr"/>
                      <a:r>
                        <a:rPr lang="ru-RU" sz="1100" dirty="0">
                          <a:solidFill>
                            <a:schemeClr val="tx1"/>
                          </a:solidFill>
                          <a:latin typeface="Arial" panose="020B0604020202020204" pitchFamily="34" charset="0"/>
                          <a:cs typeface="Arial" panose="020B0604020202020204" pitchFamily="34" charset="0"/>
                        </a:rPr>
                        <a:t>Верхний предел муниципального долга</a:t>
                      </a: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Решение Земского собрания Балахнинского муниципального района</a:t>
                      </a:r>
                      <a:r>
                        <a:rPr lang="ru-RU" sz="1100" baseline="0" dirty="0">
                          <a:solidFill>
                            <a:schemeClr val="tx1"/>
                          </a:solidFill>
                          <a:latin typeface="Arial" panose="020B0604020202020204" pitchFamily="34" charset="0"/>
                          <a:cs typeface="Arial" panose="020B0604020202020204" pitchFamily="34" charset="0"/>
                        </a:rPr>
                        <a:t> от 24.12.2019 №136 </a:t>
                      </a:r>
                      <a:r>
                        <a:rPr lang="ru-RU" sz="1100" kern="1200" dirty="0">
                          <a:solidFill>
                            <a:schemeClr val="tx1"/>
                          </a:solidFill>
                          <a:effectLst/>
                          <a:latin typeface="Arial" panose="020B0604020202020204" pitchFamily="34" charset="0"/>
                          <a:ea typeface="+mn-ea"/>
                          <a:cs typeface="Arial" panose="020B0604020202020204" pitchFamily="34" charset="0"/>
                        </a:rPr>
                        <a:t>«О бюджете Балахнинского муниципального района на 2020 год и на плановый период 2021 и 2022 годов» </a:t>
                      </a:r>
                      <a:r>
                        <a:rPr lang="ru-RU" sz="1100" baseline="0" dirty="0">
                          <a:solidFill>
                            <a:schemeClr val="tx1"/>
                          </a:solidFill>
                          <a:latin typeface="Arial" panose="020B0604020202020204" pitchFamily="34" charset="0"/>
                          <a:cs typeface="Arial" panose="020B0604020202020204" pitchFamily="34" charset="0"/>
                        </a:rPr>
                        <a:t>(с учетом внесенных изменений)</a:t>
                      </a:r>
                      <a:endParaRPr lang="ru-RU" sz="1100" dirty="0">
                        <a:solidFill>
                          <a:schemeClr val="tx1"/>
                        </a:solidFill>
                        <a:latin typeface="Arial" panose="020B0604020202020204" pitchFamily="34" charset="0"/>
                        <a:cs typeface="Arial" panose="020B0604020202020204" pitchFamily="34" charset="0"/>
                      </a:endParaRP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Установить верхний</a:t>
                      </a:r>
                      <a:r>
                        <a:rPr lang="ru-RU" sz="1100" baseline="0" dirty="0">
                          <a:solidFill>
                            <a:schemeClr val="tx1"/>
                          </a:solidFill>
                          <a:latin typeface="Arial" panose="020B0604020202020204" pitchFamily="34" charset="0"/>
                          <a:cs typeface="Arial" panose="020B0604020202020204" pitchFamily="34" charset="0"/>
                        </a:rPr>
                        <a:t> предел муниципального долга Балахнинского муниципального района на 1 января 2021 года </a:t>
                      </a:r>
                    </a:p>
                    <a:p>
                      <a:pPr algn="ctr"/>
                      <a:r>
                        <a:rPr lang="ru-RU" sz="1100" baseline="0" dirty="0">
                          <a:solidFill>
                            <a:schemeClr val="tx1"/>
                          </a:solidFill>
                          <a:latin typeface="Arial" panose="020B0604020202020204" pitchFamily="34" charset="0"/>
                          <a:cs typeface="Arial" panose="020B0604020202020204" pitchFamily="34" charset="0"/>
                        </a:rPr>
                        <a:t>в сумме 173 384,8  </a:t>
                      </a:r>
                      <a:r>
                        <a:rPr lang="ru-RU" sz="1100" baseline="0" dirty="0" err="1">
                          <a:solidFill>
                            <a:schemeClr val="tx1"/>
                          </a:solidFill>
                          <a:latin typeface="Arial" panose="020B0604020202020204" pitchFamily="34" charset="0"/>
                          <a:cs typeface="Arial" panose="020B0604020202020204" pitchFamily="34" charset="0"/>
                        </a:rPr>
                        <a:t>тыс.рублей</a:t>
                      </a:r>
                      <a:endParaRPr lang="ru-RU" sz="1100" baseline="0" dirty="0">
                        <a:solidFill>
                          <a:schemeClr val="tx1"/>
                        </a:solidFill>
                        <a:latin typeface="Arial" panose="020B0604020202020204" pitchFamily="34" charset="0"/>
                        <a:cs typeface="Arial" panose="020B0604020202020204" pitchFamily="34" charset="0"/>
                      </a:endParaRP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168 500,0</a:t>
                      </a:r>
                      <a:r>
                        <a:rPr lang="ru-RU" sz="1100" baseline="0" dirty="0">
                          <a:solidFill>
                            <a:schemeClr val="tx1"/>
                          </a:solidFill>
                          <a:latin typeface="Arial" panose="020B0604020202020204" pitchFamily="34" charset="0"/>
                          <a:cs typeface="Arial" panose="020B0604020202020204" pitchFamily="34" charset="0"/>
                        </a:rPr>
                        <a:t> </a:t>
                      </a:r>
                      <a:r>
                        <a:rPr lang="ru-RU" sz="1100" dirty="0" err="1">
                          <a:solidFill>
                            <a:schemeClr val="tx1"/>
                          </a:solidFill>
                          <a:latin typeface="Arial" panose="020B0604020202020204" pitchFamily="34" charset="0"/>
                          <a:cs typeface="Arial" panose="020B0604020202020204" pitchFamily="34" charset="0"/>
                        </a:rPr>
                        <a:t>тыс.рублей</a:t>
                      </a:r>
                      <a:endParaRPr lang="ru-RU" sz="1100" dirty="0">
                        <a:solidFill>
                          <a:schemeClr val="tx1"/>
                        </a:solidFill>
                        <a:latin typeface="Arial" panose="020B0604020202020204" pitchFamily="34" charset="0"/>
                        <a:cs typeface="Arial" panose="020B0604020202020204" pitchFamily="34" charset="0"/>
                      </a:endParaRP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Соответствует</a:t>
                      </a:r>
                    </a:p>
                  </a:txBody>
                  <a:tcPr marL="91439" marR="91439" marT="45734" marB="45734"/>
                </a:tc>
                <a:extLst>
                  <a:ext uri="{0D108BD9-81ED-4DB2-BD59-A6C34878D82A}">
                    <a16:rowId xmlns:a16="http://schemas.microsoft.com/office/drawing/2014/main" val="10002"/>
                  </a:ext>
                </a:extLst>
              </a:tr>
              <a:tr h="1339844">
                <a:tc>
                  <a:txBody>
                    <a:bodyPr/>
                    <a:lstStyle/>
                    <a:p>
                      <a:pPr algn="ctr"/>
                      <a:r>
                        <a:rPr lang="ru-RU" sz="1100" dirty="0">
                          <a:solidFill>
                            <a:schemeClr val="tx1"/>
                          </a:solidFill>
                          <a:latin typeface="Arial" panose="020B0604020202020204" pitchFamily="34" charset="0"/>
                          <a:cs typeface="Arial" panose="020B0604020202020204" pitchFamily="34" charset="0"/>
                        </a:rPr>
                        <a:t>Верхний предел обязательств по муниципальным гарантиям</a:t>
                      </a:r>
                    </a:p>
                  </a:txBody>
                  <a:tcPr marL="91439" marR="91439" marT="45734" marB="4573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Arial" panose="020B0604020202020204" pitchFamily="34" charset="0"/>
                          <a:cs typeface="Arial" panose="020B0604020202020204" pitchFamily="34" charset="0"/>
                        </a:rPr>
                        <a:t>Решение Земского собрания Балахнинского муниципального района</a:t>
                      </a:r>
                      <a:r>
                        <a:rPr lang="ru-RU" sz="1100" baseline="0" dirty="0">
                          <a:solidFill>
                            <a:schemeClr val="tx1"/>
                          </a:solidFill>
                          <a:latin typeface="Arial" panose="020B0604020202020204" pitchFamily="34" charset="0"/>
                          <a:cs typeface="Arial" panose="020B0604020202020204" pitchFamily="34" charset="0"/>
                        </a:rPr>
                        <a:t> от 24.12.2019 №136 </a:t>
                      </a:r>
                      <a:r>
                        <a:rPr lang="ru-RU" sz="1100" kern="1200" dirty="0">
                          <a:solidFill>
                            <a:schemeClr val="tx1"/>
                          </a:solidFill>
                          <a:effectLst/>
                          <a:latin typeface="Arial" panose="020B0604020202020204" pitchFamily="34" charset="0"/>
                          <a:ea typeface="+mn-ea"/>
                          <a:cs typeface="Arial" panose="020B0604020202020204" pitchFamily="34" charset="0"/>
                        </a:rPr>
                        <a:t>«О бюджете Балахнинского муниципального района на 2020 год и на плановый период 2021 и 2022 годов» </a:t>
                      </a:r>
                      <a:r>
                        <a:rPr lang="ru-RU" sz="1100" baseline="0" dirty="0">
                          <a:solidFill>
                            <a:schemeClr val="tx1"/>
                          </a:solidFill>
                          <a:latin typeface="Arial" panose="020B0604020202020204" pitchFamily="34" charset="0"/>
                          <a:cs typeface="Arial" panose="020B0604020202020204" pitchFamily="34" charset="0"/>
                        </a:rPr>
                        <a:t>(с учетом внесенных изменений)</a:t>
                      </a:r>
                      <a:endParaRPr lang="ru-RU" sz="1100" dirty="0">
                        <a:solidFill>
                          <a:schemeClr val="tx1"/>
                        </a:solidFill>
                        <a:latin typeface="Arial" panose="020B0604020202020204" pitchFamily="34" charset="0"/>
                        <a:cs typeface="Arial" panose="020B0604020202020204" pitchFamily="34" charset="0"/>
                      </a:endParaRPr>
                    </a:p>
                    <a:p>
                      <a:pPr algn="ctr"/>
                      <a:endParaRPr lang="ru-RU" sz="1100" dirty="0">
                        <a:solidFill>
                          <a:schemeClr val="tx1"/>
                        </a:solidFill>
                        <a:latin typeface="Arial" panose="020B0604020202020204" pitchFamily="34" charset="0"/>
                        <a:cs typeface="Arial" panose="020B0604020202020204" pitchFamily="34" charset="0"/>
                      </a:endParaRP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Установить верхний</a:t>
                      </a:r>
                      <a:r>
                        <a:rPr lang="ru-RU" sz="1100" baseline="0" dirty="0">
                          <a:solidFill>
                            <a:schemeClr val="tx1"/>
                          </a:solidFill>
                          <a:latin typeface="Arial" panose="020B0604020202020204" pitchFamily="34" charset="0"/>
                          <a:cs typeface="Arial" panose="020B0604020202020204" pitchFamily="34" charset="0"/>
                        </a:rPr>
                        <a:t> предел обязательств по муниципальным гарантиям Балахнинского муниципального района на 1 января 2021 года в размере равным нулю</a:t>
                      </a:r>
                      <a:endParaRPr lang="ru-RU" sz="1100" dirty="0">
                        <a:solidFill>
                          <a:schemeClr val="tx1"/>
                        </a:solidFill>
                        <a:latin typeface="Arial" panose="020B0604020202020204" pitchFamily="34" charset="0"/>
                        <a:cs typeface="Arial" panose="020B0604020202020204" pitchFamily="34" charset="0"/>
                      </a:endParaRP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0</a:t>
                      </a:r>
                    </a:p>
                  </a:txBody>
                  <a:tcPr marL="91439" marR="91439" marT="45734" marB="45734"/>
                </a:tc>
                <a:tc>
                  <a:txBody>
                    <a:bodyPr/>
                    <a:lstStyle/>
                    <a:p>
                      <a:pPr algn="ctr"/>
                      <a:r>
                        <a:rPr lang="ru-RU" sz="1100" dirty="0">
                          <a:solidFill>
                            <a:schemeClr val="tx1"/>
                          </a:solidFill>
                          <a:latin typeface="Arial" panose="020B0604020202020204" pitchFamily="34" charset="0"/>
                          <a:cs typeface="Arial" panose="020B0604020202020204" pitchFamily="34" charset="0"/>
                        </a:rPr>
                        <a:t>Соответствует</a:t>
                      </a:r>
                    </a:p>
                  </a:txBody>
                  <a:tcPr marL="91439" marR="91439" marT="45734" marB="4573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655905"/>
      </p:ext>
    </p:extLst>
  </p:cSld>
  <p:clrMapOvr>
    <a:masterClrMapping/>
  </p:clrMapOvr>
  <p:transition>
    <p:pull dir="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3059113" y="242093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endParaRPr lang="ru-RU" altLang="ru-RU" sz="1600" b="1">
              <a:solidFill>
                <a:prstClr val="black"/>
              </a:solidFill>
              <a:latin typeface="Times New Roman" pitchFamily="18" charset="0"/>
            </a:endParaRPr>
          </a:p>
        </p:txBody>
      </p:sp>
      <p:sp>
        <p:nvSpPr>
          <p:cNvPr id="9" name="Oval 4"/>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64</a:t>
            </a:r>
          </a:p>
        </p:txBody>
      </p:sp>
      <p:pic>
        <p:nvPicPr>
          <p:cNvPr id="942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58738"/>
            <a:ext cx="1741488" cy="135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09836" y="115887"/>
            <a:ext cx="7524327" cy="830997"/>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Соблюдение требований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Бюджетного законодательства</a:t>
            </a:r>
          </a:p>
        </p:txBody>
      </p:sp>
      <p:graphicFrame>
        <p:nvGraphicFramePr>
          <p:cNvPr id="8" name="Таблица 7"/>
          <p:cNvGraphicFramePr>
            <a:graphicFrameLocks noGrp="1"/>
          </p:cNvGraphicFramePr>
          <p:nvPr>
            <p:extLst>
              <p:ext uri="{D42A27DB-BD31-4B8C-83A1-F6EECF244321}">
                <p14:modId xmlns:p14="http://schemas.microsoft.com/office/powerpoint/2010/main" val="629656462"/>
              </p:ext>
            </p:extLst>
          </p:nvPr>
        </p:nvGraphicFramePr>
        <p:xfrm>
          <a:off x="77788" y="1293814"/>
          <a:ext cx="9007475" cy="5015506"/>
        </p:xfrm>
        <a:graphic>
          <a:graphicData uri="http://schemas.openxmlformats.org/drawingml/2006/table">
            <a:tbl>
              <a:tblPr firstRow="1" bandRow="1">
                <a:tableStyleId>{5C22544A-7EE6-4342-B048-85BDC9FD1C3A}</a:tableStyleId>
              </a:tblPr>
              <a:tblGrid>
                <a:gridCol w="1652278">
                  <a:extLst>
                    <a:ext uri="{9D8B030D-6E8A-4147-A177-3AD203B41FA5}">
                      <a16:colId xmlns:a16="http://schemas.microsoft.com/office/drawing/2014/main" val="20000"/>
                    </a:ext>
                  </a:extLst>
                </a:gridCol>
                <a:gridCol w="1330161">
                  <a:extLst>
                    <a:ext uri="{9D8B030D-6E8A-4147-A177-3AD203B41FA5}">
                      <a16:colId xmlns:a16="http://schemas.microsoft.com/office/drawing/2014/main" val="20001"/>
                    </a:ext>
                  </a:extLst>
                </a:gridCol>
                <a:gridCol w="3384249">
                  <a:extLst>
                    <a:ext uri="{9D8B030D-6E8A-4147-A177-3AD203B41FA5}">
                      <a16:colId xmlns:a16="http://schemas.microsoft.com/office/drawing/2014/main" val="20002"/>
                    </a:ext>
                  </a:extLst>
                </a:gridCol>
                <a:gridCol w="1296095">
                  <a:extLst>
                    <a:ext uri="{9D8B030D-6E8A-4147-A177-3AD203B41FA5}">
                      <a16:colId xmlns:a16="http://schemas.microsoft.com/office/drawing/2014/main" val="20003"/>
                    </a:ext>
                  </a:extLst>
                </a:gridCol>
                <a:gridCol w="1344692">
                  <a:extLst>
                    <a:ext uri="{9D8B030D-6E8A-4147-A177-3AD203B41FA5}">
                      <a16:colId xmlns:a16="http://schemas.microsoft.com/office/drawing/2014/main" val="20004"/>
                    </a:ext>
                  </a:extLst>
                </a:gridCol>
              </a:tblGrid>
              <a:tr h="1128502">
                <a:tc>
                  <a:txBody>
                    <a:bodyPr/>
                    <a:lstStyle/>
                    <a:p>
                      <a:pPr algn="ctr"/>
                      <a:r>
                        <a:rPr lang="ru-RU" sz="1200" dirty="0"/>
                        <a:t>Требование нормативного документа</a:t>
                      </a:r>
                    </a:p>
                  </a:txBody>
                  <a:tcPr marL="91436" marR="91436" marT="45724" marB="45724"/>
                </a:tc>
                <a:tc>
                  <a:txBody>
                    <a:bodyPr/>
                    <a:lstStyle/>
                    <a:p>
                      <a:pPr algn="ctr"/>
                      <a:r>
                        <a:rPr lang="ru-RU" sz="1200" dirty="0"/>
                        <a:t>Нормативный документ</a:t>
                      </a:r>
                    </a:p>
                  </a:txBody>
                  <a:tcPr marL="91436" marR="91436" marT="45724" marB="45724"/>
                </a:tc>
                <a:tc>
                  <a:txBody>
                    <a:bodyPr/>
                    <a:lstStyle/>
                    <a:p>
                      <a:pPr algn="ctr"/>
                      <a:r>
                        <a:rPr lang="ru-RU" sz="1200" dirty="0"/>
                        <a:t>Условие</a:t>
                      </a:r>
                    </a:p>
                  </a:txBody>
                  <a:tcPr marL="91436" marR="91436" marT="45724" marB="45724"/>
                </a:tc>
                <a:tc>
                  <a:txBody>
                    <a:bodyPr/>
                    <a:lstStyle/>
                    <a:p>
                      <a:pPr algn="ctr"/>
                      <a:r>
                        <a:rPr lang="ru-RU" sz="1200" dirty="0"/>
                        <a:t>Фактическое значение</a:t>
                      </a:r>
                    </a:p>
                  </a:txBody>
                  <a:tcPr marL="91436" marR="91436" marT="45724" marB="45724"/>
                </a:tc>
                <a:tc>
                  <a:txBody>
                    <a:bodyPr/>
                    <a:lstStyle/>
                    <a:p>
                      <a:pPr algn="ctr"/>
                      <a:r>
                        <a:rPr lang="ru-RU" sz="1200" dirty="0"/>
                        <a:t>Соответствие</a:t>
                      </a:r>
                      <a:r>
                        <a:rPr lang="ru-RU" sz="1200" baseline="0" dirty="0"/>
                        <a:t> требованиям  Бюджетного кодекса</a:t>
                      </a:r>
                      <a:endParaRPr lang="ru-RU" sz="1200" dirty="0"/>
                    </a:p>
                  </a:txBody>
                  <a:tcPr marL="91436" marR="91436" marT="45724" marB="45724"/>
                </a:tc>
                <a:extLst>
                  <a:ext uri="{0D108BD9-81ED-4DB2-BD59-A6C34878D82A}">
                    <a16:rowId xmlns:a16="http://schemas.microsoft.com/office/drawing/2014/main" val="10000"/>
                  </a:ext>
                </a:extLst>
              </a:tr>
              <a:tr h="877724">
                <a:tc>
                  <a:txBody>
                    <a:bodyPr/>
                    <a:lstStyle/>
                    <a:p>
                      <a:r>
                        <a:rPr lang="ru-RU" sz="1200" dirty="0">
                          <a:solidFill>
                            <a:schemeClr val="tx1"/>
                          </a:solidFill>
                        </a:rPr>
                        <a:t>Предельный объем</a:t>
                      </a:r>
                      <a:r>
                        <a:rPr lang="ru-RU" sz="1200" baseline="0" dirty="0">
                          <a:solidFill>
                            <a:schemeClr val="tx1"/>
                          </a:solidFill>
                        </a:rPr>
                        <a:t> дефицита бюджета</a:t>
                      </a:r>
                      <a:endParaRPr lang="ru-RU" sz="1200" dirty="0">
                        <a:solidFill>
                          <a:schemeClr val="tx1"/>
                        </a:solidFill>
                      </a:endParaRPr>
                    </a:p>
                  </a:txBody>
                  <a:tcPr marL="91436" marR="9143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rPr>
                        <a:t>Бюджетный кодекс РФ</a:t>
                      </a:r>
                    </a:p>
                    <a:p>
                      <a:endParaRPr lang="ru-RU" sz="1200" dirty="0">
                        <a:solidFill>
                          <a:schemeClr val="tx1"/>
                        </a:solidFill>
                      </a:endParaRPr>
                    </a:p>
                  </a:txBody>
                  <a:tcPr marL="91436" marR="91436" marT="45724" marB="45724"/>
                </a:tc>
                <a:tc>
                  <a:txBody>
                    <a:bodyPr/>
                    <a:lstStyle/>
                    <a:p>
                      <a:pPr algn="ctr"/>
                      <a:r>
                        <a:rPr lang="ru-RU" sz="1200" dirty="0">
                          <a:solidFill>
                            <a:schemeClr val="tx1"/>
                          </a:solidFill>
                        </a:rPr>
                        <a:t>Не должен превышать установленного Бюджетным кодексом предела</a:t>
                      </a:r>
                    </a:p>
                  </a:txBody>
                  <a:tcPr marL="91436" marR="91436"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rPr>
                        <a:t>Не превышает</a:t>
                      </a:r>
                    </a:p>
                    <a:p>
                      <a:pPr algn="ctr"/>
                      <a:endParaRPr lang="ru-RU" sz="1200" dirty="0">
                        <a:solidFill>
                          <a:schemeClr val="tx1"/>
                        </a:solidFill>
                      </a:endParaRPr>
                    </a:p>
                  </a:txBody>
                  <a:tcPr marL="91436" marR="91436" marT="45724" marB="45724"/>
                </a:tc>
                <a:tc>
                  <a:txBody>
                    <a:bodyPr/>
                    <a:lstStyle/>
                    <a:p>
                      <a:pPr algn="ctr"/>
                      <a:r>
                        <a:rPr lang="ru-RU" sz="1200" dirty="0">
                          <a:solidFill>
                            <a:schemeClr val="tx1"/>
                          </a:solidFill>
                        </a:rPr>
                        <a:t>Соответствует</a:t>
                      </a:r>
                    </a:p>
                  </a:txBody>
                  <a:tcPr marL="91436" marR="91436" marT="45724" marB="45724"/>
                </a:tc>
                <a:extLst>
                  <a:ext uri="{0D108BD9-81ED-4DB2-BD59-A6C34878D82A}">
                    <a16:rowId xmlns:a16="http://schemas.microsoft.com/office/drawing/2014/main" val="10001"/>
                  </a:ext>
                </a:extLst>
              </a:tr>
              <a:tr h="1379203">
                <a:tc>
                  <a:txBody>
                    <a:bodyPr/>
                    <a:lstStyle/>
                    <a:p>
                      <a:r>
                        <a:rPr lang="ru-RU" sz="1200" dirty="0">
                          <a:solidFill>
                            <a:schemeClr val="tx1"/>
                          </a:solidFill>
                        </a:rPr>
                        <a:t>Отношение расходов на обслуживание долга к общим расходам</a:t>
                      </a:r>
                    </a:p>
                  </a:txBody>
                  <a:tcPr marL="91436" marR="9143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rPr>
                        <a:t>Бюджетный кодекс РФ</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rPr>
                        <a:t>Ст. 111</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endParaRPr>
                    </a:p>
                  </a:txBody>
                  <a:tcPr marL="91436" marR="91436" marT="45724" marB="45724"/>
                </a:tc>
                <a:tc>
                  <a:txBody>
                    <a:bodyPr/>
                    <a:lstStyle/>
                    <a:p>
                      <a:pPr algn="ctr"/>
                      <a:r>
                        <a:rPr lang="ru-RU" sz="1200" dirty="0">
                          <a:solidFill>
                            <a:schemeClr val="tx1"/>
                          </a:solidFill>
                        </a:rPr>
                        <a:t>Не должно превышать 15% объема расходов бюджета, за исключением объема расходов, которые осуществляются</a:t>
                      </a:r>
                      <a:r>
                        <a:rPr lang="ru-RU" sz="1200" baseline="0" dirty="0">
                          <a:solidFill>
                            <a:schemeClr val="tx1"/>
                          </a:solidFill>
                        </a:rPr>
                        <a:t> за счет субвенций, предоставляемых  из бюджетов бюджетной системы</a:t>
                      </a:r>
                      <a:endParaRPr lang="ru-RU" sz="1200" dirty="0">
                        <a:solidFill>
                          <a:schemeClr val="tx1"/>
                        </a:solidFill>
                      </a:endParaRPr>
                    </a:p>
                  </a:txBody>
                  <a:tcPr marL="91436" marR="91436" marT="45724" marB="45724"/>
                </a:tc>
                <a:tc>
                  <a:txBody>
                    <a:bodyPr/>
                    <a:lstStyle/>
                    <a:p>
                      <a:pPr algn="ctr"/>
                      <a:r>
                        <a:rPr lang="ru-RU" sz="1200" dirty="0">
                          <a:solidFill>
                            <a:schemeClr val="tx1"/>
                          </a:solidFill>
                        </a:rPr>
                        <a:t>0,5%</a:t>
                      </a:r>
                    </a:p>
                  </a:txBody>
                  <a:tcPr marL="91436" marR="91436" marT="45724" marB="45724"/>
                </a:tc>
                <a:tc>
                  <a:txBody>
                    <a:bodyPr/>
                    <a:lstStyle/>
                    <a:p>
                      <a:pPr algn="ctr"/>
                      <a:r>
                        <a:rPr lang="ru-RU" sz="1200" dirty="0">
                          <a:solidFill>
                            <a:schemeClr val="tx1"/>
                          </a:solidFill>
                        </a:rPr>
                        <a:t>Соответствует</a:t>
                      </a:r>
                    </a:p>
                  </a:txBody>
                  <a:tcPr marL="91436" marR="91436" marT="45724" marB="45724"/>
                </a:tc>
                <a:extLst>
                  <a:ext uri="{0D108BD9-81ED-4DB2-BD59-A6C34878D82A}">
                    <a16:rowId xmlns:a16="http://schemas.microsoft.com/office/drawing/2014/main" val="10002"/>
                  </a:ext>
                </a:extLst>
              </a:tr>
              <a:tr h="1630077">
                <a:tc>
                  <a:txBody>
                    <a:bodyPr/>
                    <a:lstStyle/>
                    <a:p>
                      <a:r>
                        <a:rPr lang="ru-RU" sz="1200" dirty="0">
                          <a:solidFill>
                            <a:schemeClr val="tx1"/>
                          </a:solidFill>
                        </a:rPr>
                        <a:t>Предельный объем муниципального долга</a:t>
                      </a:r>
                    </a:p>
                  </a:txBody>
                  <a:tcPr marL="91436" marR="9143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rPr>
                        <a:t>Бюджетный кодекс РФ</a:t>
                      </a:r>
                    </a:p>
                  </a:txBody>
                  <a:tcPr marL="91436" marR="91436" marT="45724" marB="45724"/>
                </a:tc>
                <a:tc>
                  <a:txBody>
                    <a:bodyPr/>
                    <a:lstStyle/>
                    <a:p>
                      <a:pPr algn="ctr"/>
                      <a:r>
                        <a:rPr lang="ru-RU" sz="1200" dirty="0">
                          <a:solidFill>
                            <a:schemeClr val="tx1"/>
                          </a:solidFill>
                        </a:rPr>
                        <a:t>Не должен превышать общий</a:t>
                      </a:r>
                      <a:r>
                        <a:rPr lang="ru-RU" sz="1200" baseline="0" dirty="0">
                          <a:solidFill>
                            <a:schemeClr val="tx1"/>
                          </a:solidFill>
                        </a:rPr>
                        <a:t> объем доходов местного бюджета без учета объема безвозмездных поступлений и поступлений налоговых доходов по дополнительным нормативам отчислений</a:t>
                      </a:r>
                      <a:endParaRPr lang="ru-RU" sz="1200" dirty="0">
                        <a:solidFill>
                          <a:schemeClr val="tx1"/>
                        </a:solidFill>
                      </a:endParaRPr>
                    </a:p>
                  </a:txBody>
                  <a:tcPr marL="91436" marR="91436" marT="45724" marB="45724"/>
                </a:tc>
                <a:tc>
                  <a:txBody>
                    <a:bodyPr/>
                    <a:lstStyle/>
                    <a:p>
                      <a:pPr algn="ctr"/>
                      <a:r>
                        <a:rPr lang="ru-RU" sz="1200" dirty="0">
                          <a:solidFill>
                            <a:schemeClr val="tx1"/>
                          </a:solidFill>
                        </a:rPr>
                        <a:t>Не превышает</a:t>
                      </a:r>
                    </a:p>
                  </a:txBody>
                  <a:tcPr marL="91436" marR="91436" marT="45724" marB="45724"/>
                </a:tc>
                <a:tc>
                  <a:txBody>
                    <a:bodyPr/>
                    <a:lstStyle/>
                    <a:p>
                      <a:pPr algn="ctr"/>
                      <a:r>
                        <a:rPr lang="ru-RU" sz="1200" dirty="0">
                          <a:solidFill>
                            <a:schemeClr val="tx1"/>
                          </a:solidFill>
                        </a:rPr>
                        <a:t>Соответствует</a:t>
                      </a:r>
                    </a:p>
                  </a:txBody>
                  <a:tcPr marL="91436" marR="91436"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3276492"/>
      </p:ext>
    </p:extLst>
  </p:cSld>
  <p:clrMapOvr>
    <a:masterClrMapping/>
  </p:clrMapOvr>
  <p:transition>
    <p:pull dir="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1" y="-1896"/>
            <a:ext cx="1520825" cy="118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2341650169"/>
              </p:ext>
            </p:extLst>
          </p:nvPr>
        </p:nvGraphicFramePr>
        <p:xfrm>
          <a:off x="-468560" y="1484784"/>
          <a:ext cx="8567489" cy="5540802"/>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1331640" y="260648"/>
            <a:ext cx="5972673" cy="830997"/>
          </a:xfrm>
          <a:prstGeom prst="rect">
            <a:avLst/>
          </a:prstGeom>
        </p:spPr>
        <p:txBody>
          <a:bodyPr wrap="square">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Кредиторская задолженность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бюджетных и казенных учреждений</a:t>
            </a:r>
            <a:endParaRPr lang="ru-RU" sz="2400" dirty="0">
              <a:solidFill>
                <a:schemeClr val="accent1">
                  <a:lumMod val="75000"/>
                </a:schemeClr>
              </a:solidFill>
              <a:latin typeface="Monotype Corsiva" pitchFamily="66" charset="0"/>
            </a:endParaRPr>
          </a:p>
        </p:txBody>
      </p:sp>
      <p:sp>
        <p:nvSpPr>
          <p:cNvPr id="7" name="Oval 13"/>
          <p:cNvSpPr>
            <a:spLocks noChangeArrowheads="1"/>
          </p:cNvSpPr>
          <p:nvPr/>
        </p:nvSpPr>
        <p:spPr bwMode="auto">
          <a:xfrm>
            <a:off x="8172450" y="6453336"/>
            <a:ext cx="790575" cy="288777"/>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65</a:t>
            </a:r>
          </a:p>
        </p:txBody>
      </p:sp>
    </p:spTree>
    <p:extLst>
      <p:ext uri="{BB962C8B-B14F-4D97-AF65-F5344CB8AC3E}">
        <p14:creationId xmlns:p14="http://schemas.microsoft.com/office/powerpoint/2010/main" val="217480242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2623" y="548680"/>
            <a:ext cx="5375390" cy="966703"/>
          </a:xfrm>
        </p:spPr>
        <p:txBody>
          <a:bodyPr>
            <a:normAutofit/>
          </a:bodyPr>
          <a:lstStyle/>
          <a:p>
            <a:pPr algn="ctr"/>
            <a:r>
              <a:rPr lang="ru-RU" sz="2400" b="1" dirty="0">
                <a:solidFill>
                  <a:schemeClr val="accent1">
                    <a:lumMod val="75000"/>
                  </a:schemeClr>
                </a:solidFill>
                <a:latin typeface="Arial" panose="020B0604020202020204" pitchFamily="34" charset="0"/>
                <a:cs typeface="Arial" panose="020B0604020202020204" pitchFamily="34" charset="0"/>
              </a:rPr>
              <a:t>Осуществление контрольных мероприятий</a:t>
            </a:r>
          </a:p>
        </p:txBody>
      </p:sp>
      <p:pic>
        <p:nvPicPr>
          <p:cNvPr id="6" name="Рисунок 5"/>
          <p:cNvPicPr>
            <a:picLocks noChangeAspect="1"/>
          </p:cNvPicPr>
          <p:nvPr/>
        </p:nvPicPr>
        <p:blipFill>
          <a:blip r:embed="rId2" cstate="print"/>
          <a:stretch>
            <a:fillRect/>
          </a:stretch>
        </p:blipFill>
        <p:spPr>
          <a:xfrm>
            <a:off x="50041" y="116632"/>
            <a:ext cx="1524132" cy="1182727"/>
          </a:xfrm>
          <a:prstGeom prst="rect">
            <a:avLst/>
          </a:prstGeom>
        </p:spPr>
      </p:pic>
      <p:graphicFrame>
        <p:nvGraphicFramePr>
          <p:cNvPr id="12" name="Объект 11"/>
          <p:cNvGraphicFramePr>
            <a:graphicFrameLocks noGrp="1"/>
          </p:cNvGraphicFramePr>
          <p:nvPr>
            <p:ph idx="1"/>
            <p:extLst>
              <p:ext uri="{D42A27DB-BD31-4B8C-83A1-F6EECF244321}">
                <p14:modId xmlns:p14="http://schemas.microsoft.com/office/powerpoint/2010/main" val="3709402271"/>
              </p:ext>
            </p:extLst>
          </p:nvPr>
        </p:nvGraphicFramePr>
        <p:xfrm>
          <a:off x="323528" y="1515419"/>
          <a:ext cx="7488832" cy="5226694"/>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13"/>
          <p:cNvSpPr>
            <a:spLocks noChangeArrowheads="1"/>
          </p:cNvSpPr>
          <p:nvPr/>
        </p:nvSpPr>
        <p:spPr bwMode="auto">
          <a:xfrm>
            <a:off x="8172450" y="6453336"/>
            <a:ext cx="790575" cy="288777"/>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66</a:t>
            </a:r>
          </a:p>
        </p:txBody>
      </p:sp>
    </p:spTree>
    <p:extLst>
      <p:ext uri="{BB962C8B-B14F-4D97-AF65-F5344CB8AC3E}">
        <p14:creationId xmlns:p14="http://schemas.microsoft.com/office/powerpoint/2010/main" val="3446104589"/>
      </p:ext>
    </p:extLst>
  </p:cSld>
  <p:clrMapOvr>
    <a:masterClrMapping/>
  </p:clrMapOvr>
  <p:transition>
    <p:pull dir="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692381" y="176940"/>
            <a:ext cx="5265632" cy="875184"/>
          </a:xfrm>
        </p:spPr>
        <p:txBody>
          <a:bodyPr>
            <a:normAutofit/>
          </a:bodyPr>
          <a:lstStyle/>
          <a:p>
            <a:pPr algn="ctr"/>
            <a:r>
              <a:rPr lang="ru-RU" sz="2400" b="1" dirty="0">
                <a:solidFill>
                  <a:schemeClr val="accent1">
                    <a:lumMod val="75000"/>
                  </a:schemeClr>
                </a:solidFill>
                <a:latin typeface="Arial" panose="020B0604020202020204" pitchFamily="34" charset="0"/>
                <a:cs typeface="Arial" panose="020B0604020202020204" pitchFamily="34" charset="0"/>
              </a:rPr>
              <a:t>Результаты контрольных мероприятий</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2528660917"/>
              </p:ext>
            </p:extLst>
          </p:nvPr>
        </p:nvGraphicFramePr>
        <p:xfrm>
          <a:off x="323528" y="1205896"/>
          <a:ext cx="7128792" cy="5391456"/>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p:cNvPicPr>
            <a:picLocks noChangeAspect="1"/>
          </p:cNvPicPr>
          <p:nvPr/>
        </p:nvPicPr>
        <p:blipFill>
          <a:blip r:embed="rId3" cstate="print"/>
          <a:stretch>
            <a:fillRect/>
          </a:stretch>
        </p:blipFill>
        <p:spPr>
          <a:xfrm>
            <a:off x="0" y="23169"/>
            <a:ext cx="1524132" cy="1182727"/>
          </a:xfrm>
          <a:prstGeom prst="rect">
            <a:avLst/>
          </a:prstGeom>
        </p:spPr>
      </p:pic>
      <p:sp>
        <p:nvSpPr>
          <p:cNvPr id="9" name="Oval 4"/>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67</a:t>
            </a:r>
          </a:p>
        </p:txBody>
      </p:sp>
    </p:spTree>
    <p:extLst>
      <p:ext uri="{BB962C8B-B14F-4D97-AF65-F5344CB8AC3E}">
        <p14:creationId xmlns:p14="http://schemas.microsoft.com/office/powerpoint/2010/main" val="1719086740"/>
      </p:ext>
    </p:extLst>
  </p:cSld>
  <p:clrMapOvr>
    <a:masterClrMapping/>
  </p:clrMapOvr>
  <p:transition>
    <p:pull dir="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692381" y="176940"/>
            <a:ext cx="5265632" cy="875184"/>
          </a:xfrm>
        </p:spPr>
        <p:txBody>
          <a:bodyPr>
            <a:normAutofit/>
          </a:bodyPr>
          <a:lstStyle/>
          <a:p>
            <a:pPr algn="ctr"/>
            <a:r>
              <a:rPr lang="ru-RU" sz="2400" b="1" dirty="0">
                <a:solidFill>
                  <a:schemeClr val="accent1">
                    <a:lumMod val="75000"/>
                  </a:schemeClr>
                </a:solidFill>
                <a:latin typeface="Arial" panose="020B0604020202020204" pitchFamily="34" charset="0"/>
                <a:cs typeface="Arial" panose="020B0604020202020204" pitchFamily="34" charset="0"/>
              </a:rPr>
              <a:t>Результаты контрольных мероприятий</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909253541"/>
              </p:ext>
            </p:extLst>
          </p:nvPr>
        </p:nvGraphicFramePr>
        <p:xfrm>
          <a:off x="251520" y="1300959"/>
          <a:ext cx="7128792" cy="5391456"/>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p:cNvPicPr>
            <a:picLocks noChangeAspect="1"/>
          </p:cNvPicPr>
          <p:nvPr/>
        </p:nvPicPr>
        <p:blipFill>
          <a:blip r:embed="rId3" cstate="print"/>
          <a:stretch>
            <a:fillRect/>
          </a:stretch>
        </p:blipFill>
        <p:spPr>
          <a:xfrm>
            <a:off x="0" y="23169"/>
            <a:ext cx="1524132" cy="1182727"/>
          </a:xfrm>
          <a:prstGeom prst="rect">
            <a:avLst/>
          </a:prstGeom>
        </p:spPr>
      </p:pic>
      <p:sp>
        <p:nvSpPr>
          <p:cNvPr id="9" name="Oval 4"/>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68</a:t>
            </a:r>
          </a:p>
        </p:txBody>
      </p:sp>
    </p:spTree>
    <p:extLst>
      <p:ext uri="{BB962C8B-B14F-4D97-AF65-F5344CB8AC3E}">
        <p14:creationId xmlns:p14="http://schemas.microsoft.com/office/powerpoint/2010/main" val="3944181608"/>
      </p:ext>
    </p:extLst>
  </p:cSld>
  <p:clrMapOvr>
    <a:masterClrMapping/>
  </p:clrMapOvr>
  <p:transition>
    <p:pull dir="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15"/>
          <p:cNvSpPr txBox="1">
            <a:spLocks noChangeArrowheads="1"/>
          </p:cNvSpPr>
          <p:nvPr/>
        </p:nvSpPr>
        <p:spPr bwMode="auto">
          <a:xfrm>
            <a:off x="3132138" y="6165850"/>
            <a:ext cx="46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Monotype Corsiva" pitchFamily="66" charset="0"/>
              </a:defRPr>
            </a:lvl1pPr>
            <a:lvl2pPr marL="742950" indent="-285750" eaLnBrk="0" hangingPunct="0">
              <a:defRPr sz="1400">
                <a:solidFill>
                  <a:schemeClr val="tx1"/>
                </a:solidFill>
                <a:latin typeface="Monotype Corsiva" pitchFamily="66" charset="0"/>
              </a:defRPr>
            </a:lvl2pPr>
            <a:lvl3pPr marL="1143000" indent="-228600" eaLnBrk="0" hangingPunct="0">
              <a:defRPr sz="1400">
                <a:solidFill>
                  <a:schemeClr val="tx1"/>
                </a:solidFill>
                <a:latin typeface="Monotype Corsiva" pitchFamily="66" charset="0"/>
              </a:defRPr>
            </a:lvl3pPr>
            <a:lvl4pPr marL="1600200" indent="-228600" eaLnBrk="0" hangingPunct="0">
              <a:defRPr sz="1400">
                <a:solidFill>
                  <a:schemeClr val="tx1"/>
                </a:solidFill>
                <a:latin typeface="Monotype Corsiva" pitchFamily="66" charset="0"/>
              </a:defRPr>
            </a:lvl4pPr>
            <a:lvl5pPr marL="2057400" indent="-228600" eaLnBrk="0" hangingPunct="0">
              <a:defRPr sz="1400">
                <a:solidFill>
                  <a:schemeClr val="tx1"/>
                </a:solidFill>
                <a:latin typeface="Monotype Corsiva" pitchFamily="66" charset="0"/>
              </a:defRPr>
            </a:lvl5pPr>
            <a:lvl6pPr marL="2514600" indent="-228600" eaLnBrk="0" fontAlgn="base" hangingPunct="0">
              <a:spcBef>
                <a:spcPct val="0"/>
              </a:spcBef>
              <a:spcAft>
                <a:spcPct val="0"/>
              </a:spcAft>
              <a:defRPr sz="1400">
                <a:solidFill>
                  <a:schemeClr val="tx1"/>
                </a:solidFill>
                <a:latin typeface="Monotype Corsiva" pitchFamily="66" charset="0"/>
              </a:defRPr>
            </a:lvl6pPr>
            <a:lvl7pPr marL="2971800" indent="-228600" eaLnBrk="0" fontAlgn="base" hangingPunct="0">
              <a:spcBef>
                <a:spcPct val="0"/>
              </a:spcBef>
              <a:spcAft>
                <a:spcPct val="0"/>
              </a:spcAft>
              <a:defRPr sz="1400">
                <a:solidFill>
                  <a:schemeClr val="tx1"/>
                </a:solidFill>
                <a:latin typeface="Monotype Corsiva" pitchFamily="66" charset="0"/>
              </a:defRPr>
            </a:lvl7pPr>
            <a:lvl8pPr marL="3429000" indent="-228600" eaLnBrk="0" fontAlgn="base" hangingPunct="0">
              <a:spcBef>
                <a:spcPct val="0"/>
              </a:spcBef>
              <a:spcAft>
                <a:spcPct val="0"/>
              </a:spcAft>
              <a:defRPr sz="1400">
                <a:solidFill>
                  <a:schemeClr val="tx1"/>
                </a:solidFill>
                <a:latin typeface="Monotype Corsiva" pitchFamily="66" charset="0"/>
              </a:defRPr>
            </a:lvl8pPr>
            <a:lvl9pPr marL="3886200" indent="-228600" eaLnBrk="0" fontAlgn="base" hangingPunct="0">
              <a:spcBef>
                <a:spcPct val="0"/>
              </a:spcBef>
              <a:spcAft>
                <a:spcPct val="0"/>
              </a:spcAft>
              <a:defRPr sz="1400">
                <a:solidFill>
                  <a:schemeClr val="tx1"/>
                </a:solidFill>
                <a:latin typeface="Monotype Corsiva" pitchFamily="66" charset="0"/>
              </a:defRPr>
            </a:lvl9pPr>
          </a:lstStyle>
          <a:p>
            <a:pPr eaLnBrk="1" fontAlgn="base" hangingPunct="1">
              <a:spcBef>
                <a:spcPct val="0"/>
              </a:spcBef>
              <a:spcAft>
                <a:spcPct val="0"/>
              </a:spcAft>
            </a:pPr>
            <a:endParaRPr lang="ru-RU">
              <a:solidFill>
                <a:prstClr val="black"/>
              </a:solidFill>
            </a:endParaRPr>
          </a:p>
        </p:txBody>
      </p:sp>
      <p:sp>
        <p:nvSpPr>
          <p:cNvPr id="45062" name="TextBox 20"/>
          <p:cNvSpPr txBox="1">
            <a:spLocks noChangeArrowheads="1"/>
          </p:cNvSpPr>
          <p:nvPr/>
        </p:nvSpPr>
        <p:spPr bwMode="auto">
          <a:xfrm flipH="1">
            <a:off x="4211638" y="5589588"/>
            <a:ext cx="431800" cy="371475"/>
          </a:xfrm>
          <a:prstGeom prst="rect">
            <a:avLst/>
          </a:prstGeom>
          <a:noFill/>
          <a:ln w="9525">
            <a:noFill/>
            <a:miter lim="800000"/>
            <a:headEnd/>
            <a:tailEnd/>
          </a:ln>
        </p:spPr>
        <p:txBody>
          <a:bodyPr>
            <a:spAutoFit/>
          </a:bodyPr>
          <a:lstStyle/>
          <a:p>
            <a:pPr fontAlgn="base">
              <a:spcBef>
                <a:spcPct val="0"/>
              </a:spcBef>
              <a:spcAft>
                <a:spcPct val="0"/>
              </a:spcAft>
              <a:defRPr/>
            </a:pPr>
            <a:endParaRPr lang="ru-RU" sz="1820" dirty="0">
              <a:solidFill>
                <a:prstClr val="black"/>
              </a:solidFill>
            </a:endParaRPr>
          </a:p>
        </p:txBody>
      </p:sp>
      <p:sp>
        <p:nvSpPr>
          <p:cNvPr id="11"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69</a:t>
            </a:r>
          </a:p>
        </p:txBody>
      </p:sp>
      <p:pic>
        <p:nvPicPr>
          <p:cNvPr id="1003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58738"/>
            <a:ext cx="1612900" cy="125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513894" y="112984"/>
            <a:ext cx="6259085" cy="1015663"/>
          </a:xfrm>
          <a:prstGeom prst="rect">
            <a:avLst/>
          </a:prstGeom>
        </p:spPr>
        <p:txBody>
          <a:bodyPr wrap="none">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Контактная информация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по финансовому управлению  администрации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Балахнинского муниципального района </a:t>
            </a: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26" y="1556792"/>
            <a:ext cx="4607370" cy="2372541"/>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77072"/>
            <a:ext cx="4607370" cy="2671383"/>
          </a:xfrm>
          <a:prstGeom prst="rect">
            <a:avLst/>
          </a:prstGeom>
        </p:spPr>
      </p:pic>
      <p:sp>
        <p:nvSpPr>
          <p:cNvPr id="10" name="AutoShape 4">
            <a:extLst>
              <a:ext uri="{FF2B5EF4-FFF2-40B4-BE49-F238E27FC236}">
                <a16:creationId xmlns:a16="http://schemas.microsoft.com/office/drawing/2014/main" id="{9D7708D0-AE22-47BF-A4C7-552B020167D0}"/>
              </a:ext>
            </a:extLst>
          </p:cNvPr>
          <p:cNvSpPr>
            <a:spLocks noChangeArrowheads="1"/>
          </p:cNvSpPr>
          <p:nvPr>
            <p:custDataLst>
              <p:tags r:id="rId1"/>
            </p:custDataLst>
          </p:nvPr>
        </p:nvSpPr>
        <p:spPr bwMode="white">
          <a:xfrm>
            <a:off x="4709120" y="2204864"/>
            <a:ext cx="4427984" cy="3312368"/>
          </a:xfrm>
          <a:prstGeom prst="roundRect">
            <a:avLst>
              <a:gd name="adj" fmla="val 4784"/>
            </a:avLst>
          </a:prstGeom>
          <a:gradFill flip="none" rotWithShape="1">
            <a:gsLst>
              <a:gs pos="30000">
                <a:schemeClr val="bg1"/>
              </a:gs>
              <a:gs pos="100000">
                <a:schemeClr val="bg1">
                  <a:lumMod val="75000"/>
                </a:schemeClr>
              </a:gs>
            </a:gsLst>
            <a:lin ang="2700000" scaled="1"/>
            <a:tileRect/>
          </a:gradFill>
          <a:ln w="38100">
            <a:solidFill>
              <a:srgbClr val="00B05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r>
              <a:rPr lang="ru-RU" sz="1400" b="1" dirty="0">
                <a:solidFill>
                  <a:schemeClr val="tx1"/>
                </a:solidFill>
                <a:latin typeface="Arial" panose="020B0604020202020204" pitchFamily="34" charset="0"/>
                <a:cs typeface="Arial" panose="020B0604020202020204" pitchFamily="34" charset="0"/>
              </a:rPr>
              <a:t>Финансовое управление администрации Балахнинского муниципального района</a:t>
            </a:r>
            <a:endParaRPr lang="ru-RU" sz="1400" dirty="0">
              <a:solidFill>
                <a:schemeClr val="tx1"/>
              </a:solidFill>
              <a:latin typeface="Arial" panose="020B0604020202020204" pitchFamily="34" charset="0"/>
              <a:cs typeface="Arial" panose="020B0604020202020204" pitchFamily="34" charset="0"/>
            </a:endParaRPr>
          </a:p>
          <a:p>
            <a:r>
              <a:rPr lang="ru-RU" sz="1400" dirty="0">
                <a:solidFill>
                  <a:schemeClr val="tx1"/>
                </a:solidFill>
                <a:latin typeface="Arial" panose="020B0604020202020204" pitchFamily="34" charset="0"/>
                <a:cs typeface="Arial" panose="020B0604020202020204" pitchFamily="34" charset="0"/>
              </a:rPr>
              <a:t>606403, Нижегородская область, г. Балахна, </a:t>
            </a:r>
          </a:p>
          <a:p>
            <a:r>
              <a:rPr lang="ru-RU" sz="1400" dirty="0">
                <a:solidFill>
                  <a:schemeClr val="tx1"/>
                </a:solidFill>
                <a:latin typeface="Arial" panose="020B0604020202020204" pitchFamily="34" charset="0"/>
                <a:cs typeface="Arial" panose="020B0604020202020204" pitchFamily="34" charset="0"/>
              </a:rPr>
              <a:t>ул. Лесопильная, д.24</a:t>
            </a:r>
            <a:br>
              <a:rPr lang="ru-RU" sz="1400" dirty="0">
                <a:solidFill>
                  <a:schemeClr val="tx1"/>
                </a:solidFill>
                <a:latin typeface="Arial" panose="020B0604020202020204" pitchFamily="34" charset="0"/>
                <a:cs typeface="Arial" panose="020B0604020202020204" pitchFamily="34" charset="0"/>
              </a:rPr>
            </a:br>
            <a:r>
              <a:rPr lang="ru-RU" sz="1400" b="1" dirty="0">
                <a:solidFill>
                  <a:schemeClr val="tx1"/>
                </a:solidFill>
                <a:latin typeface="Arial" panose="020B0604020202020204" pitchFamily="34" charset="0"/>
                <a:cs typeface="Arial" panose="020B0604020202020204" pitchFamily="34" charset="0"/>
              </a:rPr>
              <a:t>Телефон:</a:t>
            </a:r>
            <a:r>
              <a:rPr lang="ru-RU" sz="1400" dirty="0">
                <a:solidFill>
                  <a:schemeClr val="tx1"/>
                </a:solidFill>
                <a:latin typeface="Arial" panose="020B0604020202020204" pitchFamily="34" charset="0"/>
                <a:cs typeface="Arial" panose="020B0604020202020204" pitchFamily="34" charset="0"/>
              </a:rPr>
              <a:t> 8 (83144) 6-56-77</a:t>
            </a:r>
            <a:br>
              <a:rPr lang="en-US" sz="1400" dirty="0">
                <a:solidFill>
                  <a:schemeClr val="tx1"/>
                </a:solidFill>
                <a:latin typeface="Arial" panose="020B0604020202020204" pitchFamily="34" charset="0"/>
                <a:cs typeface="Arial" panose="020B0604020202020204" pitchFamily="34" charset="0"/>
              </a:rPr>
            </a:br>
            <a:r>
              <a:rPr lang="ru-RU" sz="1400" b="1" dirty="0">
                <a:solidFill>
                  <a:schemeClr val="tx1"/>
                </a:solidFill>
                <a:latin typeface="Arial" panose="020B0604020202020204" pitchFamily="34" charset="0"/>
                <a:cs typeface="Arial" panose="020B0604020202020204" pitchFamily="34" charset="0"/>
              </a:rPr>
              <a:t>Адрес электронной почты:</a:t>
            </a:r>
            <a:r>
              <a:rPr lang="ru-RU"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official@balfin.nnov.ru</a:t>
            </a:r>
            <a:br>
              <a:rPr lang="en-US" sz="1400" dirty="0">
                <a:solidFill>
                  <a:schemeClr val="tx1"/>
                </a:solidFill>
                <a:latin typeface="Arial" panose="020B0604020202020204" pitchFamily="34" charset="0"/>
                <a:cs typeface="Arial" panose="020B0604020202020204" pitchFamily="34" charset="0"/>
              </a:rPr>
            </a:br>
            <a:r>
              <a:rPr lang="ru-RU" sz="1400" b="1" dirty="0">
                <a:solidFill>
                  <a:schemeClr val="tx1"/>
                </a:solidFill>
                <a:latin typeface="Arial" panose="020B0604020202020204" pitchFamily="34" charset="0"/>
                <a:cs typeface="Arial" panose="020B0604020202020204" pitchFamily="34" charset="0"/>
              </a:rPr>
              <a:t>График работы:</a:t>
            </a:r>
          </a:p>
          <a:p>
            <a:r>
              <a:rPr lang="ru-RU" sz="1400" dirty="0">
                <a:solidFill>
                  <a:schemeClr val="tx1"/>
                </a:solidFill>
                <a:latin typeface="Arial" panose="020B0604020202020204" pitchFamily="34" charset="0"/>
                <a:cs typeface="Arial" panose="020B0604020202020204" pitchFamily="34" charset="0"/>
              </a:rPr>
              <a:t>Понедельник-четверг – с 8-00 до 17-00</a:t>
            </a:r>
          </a:p>
          <a:p>
            <a:r>
              <a:rPr lang="ru-RU" sz="1400" dirty="0">
                <a:solidFill>
                  <a:schemeClr val="tx1"/>
                </a:solidFill>
                <a:latin typeface="Arial" panose="020B0604020202020204" pitchFamily="34" charset="0"/>
                <a:cs typeface="Arial" panose="020B0604020202020204" pitchFamily="34" charset="0"/>
              </a:rPr>
              <a:t>Пятница – с 8-00 до 16-00</a:t>
            </a:r>
          </a:p>
          <a:p>
            <a:r>
              <a:rPr lang="ru-RU" sz="1400" dirty="0">
                <a:solidFill>
                  <a:schemeClr val="tx1"/>
                </a:solidFill>
                <a:latin typeface="Arial" panose="020B0604020202020204" pitchFamily="34" charset="0"/>
                <a:cs typeface="Arial" panose="020B0604020202020204" pitchFamily="34" charset="0"/>
              </a:rPr>
              <a:t>Обеденный перерыв – с 12-00 до 12-48</a:t>
            </a:r>
          </a:p>
          <a:p>
            <a:r>
              <a:rPr lang="ru-RU" sz="1400" dirty="0">
                <a:solidFill>
                  <a:schemeClr val="tx1"/>
                </a:solidFill>
                <a:latin typeface="Arial" panose="020B0604020202020204" pitchFamily="34" charset="0"/>
                <a:cs typeface="Arial" panose="020B0604020202020204" pitchFamily="34" charset="0"/>
              </a:rPr>
              <a:t>Суббота, воскресенье – выходные дни</a:t>
            </a:r>
          </a:p>
          <a:p>
            <a:r>
              <a:rPr lang="ru-RU" sz="1400" b="1" dirty="0">
                <a:solidFill>
                  <a:schemeClr val="tx1"/>
                </a:solidFill>
                <a:latin typeface="Arial" panose="020B0604020202020204" pitchFamily="34" charset="0"/>
                <a:cs typeface="Arial" panose="020B0604020202020204" pitchFamily="34" charset="0"/>
              </a:rPr>
              <a:t>Часы приема граждан:</a:t>
            </a:r>
            <a:r>
              <a:rPr lang="ru-RU" sz="1400" dirty="0">
                <a:solidFill>
                  <a:schemeClr val="tx1"/>
                </a:solidFill>
                <a:latin typeface="Arial" panose="020B0604020202020204" pitchFamily="34" charset="0"/>
                <a:cs typeface="Arial" panose="020B0604020202020204" pitchFamily="34" charset="0"/>
              </a:rPr>
              <a:t> пятница с 9-00 до 12-00</a:t>
            </a:r>
          </a:p>
        </p:txBody>
      </p:sp>
    </p:spTree>
    <p:extLst>
      <p:ext uri="{BB962C8B-B14F-4D97-AF65-F5344CB8AC3E}">
        <p14:creationId xmlns:p14="http://schemas.microsoft.com/office/powerpoint/2010/main" val="37990369"/>
      </p:ext>
    </p:extLst>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7</a:t>
            </a:r>
          </a:p>
        </p:txBody>
      </p:sp>
      <p:pic>
        <p:nvPicPr>
          <p:cNvPr id="184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0"/>
            <a:ext cx="1731962"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0"/>
            <a:ext cx="7056784" cy="1200329"/>
          </a:xfrm>
          <a:prstGeom prst="rect">
            <a:avLst/>
          </a:prstGeom>
        </p:spPr>
        <p:txBody>
          <a:bodyPr>
            <a:spAutoFit/>
          </a:bodyPr>
          <a:lstStyle/>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Показатели, </a:t>
            </a:r>
          </a:p>
          <a:p>
            <a:pPr algn="ctr" fontAlgn="base">
              <a:spcBef>
                <a:spcPct val="0"/>
              </a:spcBef>
              <a:spcAft>
                <a:spcPct val="0"/>
              </a:spcAft>
              <a:defRPr/>
            </a:pPr>
            <a:r>
              <a:rPr lang="ru-RU" sz="2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характеризующие Балахнинский муниципальный район </a:t>
            </a:r>
          </a:p>
        </p:txBody>
      </p:sp>
      <p:pic>
        <p:nvPicPr>
          <p:cNvPr id="16" name="Picture 4" descr="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84784"/>
            <a:ext cx="4511002" cy="47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Объект 2"/>
          <p:cNvSpPr txBox="1">
            <a:spLocks/>
          </p:cNvSpPr>
          <p:nvPr/>
        </p:nvSpPr>
        <p:spPr bwMode="auto">
          <a:xfrm>
            <a:off x="4061710" y="1196752"/>
            <a:ext cx="5334826" cy="5033632"/>
          </a:xfrm>
          <a:prstGeom prst="roundRect">
            <a:avLst>
              <a:gd name="adj" fmla="val 4230"/>
            </a:avLst>
          </a:prstGeom>
          <a:solidFill>
            <a:schemeClr val="bg2">
              <a:lumMod val="90000"/>
            </a:schemeClr>
          </a:solidFill>
          <a:ln>
            <a:noFill/>
          </a:ln>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flatTx/>
          </a:bodyPr>
          <a:lstStyle>
            <a:lvl1pPr marL="0" indent="0" algn="ctr" rtl="0" eaLnBrk="0" fontAlgn="base" hangingPunct="0">
              <a:spcBef>
                <a:spcPct val="20000"/>
              </a:spcBef>
              <a:spcAft>
                <a:spcPts val="300"/>
              </a:spcAft>
              <a:buClr>
                <a:srgbClr val="C3260C"/>
              </a:buClr>
              <a:buSzPct val="130000"/>
              <a:buFont typeface="Georgia" pitchFamily="18" charset="0"/>
              <a:buNone/>
              <a:defRPr sz="2000" kern="1200">
                <a:solidFill>
                  <a:srgbClr val="404040"/>
                </a:solidFill>
                <a:latin typeface="+mn-lt"/>
                <a:ea typeface="+mn-ea"/>
                <a:cs typeface="+mn-cs"/>
              </a:defRPr>
            </a:lvl1pPr>
            <a:lvl2pPr marL="457200" indent="0" algn="l" rtl="0" eaLnBrk="0" fontAlgn="base" hangingPunct="0">
              <a:spcBef>
                <a:spcPct val="20000"/>
              </a:spcBef>
              <a:spcAft>
                <a:spcPts val="300"/>
              </a:spcAft>
              <a:buClr>
                <a:srgbClr val="C3260C"/>
              </a:buClr>
              <a:buSzPct val="130000"/>
              <a:buFont typeface="Georgia" pitchFamily="18" charset="0"/>
              <a:buNone/>
              <a:defRPr sz="2800" kern="1200">
                <a:solidFill>
                  <a:srgbClr val="404040"/>
                </a:solidFill>
                <a:latin typeface="+mn-lt"/>
                <a:ea typeface="+mn-ea"/>
                <a:cs typeface="+mn-cs"/>
              </a:defRPr>
            </a:lvl2pPr>
            <a:lvl3pPr marL="914400" indent="0" algn="l" rtl="0" eaLnBrk="0" fontAlgn="base" hangingPunct="0">
              <a:spcBef>
                <a:spcPct val="20000"/>
              </a:spcBef>
              <a:spcAft>
                <a:spcPts val="300"/>
              </a:spcAft>
              <a:buClr>
                <a:srgbClr val="C3260C"/>
              </a:buClr>
              <a:buSzPct val="130000"/>
              <a:buFont typeface="Georgia" pitchFamily="18" charset="0"/>
              <a:buNone/>
              <a:defRPr sz="2400" kern="1200">
                <a:solidFill>
                  <a:srgbClr val="404040"/>
                </a:solidFill>
                <a:latin typeface="+mn-lt"/>
                <a:ea typeface="+mn-ea"/>
                <a:cs typeface="+mn-cs"/>
              </a:defRPr>
            </a:lvl3pPr>
            <a:lvl4pPr marL="1371600" indent="0" algn="l" rtl="0" eaLnBrk="0" fontAlgn="base" hangingPunct="0">
              <a:spcBef>
                <a:spcPct val="20000"/>
              </a:spcBef>
              <a:spcAft>
                <a:spcPts val="300"/>
              </a:spcAft>
              <a:buClr>
                <a:srgbClr val="C3260C"/>
              </a:buClr>
              <a:buSzPct val="130000"/>
              <a:buFont typeface="Georgia" pitchFamily="18" charset="0"/>
              <a:buNone/>
              <a:defRPr sz="2000" kern="1200">
                <a:solidFill>
                  <a:srgbClr val="404040"/>
                </a:solidFill>
                <a:latin typeface="+mn-lt"/>
                <a:ea typeface="+mn-ea"/>
                <a:cs typeface="+mn-cs"/>
              </a:defRPr>
            </a:lvl4pPr>
            <a:lvl5pPr marL="1828800" indent="0" algn="l" rtl="0" eaLnBrk="0" fontAlgn="base" hangingPunct="0">
              <a:spcBef>
                <a:spcPct val="20000"/>
              </a:spcBef>
              <a:spcAft>
                <a:spcPts val="300"/>
              </a:spcAft>
              <a:buClr>
                <a:srgbClr val="C3260C"/>
              </a:buClr>
              <a:buSzPct val="130000"/>
              <a:buFont typeface="Georgia" pitchFamily="18" charset="0"/>
              <a:buNone/>
              <a:defRPr sz="2000" kern="1200">
                <a:solidFill>
                  <a:srgbClr val="404040"/>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lumMod val="75000"/>
                    <a:lumOff val="25000"/>
                  </a:schemeClr>
                </a:solidFill>
                <a:latin typeface="+mn-lt"/>
                <a:ea typeface="+mn-ea"/>
                <a:cs typeface="+mn-cs"/>
              </a:defRPr>
            </a:lvl9pPr>
          </a:lstStyle>
          <a:p>
            <a:pPr>
              <a:spcBef>
                <a:spcPts val="600"/>
              </a:spcBef>
            </a:pPr>
            <a:r>
              <a:rPr lang="ru-RU" dirty="0">
                <a:solidFill>
                  <a:schemeClr val="tx1"/>
                </a:solidFill>
                <a:latin typeface="Franklin Gothic Medium" panose="020B0603020102020204" pitchFamily="34" charset="0"/>
                <a:cs typeface="Times New Roman" pitchFamily="18" charset="0"/>
              </a:rPr>
              <a:t>Площадь Балахнинского муниципального района составляет 896,59 кв. км.</a:t>
            </a:r>
            <a:endParaRPr lang="ru-RU" altLang="ru-RU" dirty="0">
              <a:solidFill>
                <a:schemeClr val="tx1"/>
              </a:solidFill>
              <a:latin typeface="Franklin Gothic Medium" panose="020B0603020102020204" pitchFamily="34" charset="0"/>
              <a:cs typeface="Times New Roman" panose="02020603050405020304" pitchFamily="18" charset="0"/>
            </a:endParaRPr>
          </a:p>
          <a:p>
            <a:pPr>
              <a:spcBef>
                <a:spcPts val="600"/>
              </a:spcBef>
            </a:pPr>
            <a:r>
              <a:rPr lang="ru-RU" altLang="ru-RU" dirty="0">
                <a:solidFill>
                  <a:schemeClr val="tx1"/>
                </a:solidFill>
                <a:latin typeface="Franklin Gothic Medium" panose="020B0603020102020204" pitchFamily="34" charset="0"/>
                <a:cs typeface="Times New Roman" panose="02020603050405020304" pitchFamily="18" charset="0"/>
              </a:rPr>
              <a:t>Численность населения  –  75,7 тыс. чел. </a:t>
            </a:r>
          </a:p>
          <a:p>
            <a:pPr>
              <a:spcBef>
                <a:spcPts val="600"/>
              </a:spcBef>
            </a:pPr>
            <a:r>
              <a:rPr lang="ru-RU" altLang="ru-RU" dirty="0">
                <a:solidFill>
                  <a:schemeClr val="tx1"/>
                </a:solidFill>
                <a:latin typeface="Franklin Gothic Medium" panose="020B0603020102020204" pitchFamily="34" charset="0"/>
              </a:rPr>
              <a:t>О</a:t>
            </a:r>
            <a:r>
              <a:rPr lang="ru-RU" dirty="0">
                <a:solidFill>
                  <a:schemeClr val="tx1"/>
                </a:solidFill>
                <a:latin typeface="Franklin Gothic Medium" panose="020B0603020102020204" pitchFamily="34" charset="0"/>
              </a:rPr>
              <a:t>тгружено товаров собственного производства, выполнено работ и услуг – 26,1 </a:t>
            </a:r>
            <a:r>
              <a:rPr lang="ru-RU" dirty="0" err="1">
                <a:solidFill>
                  <a:schemeClr val="tx1"/>
                </a:solidFill>
                <a:latin typeface="Franklin Gothic Medium" panose="020B0603020102020204" pitchFamily="34" charset="0"/>
              </a:rPr>
              <a:t>млрд.руб</a:t>
            </a:r>
            <a:r>
              <a:rPr lang="ru-RU" dirty="0">
                <a:solidFill>
                  <a:schemeClr val="tx1"/>
                </a:solidFill>
                <a:latin typeface="Franklin Gothic Medium" panose="020B0603020102020204" pitchFamily="34" charset="0"/>
              </a:rPr>
              <a:t>. («АО НПО «ПРЗ» – 3,37 </a:t>
            </a:r>
            <a:r>
              <a:rPr lang="ru-RU" dirty="0" err="1">
                <a:solidFill>
                  <a:schemeClr val="tx1"/>
                </a:solidFill>
                <a:latin typeface="Franklin Gothic Medium" panose="020B0603020102020204" pitchFamily="34" charset="0"/>
              </a:rPr>
              <a:t>млрд.руб</a:t>
            </a:r>
            <a:r>
              <a:rPr lang="ru-RU" dirty="0">
                <a:solidFill>
                  <a:schemeClr val="tx1"/>
                </a:solidFill>
                <a:latin typeface="Franklin Gothic Medium" panose="020B0603020102020204" pitchFamily="34" charset="0"/>
              </a:rPr>
              <a:t>., АО «Волга» – 9,3 </a:t>
            </a:r>
            <a:r>
              <a:rPr lang="ru-RU" dirty="0" err="1">
                <a:solidFill>
                  <a:schemeClr val="tx1"/>
                </a:solidFill>
                <a:latin typeface="Franklin Gothic Medium" panose="020B0603020102020204" pitchFamily="34" charset="0"/>
              </a:rPr>
              <a:t>млрд.руб</a:t>
            </a:r>
            <a:r>
              <a:rPr lang="ru-RU" dirty="0">
                <a:solidFill>
                  <a:schemeClr val="tx1"/>
                </a:solidFill>
                <a:latin typeface="Franklin Gothic Medium" panose="020B0603020102020204" pitchFamily="34" charset="0"/>
              </a:rPr>
              <a:t>.)</a:t>
            </a:r>
          </a:p>
          <a:p>
            <a:pPr>
              <a:spcBef>
                <a:spcPts val="600"/>
              </a:spcBef>
            </a:pPr>
            <a:r>
              <a:rPr lang="ru-RU" dirty="0">
                <a:solidFill>
                  <a:schemeClr val="tx1"/>
                </a:solidFill>
                <a:latin typeface="Franklin Gothic Medium" panose="020B0603020102020204" pitchFamily="34" charset="0"/>
              </a:rPr>
              <a:t>Объем инвестиций в основной капитал – 2,35 </a:t>
            </a:r>
            <a:r>
              <a:rPr lang="ru-RU" dirty="0" err="1">
                <a:solidFill>
                  <a:schemeClr val="tx1"/>
                </a:solidFill>
                <a:latin typeface="Franklin Gothic Medium" panose="020B0603020102020204" pitchFamily="34" charset="0"/>
              </a:rPr>
              <a:t>млрд.руб</a:t>
            </a:r>
            <a:r>
              <a:rPr lang="ru-RU" dirty="0">
                <a:solidFill>
                  <a:schemeClr val="tx1"/>
                </a:solidFill>
                <a:latin typeface="Franklin Gothic Medium" panose="020B0603020102020204" pitchFamily="34" charset="0"/>
              </a:rPr>
              <a:t>.</a:t>
            </a:r>
          </a:p>
          <a:p>
            <a:pPr>
              <a:spcBef>
                <a:spcPts val="600"/>
              </a:spcBef>
            </a:pPr>
            <a:r>
              <a:rPr lang="ru-RU" altLang="ru-RU" dirty="0">
                <a:solidFill>
                  <a:schemeClr val="tx1"/>
                </a:solidFill>
                <a:latin typeface="Franklin Gothic Medium" panose="020B0603020102020204" pitchFamily="34" charset="0"/>
                <a:cs typeface="Times New Roman" panose="02020603050405020304" pitchFamily="18" charset="0"/>
              </a:rPr>
              <a:t>Численность формирующих ФОТ – 20,73 </a:t>
            </a:r>
            <a:r>
              <a:rPr lang="ru-RU" altLang="ru-RU" dirty="0" err="1">
                <a:solidFill>
                  <a:schemeClr val="tx1"/>
                </a:solidFill>
                <a:latin typeface="Franklin Gothic Medium" panose="020B0603020102020204" pitchFamily="34" charset="0"/>
                <a:cs typeface="Times New Roman" panose="02020603050405020304" pitchFamily="18" charset="0"/>
              </a:rPr>
              <a:t>тыс.чел</a:t>
            </a:r>
            <a:r>
              <a:rPr lang="ru-RU" altLang="ru-RU" dirty="0">
                <a:solidFill>
                  <a:schemeClr val="tx1"/>
                </a:solidFill>
                <a:latin typeface="Franklin Gothic Medium" panose="020B0603020102020204" pitchFamily="34" charset="0"/>
                <a:cs typeface="Times New Roman" panose="02020603050405020304" pitchFamily="18" charset="0"/>
              </a:rPr>
              <a:t>. (</a:t>
            </a:r>
            <a:r>
              <a:rPr lang="ru-RU" dirty="0">
                <a:solidFill>
                  <a:schemeClr val="tx1"/>
                </a:solidFill>
                <a:latin typeface="Franklin Gothic Medium" panose="020B0603020102020204" pitchFamily="34" charset="0"/>
              </a:rPr>
              <a:t>«АО НПО «ПРЗ» – 3,0 </a:t>
            </a:r>
            <a:r>
              <a:rPr lang="ru-RU" dirty="0" err="1">
                <a:solidFill>
                  <a:schemeClr val="tx1"/>
                </a:solidFill>
                <a:latin typeface="Franklin Gothic Medium" panose="020B0603020102020204" pitchFamily="34" charset="0"/>
              </a:rPr>
              <a:t>тыс.чел</a:t>
            </a:r>
            <a:r>
              <a:rPr lang="ru-RU" dirty="0">
                <a:solidFill>
                  <a:schemeClr val="tx1"/>
                </a:solidFill>
                <a:latin typeface="Franklin Gothic Medium" panose="020B0603020102020204" pitchFamily="34" charset="0"/>
              </a:rPr>
              <a:t>. ,                АО «Волга» – 1,6 </a:t>
            </a:r>
            <a:r>
              <a:rPr lang="ru-RU" dirty="0" err="1">
                <a:solidFill>
                  <a:schemeClr val="tx1"/>
                </a:solidFill>
                <a:latin typeface="Franklin Gothic Medium" panose="020B0603020102020204" pitchFamily="34" charset="0"/>
              </a:rPr>
              <a:t>тыс.чел</a:t>
            </a:r>
            <a:r>
              <a:rPr lang="ru-RU" dirty="0">
                <a:solidFill>
                  <a:schemeClr val="tx1"/>
                </a:solidFill>
                <a:latin typeface="Franklin Gothic Medium" panose="020B0603020102020204" pitchFamily="34" charset="0"/>
              </a:rPr>
              <a:t>.)</a:t>
            </a:r>
            <a:endParaRPr lang="ru-RU" altLang="ru-RU" dirty="0">
              <a:solidFill>
                <a:schemeClr val="tx1"/>
              </a:solidFill>
              <a:latin typeface="Franklin Gothic Medium" panose="020B0603020102020204" pitchFamily="34" charset="0"/>
              <a:cs typeface="Times New Roman" panose="02020603050405020304" pitchFamily="18" charset="0"/>
            </a:endParaRPr>
          </a:p>
          <a:p>
            <a:pPr>
              <a:spcBef>
                <a:spcPts val="600"/>
              </a:spcBef>
            </a:pPr>
            <a:r>
              <a:rPr lang="ru-RU" altLang="ru-RU" dirty="0">
                <a:solidFill>
                  <a:schemeClr val="tx1"/>
                </a:solidFill>
                <a:latin typeface="Franklin Gothic Medium" panose="020B0603020102020204" pitchFamily="34" charset="0"/>
                <a:cs typeface="Times New Roman" panose="02020603050405020304" pitchFamily="18" charset="0"/>
              </a:rPr>
              <a:t>Средняя заработная плата составляет                  29,9 </a:t>
            </a:r>
            <a:r>
              <a:rPr lang="ru-RU" altLang="ru-RU" dirty="0" err="1">
                <a:solidFill>
                  <a:schemeClr val="tx1"/>
                </a:solidFill>
                <a:latin typeface="Franklin Gothic Medium" panose="020B0603020102020204" pitchFamily="34" charset="0"/>
                <a:cs typeface="Times New Roman" panose="02020603050405020304" pitchFamily="18" charset="0"/>
              </a:rPr>
              <a:t>тыс.руб</a:t>
            </a:r>
            <a:r>
              <a:rPr lang="ru-RU" altLang="ru-RU" dirty="0">
                <a:latin typeface="Franklin Gothic Medium" panose="020B0603020102020204" pitchFamily="34" charset="0"/>
                <a:cs typeface="Times New Roman" panose="02020603050405020304" pitchFamily="18" charset="0"/>
              </a:rPr>
              <a:t>.</a:t>
            </a:r>
            <a:endParaRPr lang="ru-RU" dirty="0">
              <a:latin typeface="Franklin Gothic Medium" panose="020B0603020102020204" pitchFamily="34" charset="0"/>
            </a:endParaRPr>
          </a:p>
        </p:txBody>
      </p:sp>
    </p:spTree>
    <p:extLst>
      <p:ext uri="{BB962C8B-B14F-4D97-AF65-F5344CB8AC3E}">
        <p14:creationId xmlns:p14="http://schemas.microsoft.com/office/powerpoint/2010/main" val="12089046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678363" y="5949950"/>
            <a:ext cx="44656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fontAlgn="base">
              <a:spcBef>
                <a:spcPct val="0"/>
              </a:spcBef>
              <a:spcAft>
                <a:spcPct val="0"/>
              </a:spcAft>
            </a:pPr>
            <a:endParaRPr lang="ru-RU" sz="2300" b="1">
              <a:solidFill>
                <a:srgbClr val="5E2D37"/>
              </a:solidFill>
              <a:latin typeface="Verdana" pitchFamily="34" charset="0"/>
            </a:endParaRPr>
          </a:p>
        </p:txBody>
      </p:sp>
      <p:sp>
        <p:nvSpPr>
          <p:cNvPr id="3" name="Rectangle 2"/>
          <p:cNvSpPr>
            <a:spLocks noChangeArrowheads="1"/>
          </p:cNvSpPr>
          <p:nvPr/>
        </p:nvSpPr>
        <p:spPr bwMode="auto">
          <a:xfrm>
            <a:off x="5219700" y="6092825"/>
            <a:ext cx="3683000" cy="765175"/>
          </a:xfrm>
          <a:prstGeom prst="rect">
            <a:avLst/>
          </a:prstGeom>
          <a:noFill/>
          <a:ln w="9525">
            <a:noFill/>
            <a:miter lim="800000"/>
            <a:headEnd/>
            <a:tailEnd/>
          </a:ln>
        </p:spPr>
        <p:txBody>
          <a:bodyPr lIns="0" rIns="0" bIns="0" anchor="b"/>
          <a:lstStyle/>
          <a:p>
            <a:pPr fontAlgn="base">
              <a:spcBef>
                <a:spcPct val="0"/>
              </a:spcBef>
              <a:spcAft>
                <a:spcPct val="0"/>
              </a:spcAft>
              <a:defRPr/>
            </a:pPr>
            <a:endParaRPr lang="ru-RU" sz="2300" b="1" dirty="0">
              <a:solidFill>
                <a:srgbClr val="5E2D37"/>
              </a:solidFill>
              <a:effectLst>
                <a:outerShdw blurRad="38100" dist="38100" dir="2700000" algn="tl">
                  <a:srgbClr val="C0C0C0"/>
                </a:outerShdw>
              </a:effectLst>
              <a:latin typeface="Verdana"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25500677"/>
              </p:ext>
            </p:extLst>
          </p:nvPr>
        </p:nvGraphicFramePr>
        <p:xfrm>
          <a:off x="0" y="1268760"/>
          <a:ext cx="9144000" cy="4936802"/>
        </p:xfrm>
        <a:graphic>
          <a:graphicData uri="http://schemas.openxmlformats.org/drawingml/2006/table">
            <a:tbl>
              <a:tblPr firstRow="1" bandRow="1"/>
              <a:tblGrid>
                <a:gridCol w="679335">
                  <a:extLst>
                    <a:ext uri="{9D8B030D-6E8A-4147-A177-3AD203B41FA5}">
                      <a16:colId xmlns:a16="http://schemas.microsoft.com/office/drawing/2014/main" val="20000"/>
                    </a:ext>
                  </a:extLst>
                </a:gridCol>
                <a:gridCol w="7405686">
                  <a:extLst>
                    <a:ext uri="{9D8B030D-6E8A-4147-A177-3AD203B41FA5}">
                      <a16:colId xmlns:a16="http://schemas.microsoft.com/office/drawing/2014/main" val="20001"/>
                    </a:ext>
                  </a:extLst>
                </a:gridCol>
                <a:gridCol w="1058979">
                  <a:extLst>
                    <a:ext uri="{9D8B030D-6E8A-4147-A177-3AD203B41FA5}">
                      <a16:colId xmlns:a16="http://schemas.microsoft.com/office/drawing/2014/main" val="20002"/>
                    </a:ext>
                  </a:extLst>
                </a:gridCol>
              </a:tblGrid>
              <a:tr h="503340">
                <a:tc>
                  <a:txBody>
                    <a:bodyPr/>
                    <a:lstStyle/>
                    <a:p>
                      <a:pPr algn="ctr"/>
                      <a:r>
                        <a:rPr lang="ru-RU" sz="1400" b="1" dirty="0">
                          <a:latin typeface="Arial" panose="020B0604020202020204" pitchFamily="34" charset="0"/>
                          <a:cs typeface="Arial" panose="020B0604020202020204" pitchFamily="34" charset="0"/>
                        </a:rPr>
                        <a:t>№ п/п</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Наименование</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Страница</a:t>
                      </a:r>
                    </a:p>
                  </a:txBody>
                  <a:tcPr marL="91425" marR="91425" marT="45723" marB="45723"/>
                </a:tc>
                <a:extLst>
                  <a:ext uri="{0D108BD9-81ED-4DB2-BD59-A6C34878D82A}">
                    <a16:rowId xmlns:a16="http://schemas.microsoft.com/office/drawing/2014/main" val="10000"/>
                  </a:ext>
                </a:extLst>
              </a:tr>
              <a:tr h="350224">
                <a:tc>
                  <a:txBody>
                    <a:bodyPr/>
                    <a:lstStyle/>
                    <a:p>
                      <a:pPr algn="ctr"/>
                      <a:r>
                        <a:rPr lang="ru-RU" sz="1400" b="1" dirty="0">
                          <a:latin typeface="Arial" panose="020B0604020202020204" pitchFamily="34" charset="0"/>
                          <a:cs typeface="Arial" panose="020B0604020202020204" pitchFamily="34" charset="0"/>
                        </a:rPr>
                        <a:t>1</a:t>
                      </a:r>
                    </a:p>
                  </a:txBody>
                  <a:tcPr marL="91425" marR="91425" marT="45723" marB="45723"/>
                </a:tc>
                <a:tc>
                  <a:txBody>
                    <a:bodyPr/>
                    <a:lstStyle/>
                    <a:p>
                      <a:pPr algn="just"/>
                      <a:r>
                        <a:rPr lang="ru-RU" sz="1400" b="1" dirty="0">
                          <a:latin typeface="Arial" panose="020B0604020202020204" pitchFamily="34" charset="0"/>
                          <a:cs typeface="Arial" panose="020B0604020202020204" pitchFamily="34" charset="0"/>
                        </a:rPr>
                        <a:t>Вступительная часть бюджета для граждан</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1-3</a:t>
                      </a:r>
                    </a:p>
                  </a:txBody>
                  <a:tcPr marL="91425" marR="91425" marT="45723" marB="45723"/>
                </a:tc>
                <a:extLst>
                  <a:ext uri="{0D108BD9-81ED-4DB2-BD59-A6C34878D82A}">
                    <a16:rowId xmlns:a16="http://schemas.microsoft.com/office/drawing/2014/main" val="10001"/>
                  </a:ext>
                </a:extLst>
              </a:tr>
              <a:tr h="350224">
                <a:tc>
                  <a:txBody>
                    <a:bodyPr/>
                    <a:lstStyle/>
                    <a:p>
                      <a:pPr algn="ctr"/>
                      <a:r>
                        <a:rPr lang="ru-RU" sz="1400" b="1" dirty="0">
                          <a:latin typeface="Arial" panose="020B0604020202020204" pitchFamily="34" charset="0"/>
                          <a:cs typeface="Arial" panose="020B0604020202020204" pitchFamily="34" charset="0"/>
                        </a:rPr>
                        <a:t>2</a:t>
                      </a:r>
                    </a:p>
                  </a:txBody>
                  <a:tcPr marL="91425" marR="91425" marT="45723" marB="45723"/>
                </a:tc>
                <a:tc>
                  <a:txBody>
                    <a:bodyPr/>
                    <a:lstStyle/>
                    <a:p>
                      <a:pPr algn="just"/>
                      <a:r>
                        <a:rPr lang="ru-RU" sz="1400" b="1" dirty="0">
                          <a:latin typeface="Arial" panose="020B0604020202020204" pitchFamily="34" charset="0"/>
                          <a:cs typeface="Arial" panose="020B0604020202020204" pitchFamily="34" charset="0"/>
                        </a:rPr>
                        <a:t>Глоссарий</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4</a:t>
                      </a:r>
                    </a:p>
                  </a:txBody>
                  <a:tcPr marL="91425" marR="91425" marT="45723" marB="45723"/>
                </a:tc>
                <a:extLst>
                  <a:ext uri="{0D108BD9-81ED-4DB2-BD59-A6C34878D82A}">
                    <a16:rowId xmlns:a16="http://schemas.microsoft.com/office/drawing/2014/main" val="10002"/>
                  </a:ext>
                </a:extLst>
              </a:tr>
              <a:tr h="350224">
                <a:tc>
                  <a:txBody>
                    <a:bodyPr/>
                    <a:lstStyle/>
                    <a:p>
                      <a:pPr algn="ctr"/>
                      <a:r>
                        <a:rPr lang="ru-RU" sz="1400" b="1" dirty="0">
                          <a:latin typeface="Arial" panose="020B0604020202020204" pitchFamily="34" charset="0"/>
                          <a:cs typeface="Arial" panose="020B0604020202020204" pitchFamily="34" charset="0"/>
                        </a:rPr>
                        <a:t>3</a:t>
                      </a:r>
                    </a:p>
                  </a:txBody>
                  <a:tcPr marL="91425" marR="91425" marT="45723" marB="45723"/>
                </a:tc>
                <a:tc>
                  <a:txBody>
                    <a:bodyPr/>
                    <a:lstStyle/>
                    <a:p>
                      <a:pPr algn="just"/>
                      <a:r>
                        <a:rPr lang="ru-RU" sz="1400" b="1" dirty="0">
                          <a:latin typeface="Arial" panose="020B0604020202020204" pitchFamily="34" charset="0"/>
                          <a:cs typeface="Arial" panose="020B0604020202020204" pitchFamily="34" charset="0"/>
                        </a:rPr>
                        <a:t>Что такое «Отчет об исполнении бюджета»?</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5</a:t>
                      </a:r>
                    </a:p>
                  </a:txBody>
                  <a:tcPr marL="91425" marR="91425" marT="45723" marB="45723"/>
                </a:tc>
                <a:extLst>
                  <a:ext uri="{0D108BD9-81ED-4DB2-BD59-A6C34878D82A}">
                    <a16:rowId xmlns:a16="http://schemas.microsoft.com/office/drawing/2014/main" val="10003"/>
                  </a:ext>
                </a:extLst>
              </a:tr>
              <a:tr h="350224">
                <a:tc>
                  <a:txBody>
                    <a:bodyPr/>
                    <a:lstStyle/>
                    <a:p>
                      <a:pPr algn="ctr"/>
                      <a:r>
                        <a:rPr lang="ru-RU" sz="1400" b="1" dirty="0">
                          <a:latin typeface="Arial" panose="020B0604020202020204" pitchFamily="34" charset="0"/>
                          <a:cs typeface="Arial" panose="020B0604020202020204" pitchFamily="34" charset="0"/>
                        </a:rPr>
                        <a:t>4</a:t>
                      </a:r>
                    </a:p>
                  </a:txBody>
                  <a:tcPr marL="91425" marR="91425" marT="45723" marB="45723"/>
                </a:tc>
                <a:tc>
                  <a:txBody>
                    <a:bodyPr/>
                    <a:lstStyle/>
                    <a:p>
                      <a:pPr algn="just"/>
                      <a:r>
                        <a:rPr lang="ru-RU" sz="1400" b="1" dirty="0">
                          <a:latin typeface="Arial" panose="020B0604020202020204" pitchFamily="34" charset="0"/>
                          <a:cs typeface="Arial" panose="020B0604020202020204" pitchFamily="34" charset="0"/>
                        </a:rPr>
                        <a:t>Основные задачи, решаемые  в процессе исполнения бюджета в 2020</a:t>
                      </a:r>
                      <a:r>
                        <a:rPr lang="ru-RU" sz="1400" b="1" baseline="0" dirty="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году</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6</a:t>
                      </a:r>
                    </a:p>
                  </a:txBody>
                  <a:tcPr marL="91425" marR="91425" marT="45723" marB="45723"/>
                </a:tc>
                <a:extLst>
                  <a:ext uri="{0D108BD9-81ED-4DB2-BD59-A6C34878D82A}">
                    <a16:rowId xmlns:a16="http://schemas.microsoft.com/office/drawing/2014/main" val="10004"/>
                  </a:ext>
                </a:extLst>
              </a:tr>
              <a:tr h="350224">
                <a:tc>
                  <a:txBody>
                    <a:bodyPr/>
                    <a:lstStyle/>
                    <a:p>
                      <a:pPr algn="ctr"/>
                      <a:r>
                        <a:rPr lang="ru-RU" sz="1400" b="1" dirty="0">
                          <a:latin typeface="Arial" panose="020B0604020202020204" pitchFamily="34" charset="0"/>
                          <a:cs typeface="Arial" panose="020B0604020202020204" pitchFamily="34" charset="0"/>
                        </a:rPr>
                        <a:t>5</a:t>
                      </a:r>
                    </a:p>
                  </a:txBody>
                  <a:tcPr marL="91425" marR="91425" marT="45723" marB="45723"/>
                </a:tc>
                <a:tc>
                  <a:txBody>
                    <a:bodyPr/>
                    <a:lstStyle/>
                    <a:p>
                      <a:pPr algn="just"/>
                      <a:r>
                        <a:rPr lang="ru-RU" sz="1400" b="1" dirty="0">
                          <a:latin typeface="Arial" panose="020B0604020202020204" pitchFamily="34" charset="0"/>
                          <a:cs typeface="Arial" panose="020B0604020202020204" pitchFamily="34" charset="0"/>
                        </a:rPr>
                        <a:t>Показатели, характеризующие</a:t>
                      </a:r>
                      <a:r>
                        <a:rPr lang="ru-RU" sz="1400" b="1" baseline="0" dirty="0">
                          <a:latin typeface="Arial" panose="020B0604020202020204" pitchFamily="34" charset="0"/>
                          <a:cs typeface="Arial" panose="020B0604020202020204" pitchFamily="34" charset="0"/>
                        </a:rPr>
                        <a:t> Балахнинский муниципальный район</a:t>
                      </a:r>
                      <a:endParaRPr lang="ru-RU" sz="1400" b="1" dirty="0">
                        <a:latin typeface="Arial" panose="020B0604020202020204" pitchFamily="34" charset="0"/>
                        <a:cs typeface="Arial" panose="020B0604020202020204" pitchFamily="34" charset="0"/>
                      </a:endParaRP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7</a:t>
                      </a:r>
                    </a:p>
                  </a:txBody>
                  <a:tcPr marL="91425" marR="91425" marT="45723" marB="45723"/>
                </a:tc>
                <a:extLst>
                  <a:ext uri="{0D108BD9-81ED-4DB2-BD59-A6C34878D82A}">
                    <a16:rowId xmlns:a16="http://schemas.microsoft.com/office/drawing/2014/main" val="10005"/>
                  </a:ext>
                </a:extLst>
              </a:tr>
              <a:tr h="317042">
                <a:tc>
                  <a:txBody>
                    <a:bodyPr/>
                    <a:lstStyle/>
                    <a:p>
                      <a:pPr algn="ctr"/>
                      <a:r>
                        <a:rPr lang="ru-RU" sz="1400" b="1" dirty="0">
                          <a:latin typeface="Arial" panose="020B0604020202020204" pitchFamily="34" charset="0"/>
                          <a:cs typeface="Arial" panose="020B0604020202020204" pitchFamily="34" charset="0"/>
                        </a:rPr>
                        <a:t>6</a:t>
                      </a:r>
                    </a:p>
                  </a:txBody>
                  <a:tcPr marL="91425" marR="91425" marT="45723" marB="45723"/>
                </a:tc>
                <a:tc>
                  <a:txBody>
                    <a:bodyPr/>
                    <a:lstStyle/>
                    <a:p>
                      <a:pPr algn="just" fontAlgn="base">
                        <a:spcBef>
                          <a:spcPct val="0"/>
                        </a:spcBef>
                        <a:spcAft>
                          <a:spcPct val="0"/>
                        </a:spcAft>
                        <a:defRPr/>
                      </a:pPr>
                      <a:r>
                        <a:rPr lang="ru-RU" sz="1400" b="1" dirty="0">
                          <a:ln w="1905"/>
                          <a:solidFill>
                            <a:schemeClr val="tx1"/>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Экономическая основа Балахнинского муниципального района</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8</a:t>
                      </a:r>
                    </a:p>
                  </a:txBody>
                  <a:tcPr marL="91425" marR="91425" marT="45723" marB="45723"/>
                </a:tc>
                <a:extLst>
                  <a:ext uri="{0D108BD9-81ED-4DB2-BD59-A6C34878D82A}">
                    <a16:rowId xmlns:a16="http://schemas.microsoft.com/office/drawing/2014/main" val="10006"/>
                  </a:ext>
                </a:extLst>
              </a:tr>
              <a:tr h="503340">
                <a:tc>
                  <a:txBody>
                    <a:bodyPr/>
                    <a:lstStyle/>
                    <a:p>
                      <a:pPr algn="ctr"/>
                      <a:r>
                        <a:rPr lang="ru-RU" sz="1400" b="1" dirty="0">
                          <a:latin typeface="Arial" panose="020B0604020202020204" pitchFamily="34" charset="0"/>
                          <a:cs typeface="Arial" panose="020B0604020202020204" pitchFamily="34" charset="0"/>
                        </a:rPr>
                        <a:t>7</a:t>
                      </a:r>
                    </a:p>
                  </a:txBody>
                  <a:tcPr marL="91425" marR="91425" marT="45723" marB="45723"/>
                </a:tc>
                <a:tc>
                  <a:txBody>
                    <a:bodyPr/>
                    <a:lstStyle/>
                    <a:p>
                      <a:pPr algn="just" fontAlgn="base">
                        <a:spcBef>
                          <a:spcPct val="0"/>
                        </a:spcBef>
                        <a:spcAft>
                          <a:spcPct val="0"/>
                        </a:spcAft>
                        <a:defRPr/>
                      </a:pPr>
                      <a:r>
                        <a:rPr lang="ru-RU" sz="1400" b="1" dirty="0">
                          <a:ln w="1905"/>
                          <a:solidFill>
                            <a:schemeClr val="tx1"/>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Сведения о достижении показателей и динамика фактических показателей социально-экономического развития Балахнинского муниципального района</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9-14</a:t>
                      </a:r>
                    </a:p>
                  </a:txBody>
                  <a:tcPr marL="91425" marR="91425" marT="45723" marB="45723"/>
                </a:tc>
                <a:extLst>
                  <a:ext uri="{0D108BD9-81ED-4DB2-BD59-A6C34878D82A}">
                    <a16:rowId xmlns:a16="http://schemas.microsoft.com/office/drawing/2014/main" val="10007"/>
                  </a:ext>
                </a:extLst>
              </a:tr>
              <a:tr h="350224">
                <a:tc>
                  <a:txBody>
                    <a:bodyPr/>
                    <a:lstStyle/>
                    <a:p>
                      <a:pPr algn="ctr"/>
                      <a:r>
                        <a:rPr lang="ru-RU" sz="1400" b="1" dirty="0">
                          <a:latin typeface="Arial" panose="020B0604020202020204" pitchFamily="34" charset="0"/>
                          <a:cs typeface="Arial" panose="020B0604020202020204" pitchFamily="34" charset="0"/>
                        </a:rPr>
                        <a:t>8</a:t>
                      </a:r>
                    </a:p>
                  </a:txBody>
                  <a:tcPr marL="91425" marR="91425" marT="45723" marB="45723"/>
                </a:tc>
                <a:tc>
                  <a:txBody>
                    <a:bodyPr/>
                    <a:lstStyle/>
                    <a:p>
                      <a:pPr algn="just"/>
                      <a:r>
                        <a:rPr lang="ru-RU" sz="1400" b="1" dirty="0">
                          <a:latin typeface="Arial" panose="020B0604020202020204" pitchFamily="34" charset="0"/>
                          <a:cs typeface="Arial" panose="020B0604020202020204" pitchFamily="34" charset="0"/>
                        </a:rPr>
                        <a:t>Исполнение бюджета Балахнинского муниципального района</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15</a:t>
                      </a:r>
                    </a:p>
                  </a:txBody>
                  <a:tcPr marL="91425" marR="91425" marT="45723" marB="45723"/>
                </a:tc>
                <a:extLst>
                  <a:ext uri="{0D108BD9-81ED-4DB2-BD59-A6C34878D82A}">
                    <a16:rowId xmlns:a16="http://schemas.microsoft.com/office/drawing/2014/main" val="10008"/>
                  </a:ext>
                </a:extLst>
              </a:tr>
              <a:tr h="304594">
                <a:tc>
                  <a:txBody>
                    <a:bodyPr/>
                    <a:lstStyle/>
                    <a:p>
                      <a:pPr algn="ctr"/>
                      <a:r>
                        <a:rPr lang="ru-RU" sz="1400" b="1" dirty="0">
                          <a:latin typeface="Arial" panose="020B0604020202020204" pitchFamily="34" charset="0"/>
                          <a:cs typeface="Arial" panose="020B0604020202020204" pitchFamily="34" charset="0"/>
                        </a:rPr>
                        <a:t>9</a:t>
                      </a:r>
                    </a:p>
                  </a:txBody>
                  <a:tcPr marL="91425" marR="91425" marT="45723" marB="45723"/>
                </a:tc>
                <a:tc>
                  <a:txBody>
                    <a:bodyPr/>
                    <a:lstStyle/>
                    <a:p>
                      <a:pPr algn="just"/>
                      <a:r>
                        <a:rPr lang="ru-RU" sz="1400" b="1" dirty="0">
                          <a:latin typeface="Arial" panose="020B0604020202020204" pitchFamily="34" charset="0"/>
                          <a:cs typeface="Arial" panose="020B0604020202020204" pitchFamily="34" charset="0"/>
                        </a:rPr>
                        <a:t>Доходы бюджета Балахнинского муниципального района</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16</a:t>
                      </a:r>
                    </a:p>
                  </a:txBody>
                  <a:tcPr marL="91425" marR="91425" marT="45723" marB="45723"/>
                </a:tc>
                <a:extLst>
                  <a:ext uri="{0D108BD9-81ED-4DB2-BD59-A6C34878D82A}">
                    <a16:rowId xmlns:a16="http://schemas.microsoft.com/office/drawing/2014/main" val="10009"/>
                  </a:ext>
                </a:extLst>
              </a:tr>
              <a:tr h="350224">
                <a:tc>
                  <a:txBody>
                    <a:bodyPr/>
                    <a:lstStyle/>
                    <a:p>
                      <a:pPr algn="ctr"/>
                      <a:r>
                        <a:rPr lang="ru-RU" sz="1400" b="1" dirty="0">
                          <a:latin typeface="Arial" panose="020B0604020202020204" pitchFamily="34" charset="0"/>
                          <a:cs typeface="Arial" panose="020B0604020202020204" pitchFamily="34" charset="0"/>
                        </a:rPr>
                        <a:t>10</a:t>
                      </a:r>
                    </a:p>
                  </a:txBody>
                  <a:tcPr marL="91425" marR="91425" marT="45723" marB="45723"/>
                </a:tc>
                <a:tc>
                  <a:txBody>
                    <a:bodyPr/>
                    <a:lstStyle/>
                    <a:p>
                      <a:pPr algn="just"/>
                      <a:r>
                        <a:rPr lang="ru-RU" sz="1400" b="1" dirty="0">
                          <a:latin typeface="Arial" panose="020B0604020202020204" pitchFamily="34" charset="0"/>
                          <a:cs typeface="Arial" panose="020B0604020202020204" pitchFamily="34" charset="0"/>
                        </a:rPr>
                        <a:t>Структура доходов бюджета Балахнинского муниципального района</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17</a:t>
                      </a:r>
                    </a:p>
                  </a:txBody>
                  <a:tcPr marL="91425" marR="91425" marT="45723" marB="45723"/>
                </a:tc>
                <a:extLst>
                  <a:ext uri="{0D108BD9-81ED-4DB2-BD59-A6C34878D82A}">
                    <a16:rowId xmlns:a16="http://schemas.microsoft.com/office/drawing/2014/main" val="10010"/>
                  </a:ext>
                </a:extLst>
              </a:tr>
              <a:tr h="337699">
                <a:tc>
                  <a:txBody>
                    <a:bodyPr/>
                    <a:lstStyle/>
                    <a:p>
                      <a:pPr algn="ctr"/>
                      <a:r>
                        <a:rPr lang="ru-RU" sz="1400" b="1" dirty="0">
                          <a:latin typeface="Arial" panose="020B0604020202020204" pitchFamily="34" charset="0"/>
                          <a:cs typeface="Arial" panose="020B0604020202020204" pitchFamily="34" charset="0"/>
                        </a:rPr>
                        <a:t>11</a:t>
                      </a:r>
                    </a:p>
                  </a:txBody>
                  <a:tcPr marL="91425" marR="91425" marT="45723" marB="45723"/>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Динамика исполнения бюджета района по налоговым и неналоговым доходам</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18</a:t>
                      </a:r>
                    </a:p>
                  </a:txBody>
                  <a:tcPr marL="91425" marR="91425" marT="45723" marB="45723"/>
                </a:tc>
                <a:extLst>
                  <a:ext uri="{0D108BD9-81ED-4DB2-BD59-A6C34878D82A}">
                    <a16:rowId xmlns:a16="http://schemas.microsoft.com/office/drawing/2014/main" val="10011"/>
                  </a:ext>
                </a:extLst>
              </a:tr>
              <a:tr h="489355">
                <a:tc>
                  <a:txBody>
                    <a:bodyPr/>
                    <a:lstStyle/>
                    <a:p>
                      <a:pPr algn="ctr"/>
                      <a:r>
                        <a:rPr lang="ru-RU" sz="1400" b="1" dirty="0">
                          <a:latin typeface="Arial" panose="020B0604020202020204" pitchFamily="34" charset="0"/>
                          <a:cs typeface="Arial" panose="020B0604020202020204" pitchFamily="34" charset="0"/>
                        </a:rPr>
                        <a:t>12</a:t>
                      </a:r>
                    </a:p>
                  </a:txBody>
                  <a:tcPr marL="91425" marR="91425" marT="45723" marB="45723"/>
                </a:tc>
                <a:tc>
                  <a:txBody>
                    <a:bodyPr/>
                    <a:lstStyle/>
                    <a:p>
                      <a:pPr algn="just"/>
                      <a:r>
                        <a:rPr lang="ru-RU" sz="1400" b="1" dirty="0">
                          <a:latin typeface="Arial" panose="020B0604020202020204" pitchFamily="34" charset="0"/>
                          <a:cs typeface="Arial" panose="020B0604020202020204" pitchFamily="34" charset="0"/>
                        </a:rPr>
                        <a:t>Структура бюджета района</a:t>
                      </a:r>
                      <a:r>
                        <a:rPr lang="ru-RU" sz="1400" b="1" baseline="0" dirty="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по налоговым доходам </a:t>
                      </a:r>
                      <a:r>
                        <a:rPr lang="ru-RU" sz="1400" b="1" dirty="0">
                          <a:solidFill>
                            <a:schemeClr val="tx1"/>
                          </a:solidFill>
                          <a:latin typeface="Arial" panose="020B0604020202020204" pitchFamily="34" charset="0"/>
                          <a:cs typeface="Arial" panose="020B0604020202020204" pitchFamily="34" charset="0"/>
                        </a:rPr>
                        <a:t>в 2019-2020 годах</a:t>
                      </a:r>
                    </a:p>
                  </a:txBody>
                  <a:tcPr marL="91425" marR="91425" marT="45723" marB="45723"/>
                </a:tc>
                <a:tc>
                  <a:txBody>
                    <a:bodyPr/>
                    <a:lstStyle/>
                    <a:p>
                      <a:pPr algn="ctr"/>
                      <a:r>
                        <a:rPr lang="ru-RU" sz="1400" b="1" dirty="0">
                          <a:latin typeface="Arial" panose="020B0604020202020204" pitchFamily="34" charset="0"/>
                          <a:cs typeface="Arial" panose="020B0604020202020204" pitchFamily="34" charset="0"/>
                        </a:rPr>
                        <a:t>19</a:t>
                      </a:r>
                    </a:p>
                  </a:txBody>
                  <a:tcPr marL="91425" marR="91425" marT="45723" marB="45723"/>
                </a:tc>
                <a:extLst>
                  <a:ext uri="{0D108BD9-81ED-4DB2-BD59-A6C34878D82A}">
                    <a16:rowId xmlns:a16="http://schemas.microsoft.com/office/drawing/2014/main" val="3310947302"/>
                  </a:ext>
                </a:extLst>
              </a:tr>
            </a:tbl>
          </a:graphicData>
        </a:graphic>
      </p:graphicFrame>
      <p:sp>
        <p:nvSpPr>
          <p:cNvPr id="11" name="Прямоугольник 10"/>
          <p:cNvSpPr/>
          <p:nvPr/>
        </p:nvSpPr>
        <p:spPr>
          <a:xfrm>
            <a:off x="2771800" y="260648"/>
            <a:ext cx="3661580" cy="769441"/>
          </a:xfrm>
          <a:prstGeom prst="rect">
            <a:avLst/>
          </a:prstGeom>
          <a:ln>
            <a:solidFill>
              <a:schemeClr val="accent1">
                <a:lumMod val="75000"/>
              </a:schemeClr>
            </a:solidFill>
          </a:ln>
        </p:spPr>
        <p:txBody>
          <a:bodyPr wrap="none">
            <a:spAutoFit/>
          </a:bodyPr>
          <a:lstStyle/>
          <a:p>
            <a:pPr algn="ctr" fontAlgn="base">
              <a:spcBef>
                <a:spcPct val="0"/>
              </a:spcBef>
              <a:spcAft>
                <a:spcPct val="0"/>
              </a:spcAft>
              <a:defRPr/>
            </a:pPr>
            <a:r>
              <a:rPr lang="ru-RU" sz="4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Содержание</a:t>
            </a:r>
          </a:p>
        </p:txBody>
      </p:sp>
    </p:spTree>
    <p:extLst>
      <p:ext uri="{BB962C8B-B14F-4D97-AF65-F5344CB8AC3E}">
        <p14:creationId xmlns:p14="http://schemas.microsoft.com/office/powerpoint/2010/main" val="284555401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678363" y="5949950"/>
            <a:ext cx="44656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fontAlgn="base">
              <a:spcBef>
                <a:spcPct val="0"/>
              </a:spcBef>
              <a:spcAft>
                <a:spcPct val="0"/>
              </a:spcAft>
            </a:pPr>
            <a:endParaRPr lang="ru-RU" sz="2300" b="1">
              <a:solidFill>
                <a:srgbClr val="5E2D37"/>
              </a:solidFill>
              <a:latin typeface="Verdana" pitchFamily="34" charset="0"/>
            </a:endParaRPr>
          </a:p>
        </p:txBody>
      </p:sp>
      <p:sp>
        <p:nvSpPr>
          <p:cNvPr id="3" name="Rectangle 2"/>
          <p:cNvSpPr>
            <a:spLocks noChangeArrowheads="1"/>
          </p:cNvSpPr>
          <p:nvPr/>
        </p:nvSpPr>
        <p:spPr bwMode="auto">
          <a:xfrm>
            <a:off x="5219700" y="6092825"/>
            <a:ext cx="3683000" cy="765175"/>
          </a:xfrm>
          <a:prstGeom prst="rect">
            <a:avLst/>
          </a:prstGeom>
          <a:noFill/>
          <a:ln w="9525">
            <a:noFill/>
            <a:miter lim="800000"/>
            <a:headEnd/>
            <a:tailEnd/>
          </a:ln>
        </p:spPr>
        <p:txBody>
          <a:bodyPr lIns="0" rIns="0" bIns="0" anchor="b"/>
          <a:lstStyle/>
          <a:p>
            <a:pPr fontAlgn="base">
              <a:spcBef>
                <a:spcPct val="0"/>
              </a:spcBef>
              <a:spcAft>
                <a:spcPct val="0"/>
              </a:spcAft>
              <a:defRPr/>
            </a:pPr>
            <a:endParaRPr lang="ru-RU" sz="2300" b="1" dirty="0">
              <a:solidFill>
                <a:srgbClr val="5E2D37"/>
              </a:solidFill>
              <a:effectLst>
                <a:outerShdw blurRad="38100" dist="38100" dir="2700000" algn="tl">
                  <a:srgbClr val="C0C0C0"/>
                </a:outerShdw>
              </a:effectLst>
              <a:latin typeface="Verdana"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164458760"/>
              </p:ext>
            </p:extLst>
          </p:nvPr>
        </p:nvGraphicFramePr>
        <p:xfrm>
          <a:off x="317501" y="1284393"/>
          <a:ext cx="8646989" cy="4999119"/>
        </p:xfrm>
        <a:graphic>
          <a:graphicData uri="http://schemas.openxmlformats.org/drawingml/2006/table">
            <a:tbl>
              <a:tblPr firstRow="1" bandRow="1"/>
              <a:tblGrid>
                <a:gridCol w="642411">
                  <a:extLst>
                    <a:ext uri="{9D8B030D-6E8A-4147-A177-3AD203B41FA5}">
                      <a16:colId xmlns:a16="http://schemas.microsoft.com/office/drawing/2014/main" val="20000"/>
                    </a:ext>
                  </a:extLst>
                </a:gridCol>
                <a:gridCol w="7003158">
                  <a:extLst>
                    <a:ext uri="{9D8B030D-6E8A-4147-A177-3AD203B41FA5}">
                      <a16:colId xmlns:a16="http://schemas.microsoft.com/office/drawing/2014/main" val="20001"/>
                    </a:ext>
                  </a:extLst>
                </a:gridCol>
                <a:gridCol w="1001420">
                  <a:extLst>
                    <a:ext uri="{9D8B030D-6E8A-4147-A177-3AD203B41FA5}">
                      <a16:colId xmlns:a16="http://schemas.microsoft.com/office/drawing/2014/main" val="20002"/>
                    </a:ext>
                  </a:extLst>
                </a:gridCol>
              </a:tblGrid>
              <a:tr h="493095">
                <a:tc>
                  <a:txBody>
                    <a:bodyPr/>
                    <a:lstStyle/>
                    <a:p>
                      <a:pPr algn="ctr"/>
                      <a:r>
                        <a:rPr lang="ru-RU" sz="1400" b="1" dirty="0">
                          <a:latin typeface="Arial" panose="020B0604020202020204" pitchFamily="34" charset="0"/>
                          <a:cs typeface="Arial" panose="020B0604020202020204" pitchFamily="34" charset="0"/>
                        </a:rPr>
                        <a:t>№ п/п</a:t>
                      </a:r>
                    </a:p>
                  </a:txBody>
                  <a:tcPr marL="91425" marR="91425" marT="45721" marB="45721"/>
                </a:tc>
                <a:tc>
                  <a:txBody>
                    <a:bodyPr/>
                    <a:lstStyle/>
                    <a:p>
                      <a:pPr algn="ctr"/>
                      <a:r>
                        <a:rPr lang="ru-RU" sz="1400" b="1" dirty="0">
                          <a:latin typeface="Arial" panose="020B0604020202020204" pitchFamily="34" charset="0"/>
                          <a:cs typeface="Arial" panose="020B0604020202020204" pitchFamily="34" charset="0"/>
                        </a:rPr>
                        <a:t>Наименование</a:t>
                      </a:r>
                    </a:p>
                  </a:txBody>
                  <a:tcPr marL="91425" marR="91425" marT="45721" marB="45721"/>
                </a:tc>
                <a:tc>
                  <a:txBody>
                    <a:bodyPr/>
                    <a:lstStyle/>
                    <a:p>
                      <a:pPr algn="ctr"/>
                      <a:r>
                        <a:rPr lang="ru-RU" sz="1400" b="1" dirty="0">
                          <a:latin typeface="Arial" panose="020B0604020202020204" pitchFamily="34" charset="0"/>
                          <a:cs typeface="Arial" panose="020B0604020202020204" pitchFamily="34" charset="0"/>
                        </a:rPr>
                        <a:t>Стр.</a:t>
                      </a:r>
                    </a:p>
                  </a:txBody>
                  <a:tcPr marL="91425" marR="91425" marT="45721" marB="45721"/>
                </a:tc>
                <a:extLst>
                  <a:ext uri="{0D108BD9-81ED-4DB2-BD59-A6C34878D82A}">
                    <a16:rowId xmlns:a16="http://schemas.microsoft.com/office/drawing/2014/main" val="10000"/>
                  </a:ext>
                </a:extLst>
              </a:tr>
              <a:tr h="493095">
                <a:tc>
                  <a:txBody>
                    <a:bodyPr/>
                    <a:lstStyle/>
                    <a:p>
                      <a:pPr algn="ctr"/>
                      <a:r>
                        <a:rPr lang="ru-RU" sz="1400" b="1" dirty="0">
                          <a:latin typeface="Arial" panose="020B0604020202020204" pitchFamily="34" charset="0"/>
                          <a:cs typeface="Arial" panose="020B0604020202020204" pitchFamily="34" charset="0"/>
                        </a:rPr>
                        <a:t>13</a:t>
                      </a:r>
                    </a:p>
                  </a:txBody>
                  <a:tcPr marL="91425" marR="91425" marT="45721" marB="4572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Исполнение бюджета Балахнинского</a:t>
                      </a:r>
                      <a:r>
                        <a:rPr lang="ru-RU" sz="1400" b="1" baseline="0" dirty="0">
                          <a:latin typeface="Arial" panose="020B0604020202020204" pitchFamily="34" charset="0"/>
                          <a:cs typeface="Arial" panose="020B0604020202020204" pitchFamily="34" charset="0"/>
                        </a:rPr>
                        <a:t> муниципального района </a:t>
                      </a:r>
                      <a:r>
                        <a:rPr lang="ru-RU" sz="1400" b="1" dirty="0">
                          <a:latin typeface="Arial" panose="020B0604020202020204" pitchFamily="34" charset="0"/>
                          <a:cs typeface="Arial" panose="020B0604020202020204" pitchFamily="34" charset="0"/>
                        </a:rPr>
                        <a:t>по налоговым доходам</a:t>
                      </a:r>
                    </a:p>
                  </a:txBody>
                  <a:tcPr marL="91425" marR="91425" marT="45721" marB="45721"/>
                </a:tc>
                <a:tc>
                  <a:txBody>
                    <a:bodyPr/>
                    <a:lstStyle/>
                    <a:p>
                      <a:pPr algn="ctr"/>
                      <a:r>
                        <a:rPr lang="ru-RU" sz="1400" b="1" dirty="0">
                          <a:latin typeface="Arial" panose="020B0604020202020204" pitchFamily="34" charset="0"/>
                          <a:cs typeface="Arial" panose="020B0604020202020204" pitchFamily="34" charset="0"/>
                        </a:rPr>
                        <a:t>20</a:t>
                      </a:r>
                    </a:p>
                  </a:txBody>
                  <a:tcPr marL="91425" marR="91425" marT="45721" marB="45721"/>
                </a:tc>
                <a:extLst>
                  <a:ext uri="{0D108BD9-81ED-4DB2-BD59-A6C34878D82A}">
                    <a16:rowId xmlns:a16="http://schemas.microsoft.com/office/drawing/2014/main" val="10001"/>
                  </a:ext>
                </a:extLst>
              </a:tr>
              <a:tr h="493095">
                <a:tc>
                  <a:txBody>
                    <a:bodyPr/>
                    <a:lstStyle/>
                    <a:p>
                      <a:pPr algn="ctr"/>
                      <a:r>
                        <a:rPr lang="ru-RU" sz="1400" b="1" dirty="0">
                          <a:latin typeface="Arial" panose="020B0604020202020204" pitchFamily="34" charset="0"/>
                          <a:cs typeface="Arial" panose="020B0604020202020204" pitchFamily="34" charset="0"/>
                        </a:rPr>
                        <a:t>14</a:t>
                      </a:r>
                    </a:p>
                  </a:txBody>
                  <a:tcPr marL="91425" marR="91425" marT="45721" marB="45721"/>
                </a:tc>
                <a:tc>
                  <a:txBody>
                    <a:bodyPr/>
                    <a:lstStyle/>
                    <a:p>
                      <a:pPr algn="just"/>
                      <a:r>
                        <a:rPr lang="ru-RU" sz="1400" b="1" dirty="0">
                          <a:latin typeface="Arial" panose="020B0604020202020204" pitchFamily="34" charset="0"/>
                          <a:cs typeface="Arial" panose="020B0604020202020204" pitchFamily="34" charset="0"/>
                        </a:rPr>
                        <a:t>Изменение дополнительного норматива отчислений от налога на доходы физических лиц</a:t>
                      </a:r>
                    </a:p>
                  </a:txBody>
                  <a:tcPr marL="91425" marR="91425" marT="45721" marB="45721"/>
                </a:tc>
                <a:tc>
                  <a:txBody>
                    <a:bodyPr/>
                    <a:lstStyle/>
                    <a:p>
                      <a:pPr algn="ctr"/>
                      <a:r>
                        <a:rPr lang="ru-RU" sz="1400" b="1" dirty="0">
                          <a:latin typeface="Arial" panose="020B0604020202020204" pitchFamily="34" charset="0"/>
                          <a:cs typeface="Arial" panose="020B0604020202020204" pitchFamily="34" charset="0"/>
                        </a:rPr>
                        <a:t>21</a:t>
                      </a:r>
                    </a:p>
                  </a:txBody>
                  <a:tcPr marL="91425" marR="91425" marT="45721" marB="45721"/>
                </a:tc>
                <a:extLst>
                  <a:ext uri="{0D108BD9-81ED-4DB2-BD59-A6C34878D82A}">
                    <a16:rowId xmlns:a16="http://schemas.microsoft.com/office/drawing/2014/main" val="10002"/>
                  </a:ext>
                </a:extLst>
              </a:tr>
              <a:tr h="461578">
                <a:tc>
                  <a:txBody>
                    <a:bodyPr/>
                    <a:lstStyle/>
                    <a:p>
                      <a:pPr algn="ctr"/>
                      <a:r>
                        <a:rPr lang="ru-RU" sz="1400" b="1" dirty="0">
                          <a:latin typeface="Arial" panose="020B0604020202020204" pitchFamily="34" charset="0"/>
                          <a:cs typeface="Arial" panose="020B0604020202020204" pitchFamily="34" charset="0"/>
                        </a:rPr>
                        <a:t>15</a:t>
                      </a:r>
                    </a:p>
                  </a:txBody>
                  <a:tcPr marL="91425" marR="91425" marT="45721" marB="45721"/>
                </a:tc>
                <a:tc>
                  <a:txBody>
                    <a:bodyPr/>
                    <a:lstStyle/>
                    <a:p>
                      <a:pPr algn="just"/>
                      <a:r>
                        <a:rPr lang="ru-RU" sz="1400" b="1" dirty="0">
                          <a:solidFill>
                            <a:schemeClr val="tx1"/>
                          </a:solidFill>
                          <a:latin typeface="Arial" panose="020B0604020202020204" pitchFamily="34" charset="0"/>
                          <a:cs typeface="Arial" panose="020B0604020202020204" pitchFamily="34" charset="0"/>
                        </a:rPr>
                        <a:t>Структура бюджета района по неналоговым доходам в 2019-2020 годах</a:t>
                      </a:r>
                    </a:p>
                  </a:txBody>
                  <a:tcPr marL="91425" marR="91425" marT="45721" marB="45721"/>
                </a:tc>
                <a:tc>
                  <a:txBody>
                    <a:bodyPr/>
                    <a:lstStyle/>
                    <a:p>
                      <a:pPr algn="ctr"/>
                      <a:r>
                        <a:rPr lang="ru-RU" sz="1400" b="1" dirty="0">
                          <a:latin typeface="Arial" panose="020B0604020202020204" pitchFamily="34" charset="0"/>
                          <a:cs typeface="Arial" panose="020B0604020202020204" pitchFamily="34" charset="0"/>
                        </a:rPr>
                        <a:t>22</a:t>
                      </a:r>
                    </a:p>
                  </a:txBody>
                  <a:tcPr marL="91425" marR="91425" marT="45721" marB="45721"/>
                </a:tc>
                <a:extLst>
                  <a:ext uri="{0D108BD9-81ED-4DB2-BD59-A6C34878D82A}">
                    <a16:rowId xmlns:a16="http://schemas.microsoft.com/office/drawing/2014/main" val="10003"/>
                  </a:ext>
                </a:extLst>
              </a:tr>
              <a:tr h="493095">
                <a:tc>
                  <a:txBody>
                    <a:bodyPr/>
                    <a:lstStyle/>
                    <a:p>
                      <a:pPr algn="ctr"/>
                      <a:r>
                        <a:rPr lang="ru-RU" sz="1400" b="1" dirty="0">
                          <a:latin typeface="Arial" panose="020B0604020202020204" pitchFamily="34" charset="0"/>
                          <a:cs typeface="Arial" panose="020B0604020202020204" pitchFamily="34" charset="0"/>
                        </a:rPr>
                        <a:t>16</a:t>
                      </a:r>
                    </a:p>
                  </a:txBody>
                  <a:tcPr marL="91425" marR="91425" marT="45721" marB="4572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Исполнение бюджета Балахнинского муниципального района по неналоговым доходам</a:t>
                      </a:r>
                    </a:p>
                  </a:txBody>
                  <a:tcPr marL="91425" marR="91425" marT="45721" marB="45721"/>
                </a:tc>
                <a:tc>
                  <a:txBody>
                    <a:bodyPr/>
                    <a:lstStyle/>
                    <a:p>
                      <a:pPr algn="ctr"/>
                      <a:r>
                        <a:rPr lang="ru-RU" sz="1400" b="1" dirty="0">
                          <a:latin typeface="Arial" panose="020B0604020202020204" pitchFamily="34" charset="0"/>
                          <a:cs typeface="Arial" panose="020B0604020202020204" pitchFamily="34" charset="0"/>
                        </a:rPr>
                        <a:t>23</a:t>
                      </a:r>
                    </a:p>
                  </a:txBody>
                  <a:tcPr marL="91425" marR="91425" marT="45721" marB="45721"/>
                </a:tc>
                <a:extLst>
                  <a:ext uri="{0D108BD9-81ED-4DB2-BD59-A6C34878D82A}">
                    <a16:rowId xmlns:a16="http://schemas.microsoft.com/office/drawing/2014/main" val="10005"/>
                  </a:ext>
                </a:extLst>
              </a:tr>
              <a:tr h="290057">
                <a:tc>
                  <a:txBody>
                    <a:bodyPr/>
                    <a:lstStyle/>
                    <a:p>
                      <a:pPr algn="ctr"/>
                      <a:r>
                        <a:rPr lang="ru-RU" sz="1400" b="1" dirty="0">
                          <a:latin typeface="Arial" panose="020B0604020202020204" pitchFamily="34" charset="0"/>
                          <a:cs typeface="Arial" panose="020B0604020202020204" pitchFamily="34" charset="0"/>
                        </a:rPr>
                        <a:t>17</a:t>
                      </a:r>
                    </a:p>
                  </a:txBody>
                  <a:tcPr marL="91425" marR="91425" marT="45721" marB="45721"/>
                </a:tc>
                <a:tc>
                  <a:txBody>
                    <a:bodyPr/>
                    <a:lstStyle/>
                    <a:p>
                      <a:pPr algn="just"/>
                      <a:r>
                        <a:rPr lang="ru-RU" sz="1400" b="1" dirty="0">
                          <a:latin typeface="Arial" panose="020B0604020202020204" pitchFamily="34" charset="0"/>
                          <a:cs typeface="Arial" panose="020B0604020202020204" pitchFamily="34" charset="0"/>
                        </a:rPr>
                        <a:t>Недоимка по налоговым платежам</a:t>
                      </a:r>
                    </a:p>
                  </a:txBody>
                  <a:tcPr marL="91425" marR="91425" marT="45721" marB="45721"/>
                </a:tc>
                <a:tc>
                  <a:txBody>
                    <a:bodyPr/>
                    <a:lstStyle/>
                    <a:p>
                      <a:pPr algn="ctr"/>
                      <a:r>
                        <a:rPr lang="ru-RU" sz="1400" b="1" dirty="0">
                          <a:latin typeface="Arial" panose="020B0604020202020204" pitchFamily="34" charset="0"/>
                          <a:cs typeface="Arial" panose="020B0604020202020204" pitchFamily="34" charset="0"/>
                        </a:rPr>
                        <a:t>24</a:t>
                      </a:r>
                    </a:p>
                  </a:txBody>
                  <a:tcPr marL="91425" marR="91425" marT="45721" marB="45721"/>
                </a:tc>
                <a:extLst>
                  <a:ext uri="{0D108BD9-81ED-4DB2-BD59-A6C34878D82A}">
                    <a16:rowId xmlns:a16="http://schemas.microsoft.com/office/drawing/2014/main" val="10008"/>
                  </a:ext>
                </a:extLst>
              </a:tr>
              <a:tr h="493095">
                <a:tc>
                  <a:txBody>
                    <a:bodyPr/>
                    <a:lstStyle/>
                    <a:p>
                      <a:pPr algn="ctr"/>
                      <a:r>
                        <a:rPr lang="ru-RU" sz="1400" b="1" dirty="0">
                          <a:latin typeface="Arial" panose="020B0604020202020204" pitchFamily="34" charset="0"/>
                          <a:cs typeface="Arial" panose="020B0604020202020204" pitchFamily="34" charset="0"/>
                        </a:rPr>
                        <a:t>18</a:t>
                      </a:r>
                    </a:p>
                  </a:txBody>
                  <a:tcPr marL="91425" marR="91425" marT="45721" marB="45721"/>
                </a:tc>
                <a:tc>
                  <a:txBody>
                    <a:bodyPr/>
                    <a:lstStyle/>
                    <a:p>
                      <a:pPr algn="just"/>
                      <a:r>
                        <a:rPr lang="ru-RU" sz="1400" b="1" dirty="0">
                          <a:latin typeface="Arial" panose="020B0604020202020204" pitchFamily="34" charset="0"/>
                          <a:cs typeface="Arial" panose="020B0604020202020204" pitchFamily="34" charset="0"/>
                        </a:rPr>
                        <a:t>Безвозмездные поступления в бюджет Балахнинского муниципального района </a:t>
                      </a:r>
                    </a:p>
                  </a:txBody>
                  <a:tcPr marL="91425" marR="91425" marT="45721" marB="45721"/>
                </a:tc>
                <a:tc>
                  <a:txBody>
                    <a:bodyPr/>
                    <a:lstStyle/>
                    <a:p>
                      <a:pPr algn="ctr"/>
                      <a:r>
                        <a:rPr lang="ru-RU" sz="1400" b="1" dirty="0">
                          <a:solidFill>
                            <a:schemeClr val="tx1"/>
                          </a:solidFill>
                          <a:latin typeface="Arial" panose="020B0604020202020204" pitchFamily="34" charset="0"/>
                          <a:cs typeface="Arial" panose="020B0604020202020204" pitchFamily="34" charset="0"/>
                        </a:rPr>
                        <a:t>25</a:t>
                      </a:r>
                    </a:p>
                  </a:txBody>
                  <a:tcPr marL="91425" marR="91425" marT="45721" marB="45721"/>
                </a:tc>
                <a:extLst>
                  <a:ext uri="{0D108BD9-81ED-4DB2-BD59-A6C34878D82A}">
                    <a16:rowId xmlns:a16="http://schemas.microsoft.com/office/drawing/2014/main" val="10010"/>
                  </a:ext>
                </a:extLst>
              </a:tr>
              <a:tr h="493095">
                <a:tc>
                  <a:txBody>
                    <a:bodyPr/>
                    <a:lstStyle/>
                    <a:p>
                      <a:pPr algn="ctr"/>
                      <a:r>
                        <a:rPr lang="ru-RU" sz="1400" b="1" dirty="0">
                          <a:latin typeface="Arial" panose="020B0604020202020204" pitchFamily="34" charset="0"/>
                          <a:cs typeface="Arial" panose="020B0604020202020204" pitchFamily="34" charset="0"/>
                        </a:rPr>
                        <a:t>19</a:t>
                      </a:r>
                    </a:p>
                  </a:txBody>
                  <a:tcPr marL="91425" marR="91425" marT="45721" marB="45721"/>
                </a:tc>
                <a:tc>
                  <a:txBody>
                    <a:bodyPr/>
                    <a:lstStyle/>
                    <a:p>
                      <a:pPr algn="just"/>
                      <a:r>
                        <a:rPr lang="ru-RU" sz="1400" b="1" dirty="0">
                          <a:latin typeface="Arial" panose="020B0604020202020204" pitchFamily="34" charset="0"/>
                          <a:cs typeface="Arial" panose="020B0604020202020204" pitchFamily="34" charset="0"/>
                        </a:rPr>
                        <a:t>Структура безвозмездных поступлений в бюджет Балахнинского муниципального района</a:t>
                      </a:r>
                    </a:p>
                  </a:txBody>
                  <a:tcPr marL="91425" marR="91425" marT="45721" marB="45721"/>
                </a:tc>
                <a:tc>
                  <a:txBody>
                    <a:bodyPr/>
                    <a:lstStyle/>
                    <a:p>
                      <a:pPr algn="ctr"/>
                      <a:r>
                        <a:rPr lang="ru-RU" sz="1400" b="1" dirty="0">
                          <a:solidFill>
                            <a:schemeClr val="tx1"/>
                          </a:solidFill>
                          <a:latin typeface="Arial" panose="020B0604020202020204" pitchFamily="34" charset="0"/>
                          <a:cs typeface="Arial" panose="020B0604020202020204" pitchFamily="34" charset="0"/>
                        </a:rPr>
                        <a:t>26</a:t>
                      </a:r>
                    </a:p>
                  </a:txBody>
                  <a:tcPr marL="91425" marR="91425" marT="45721" marB="45721"/>
                </a:tc>
                <a:extLst>
                  <a:ext uri="{0D108BD9-81ED-4DB2-BD59-A6C34878D82A}">
                    <a16:rowId xmlns:a16="http://schemas.microsoft.com/office/drawing/2014/main" val="10011"/>
                  </a:ext>
                </a:extLst>
              </a:tr>
              <a:tr h="493095">
                <a:tc>
                  <a:txBody>
                    <a:bodyPr/>
                    <a:lstStyle/>
                    <a:p>
                      <a:pPr algn="ctr"/>
                      <a:r>
                        <a:rPr lang="ru-RU" sz="1400" b="1" dirty="0">
                          <a:latin typeface="Arial" panose="020B0604020202020204" pitchFamily="34" charset="0"/>
                          <a:cs typeface="Arial" panose="020B0604020202020204" pitchFamily="34" charset="0"/>
                        </a:rPr>
                        <a:t>20</a:t>
                      </a:r>
                    </a:p>
                  </a:txBody>
                  <a:tcPr marL="91425" marR="91425" marT="45721" marB="45721"/>
                </a:tc>
                <a:tc>
                  <a:txBody>
                    <a:bodyPr/>
                    <a:lstStyle/>
                    <a:p>
                      <a:pPr algn="just"/>
                      <a:r>
                        <a:rPr lang="ru-RU" sz="1400" b="1" dirty="0">
                          <a:latin typeface="Arial" panose="020B0604020202020204" pitchFamily="34" charset="0"/>
                          <a:cs typeface="Arial" panose="020B0604020202020204" pitchFamily="34" charset="0"/>
                        </a:rPr>
                        <a:t>Сравнение безвозмездных</a:t>
                      </a:r>
                      <a:r>
                        <a:rPr lang="ru-RU" sz="1400" b="1" baseline="0" dirty="0">
                          <a:latin typeface="Arial" panose="020B0604020202020204" pitchFamily="34" charset="0"/>
                          <a:cs typeface="Arial" panose="020B0604020202020204" pitchFamily="34" charset="0"/>
                        </a:rPr>
                        <a:t> поступлений в бюджет Балахнинского муниципального района</a:t>
                      </a:r>
                      <a:endParaRPr lang="ru-RU" sz="1400" b="1" dirty="0">
                        <a:latin typeface="Arial" panose="020B0604020202020204" pitchFamily="34" charset="0"/>
                        <a:cs typeface="Arial" panose="020B0604020202020204" pitchFamily="34" charset="0"/>
                      </a:endParaRPr>
                    </a:p>
                  </a:txBody>
                  <a:tcPr marL="91425" marR="91425" marT="45721" marB="45721"/>
                </a:tc>
                <a:tc>
                  <a:txBody>
                    <a:bodyPr/>
                    <a:lstStyle/>
                    <a:p>
                      <a:pPr algn="ctr"/>
                      <a:r>
                        <a:rPr lang="ru-RU" sz="1400" b="1" dirty="0">
                          <a:solidFill>
                            <a:schemeClr val="tx1"/>
                          </a:solidFill>
                          <a:latin typeface="Arial" panose="020B0604020202020204" pitchFamily="34" charset="0"/>
                          <a:cs typeface="Arial" panose="020B0604020202020204" pitchFamily="34" charset="0"/>
                        </a:rPr>
                        <a:t>27</a:t>
                      </a:r>
                    </a:p>
                  </a:txBody>
                  <a:tcPr marL="91425" marR="91425" marT="45721" marB="45721"/>
                </a:tc>
                <a:extLst>
                  <a:ext uri="{0D108BD9-81ED-4DB2-BD59-A6C34878D82A}">
                    <a16:rowId xmlns:a16="http://schemas.microsoft.com/office/drawing/2014/main" val="3799225139"/>
                  </a:ext>
                </a:extLst>
              </a:tr>
              <a:tr h="605605">
                <a:tc>
                  <a:txBody>
                    <a:bodyPr/>
                    <a:lstStyle/>
                    <a:p>
                      <a:pPr algn="ctr"/>
                      <a:r>
                        <a:rPr lang="ru-RU" sz="1400" b="1" dirty="0">
                          <a:latin typeface="Arial" panose="020B0604020202020204" pitchFamily="34" charset="0"/>
                          <a:cs typeface="Arial" panose="020B0604020202020204" pitchFamily="34" charset="0"/>
                        </a:rPr>
                        <a:t>21</a:t>
                      </a:r>
                    </a:p>
                  </a:txBody>
                  <a:tcPr marL="91425" marR="91425" marT="45721" marB="45721"/>
                </a:tc>
                <a:tc>
                  <a:txBody>
                    <a:bodyPr/>
                    <a:lstStyle/>
                    <a:p>
                      <a:pPr algn="just"/>
                      <a:r>
                        <a:rPr lang="ru-RU" sz="1400" b="1" dirty="0">
                          <a:latin typeface="Arial" panose="020B0604020202020204" pitchFamily="34" charset="0"/>
                          <a:cs typeface="Arial" panose="020B0604020202020204" pitchFamily="34" charset="0"/>
                        </a:rPr>
                        <a:t>Исполнение бюджета Балахнинского муниципального района по расходам</a:t>
                      </a:r>
                    </a:p>
                  </a:txBody>
                  <a:tcPr marL="91425" marR="91425" marT="45721" marB="45721"/>
                </a:tc>
                <a:tc>
                  <a:txBody>
                    <a:bodyPr/>
                    <a:lstStyle/>
                    <a:p>
                      <a:pPr algn="ctr"/>
                      <a:r>
                        <a:rPr lang="ru-RU" sz="1400" b="1" dirty="0">
                          <a:solidFill>
                            <a:schemeClr val="tx1"/>
                          </a:solidFill>
                          <a:latin typeface="Arial" panose="020B0604020202020204" pitchFamily="34" charset="0"/>
                          <a:cs typeface="Arial" panose="020B0604020202020204" pitchFamily="34" charset="0"/>
                        </a:rPr>
                        <a:t>28</a:t>
                      </a:r>
                    </a:p>
                  </a:txBody>
                  <a:tcPr marL="91425" marR="91425" marT="45721" marB="45721"/>
                </a:tc>
                <a:extLst>
                  <a:ext uri="{0D108BD9-81ED-4DB2-BD59-A6C34878D82A}">
                    <a16:rowId xmlns:a16="http://schemas.microsoft.com/office/drawing/2014/main" val="1944611055"/>
                  </a:ext>
                </a:extLst>
              </a:tr>
            </a:tbl>
          </a:graphicData>
        </a:graphic>
      </p:graphicFrame>
      <p:sp>
        <p:nvSpPr>
          <p:cNvPr id="11" name="Прямоугольник 10"/>
          <p:cNvSpPr/>
          <p:nvPr/>
        </p:nvSpPr>
        <p:spPr>
          <a:xfrm>
            <a:off x="2843808" y="188640"/>
            <a:ext cx="3661580" cy="769441"/>
          </a:xfrm>
          <a:prstGeom prst="rect">
            <a:avLst/>
          </a:prstGeom>
        </p:spPr>
        <p:txBody>
          <a:bodyPr wrap="none">
            <a:spAutoFit/>
          </a:bodyPr>
          <a:lstStyle/>
          <a:p>
            <a:pPr algn="ctr" fontAlgn="base">
              <a:spcBef>
                <a:spcPct val="0"/>
              </a:spcBef>
              <a:spcAft>
                <a:spcPct val="0"/>
              </a:spcAft>
              <a:defRPr/>
            </a:pPr>
            <a:r>
              <a:rPr lang="ru-RU" sz="4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Содержание</a:t>
            </a:r>
          </a:p>
        </p:txBody>
      </p:sp>
    </p:spTree>
    <p:extLst>
      <p:ext uri="{BB962C8B-B14F-4D97-AF65-F5344CB8AC3E}">
        <p14:creationId xmlns:p14="http://schemas.microsoft.com/office/powerpoint/2010/main" val="106170663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678363" y="5949950"/>
            <a:ext cx="44656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fontAlgn="base">
              <a:spcBef>
                <a:spcPct val="0"/>
              </a:spcBef>
              <a:spcAft>
                <a:spcPct val="0"/>
              </a:spcAft>
            </a:pPr>
            <a:endParaRPr lang="ru-RU" sz="2300" b="1">
              <a:solidFill>
                <a:srgbClr val="5E2D37"/>
              </a:solidFill>
              <a:latin typeface="Verdana" pitchFamily="34" charset="0"/>
            </a:endParaRPr>
          </a:p>
        </p:txBody>
      </p:sp>
      <p:sp>
        <p:nvSpPr>
          <p:cNvPr id="3" name="Rectangle 2"/>
          <p:cNvSpPr>
            <a:spLocks noChangeArrowheads="1"/>
          </p:cNvSpPr>
          <p:nvPr/>
        </p:nvSpPr>
        <p:spPr bwMode="auto">
          <a:xfrm>
            <a:off x="5219700" y="6092825"/>
            <a:ext cx="3683000" cy="765175"/>
          </a:xfrm>
          <a:prstGeom prst="rect">
            <a:avLst/>
          </a:prstGeom>
          <a:noFill/>
          <a:ln w="9525">
            <a:noFill/>
            <a:miter lim="800000"/>
            <a:headEnd/>
            <a:tailEnd/>
          </a:ln>
        </p:spPr>
        <p:txBody>
          <a:bodyPr lIns="0" rIns="0" bIns="0" anchor="b"/>
          <a:lstStyle/>
          <a:p>
            <a:pPr fontAlgn="base">
              <a:spcBef>
                <a:spcPct val="0"/>
              </a:spcBef>
              <a:spcAft>
                <a:spcPct val="0"/>
              </a:spcAft>
              <a:defRPr/>
            </a:pPr>
            <a:endParaRPr lang="ru-RU" sz="2300" b="1" dirty="0">
              <a:solidFill>
                <a:srgbClr val="5E2D37"/>
              </a:solidFill>
              <a:effectLst>
                <a:outerShdw blurRad="38100" dist="38100" dir="2700000" algn="tl">
                  <a:srgbClr val="C0C0C0"/>
                </a:outerShdw>
              </a:effectLst>
              <a:latin typeface="Verdana"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489396937"/>
              </p:ext>
            </p:extLst>
          </p:nvPr>
        </p:nvGraphicFramePr>
        <p:xfrm>
          <a:off x="251520" y="1052736"/>
          <a:ext cx="8721725" cy="5677807"/>
        </p:xfrm>
        <a:graphic>
          <a:graphicData uri="http://schemas.openxmlformats.org/drawingml/2006/table">
            <a:tbl>
              <a:tblPr firstRow="1" bandRow="1"/>
              <a:tblGrid>
                <a:gridCol w="647963">
                  <a:extLst>
                    <a:ext uri="{9D8B030D-6E8A-4147-A177-3AD203B41FA5}">
                      <a16:colId xmlns:a16="http://schemas.microsoft.com/office/drawing/2014/main" val="20000"/>
                    </a:ext>
                  </a:extLst>
                </a:gridCol>
                <a:gridCol w="7063687">
                  <a:extLst>
                    <a:ext uri="{9D8B030D-6E8A-4147-A177-3AD203B41FA5}">
                      <a16:colId xmlns:a16="http://schemas.microsoft.com/office/drawing/2014/main" val="20001"/>
                    </a:ext>
                  </a:extLst>
                </a:gridCol>
                <a:gridCol w="1010075">
                  <a:extLst>
                    <a:ext uri="{9D8B030D-6E8A-4147-A177-3AD203B41FA5}">
                      <a16:colId xmlns:a16="http://schemas.microsoft.com/office/drawing/2014/main" val="20002"/>
                    </a:ext>
                  </a:extLst>
                </a:gridCol>
              </a:tblGrid>
              <a:tr h="546808">
                <a:tc>
                  <a:txBody>
                    <a:bodyPr/>
                    <a:lstStyle/>
                    <a:p>
                      <a:pPr algn="ctr"/>
                      <a:r>
                        <a:rPr lang="ru-RU" sz="1400" b="1" dirty="0">
                          <a:latin typeface="Arial" panose="020B0604020202020204" pitchFamily="34" charset="0"/>
                          <a:cs typeface="Arial" panose="020B0604020202020204" pitchFamily="34" charset="0"/>
                        </a:rPr>
                        <a:t>№ п/п</a:t>
                      </a:r>
                    </a:p>
                  </a:txBody>
                  <a:tcPr marL="91425" marR="91425" marT="45716" marB="45716"/>
                </a:tc>
                <a:tc>
                  <a:txBody>
                    <a:bodyPr/>
                    <a:lstStyle/>
                    <a:p>
                      <a:pPr algn="ctr"/>
                      <a:r>
                        <a:rPr lang="ru-RU" sz="1400" b="1" dirty="0">
                          <a:latin typeface="Arial" panose="020B0604020202020204" pitchFamily="34" charset="0"/>
                          <a:cs typeface="Arial" panose="020B0604020202020204" pitchFamily="34" charset="0"/>
                        </a:rPr>
                        <a:t>Наименование</a:t>
                      </a:r>
                    </a:p>
                  </a:txBody>
                  <a:tcPr marL="91425" marR="91425" marT="45716" marB="45716"/>
                </a:tc>
                <a:tc>
                  <a:txBody>
                    <a:bodyPr/>
                    <a:lstStyle/>
                    <a:p>
                      <a:pPr algn="ctr"/>
                      <a:r>
                        <a:rPr lang="ru-RU" sz="1400" b="1" dirty="0">
                          <a:latin typeface="Arial" panose="020B0604020202020204" pitchFamily="34" charset="0"/>
                          <a:cs typeface="Arial" panose="020B0604020202020204" pitchFamily="34" charset="0"/>
                        </a:rPr>
                        <a:t>Стр.</a:t>
                      </a:r>
                    </a:p>
                  </a:txBody>
                  <a:tcPr marL="91425" marR="91425" marT="45716" marB="45716"/>
                </a:tc>
                <a:extLst>
                  <a:ext uri="{0D108BD9-81ED-4DB2-BD59-A6C34878D82A}">
                    <a16:rowId xmlns:a16="http://schemas.microsoft.com/office/drawing/2014/main" val="10000"/>
                  </a:ext>
                </a:extLst>
              </a:tr>
              <a:tr h="546808">
                <a:tc>
                  <a:txBody>
                    <a:bodyPr/>
                    <a:lstStyle/>
                    <a:p>
                      <a:pPr algn="ctr"/>
                      <a:r>
                        <a:rPr lang="ru-RU" sz="1400" b="1" dirty="0">
                          <a:latin typeface="Arial" panose="020B0604020202020204" pitchFamily="34" charset="0"/>
                          <a:cs typeface="Arial" panose="020B0604020202020204" pitchFamily="34" charset="0"/>
                        </a:rPr>
                        <a:t>22</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Исполнение бюджета Балахнинского муниципального</a:t>
                      </a:r>
                      <a:r>
                        <a:rPr lang="ru-RU" sz="1400" b="1" baseline="0" dirty="0">
                          <a:latin typeface="Arial" panose="020B0604020202020204" pitchFamily="34" charset="0"/>
                          <a:cs typeface="Arial" panose="020B0604020202020204" pitchFamily="34" charset="0"/>
                        </a:rPr>
                        <a:t> района </a:t>
                      </a:r>
                      <a:r>
                        <a:rPr lang="ru-RU" sz="1400" b="1" dirty="0">
                          <a:latin typeface="Arial" panose="020B0604020202020204" pitchFamily="34" charset="0"/>
                          <a:cs typeface="Arial" panose="020B0604020202020204" pitchFamily="34" charset="0"/>
                        </a:rPr>
                        <a:t>по разделам и подразделам классификации расходов</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29-34</a:t>
                      </a:r>
                    </a:p>
                  </a:txBody>
                  <a:tcPr marL="91425" marR="91425" marT="45716" marB="45716"/>
                </a:tc>
                <a:extLst>
                  <a:ext uri="{0D108BD9-81ED-4DB2-BD59-A6C34878D82A}">
                    <a16:rowId xmlns:a16="http://schemas.microsoft.com/office/drawing/2014/main" val="10002"/>
                  </a:ext>
                </a:extLst>
              </a:tr>
              <a:tr h="476999">
                <a:tc>
                  <a:txBody>
                    <a:bodyPr/>
                    <a:lstStyle/>
                    <a:p>
                      <a:pPr algn="ctr"/>
                      <a:r>
                        <a:rPr lang="ru-RU" sz="1400" b="1" dirty="0">
                          <a:latin typeface="Arial" panose="020B0604020202020204" pitchFamily="34" charset="0"/>
                          <a:cs typeface="Arial" panose="020B0604020202020204" pitchFamily="34" charset="0"/>
                        </a:rPr>
                        <a:t>23</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Структура расходов</a:t>
                      </a:r>
                      <a:r>
                        <a:rPr lang="ru-RU" sz="1400" b="1" baseline="0" dirty="0">
                          <a:latin typeface="Arial" panose="020B0604020202020204" pitchFamily="34" charset="0"/>
                          <a:cs typeface="Arial" panose="020B0604020202020204" pitchFamily="34" charset="0"/>
                        </a:rPr>
                        <a:t> бюджета Балахнинского муниципального района в разрезе отраслей</a:t>
                      </a:r>
                      <a:endParaRPr lang="ru-RU" sz="1400" b="1" dirty="0">
                        <a:latin typeface="Arial" panose="020B0604020202020204" pitchFamily="34" charset="0"/>
                        <a:cs typeface="Arial" panose="020B0604020202020204" pitchFamily="34" charset="0"/>
                      </a:endParaRP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35</a:t>
                      </a:r>
                    </a:p>
                  </a:txBody>
                  <a:tcPr marL="91425" marR="91425" marT="45716" marB="45716"/>
                </a:tc>
                <a:extLst>
                  <a:ext uri="{0D108BD9-81ED-4DB2-BD59-A6C34878D82A}">
                    <a16:rowId xmlns:a16="http://schemas.microsoft.com/office/drawing/2014/main" val="10003"/>
                  </a:ext>
                </a:extLst>
              </a:tr>
              <a:tr h="318887">
                <a:tc>
                  <a:txBody>
                    <a:bodyPr/>
                    <a:lstStyle/>
                    <a:p>
                      <a:pPr algn="ctr"/>
                      <a:r>
                        <a:rPr lang="ru-RU" sz="1400" b="1" dirty="0">
                          <a:latin typeface="Arial" panose="020B0604020202020204" pitchFamily="34" charset="0"/>
                          <a:cs typeface="Arial" panose="020B0604020202020204" pitchFamily="34" charset="0"/>
                        </a:rPr>
                        <a:t>24</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Расходы бюджета Балахнинского муниципального района за 2020 год</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36</a:t>
                      </a:r>
                    </a:p>
                  </a:txBody>
                  <a:tcPr marL="91425" marR="91425" marT="45716" marB="45716"/>
                </a:tc>
                <a:extLst>
                  <a:ext uri="{0D108BD9-81ED-4DB2-BD59-A6C34878D82A}">
                    <a16:rowId xmlns:a16="http://schemas.microsoft.com/office/drawing/2014/main" val="10004"/>
                  </a:ext>
                </a:extLst>
              </a:tr>
              <a:tr h="288032">
                <a:tc>
                  <a:txBody>
                    <a:bodyPr/>
                    <a:lstStyle/>
                    <a:p>
                      <a:pPr algn="ctr"/>
                      <a:r>
                        <a:rPr lang="ru-RU" sz="1400" b="1" dirty="0">
                          <a:latin typeface="Arial" panose="020B0604020202020204" pitchFamily="34" charset="0"/>
                          <a:cs typeface="Arial" panose="020B0604020202020204" pitchFamily="34" charset="0"/>
                        </a:rPr>
                        <a:t>25</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Структура расходов на образование, культуру и жилищно-коммунальное хозяйство</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37-39</a:t>
                      </a:r>
                    </a:p>
                  </a:txBody>
                  <a:tcPr marL="91425" marR="91425" marT="45716" marB="45716"/>
                </a:tc>
                <a:extLst>
                  <a:ext uri="{0D108BD9-81ED-4DB2-BD59-A6C34878D82A}">
                    <a16:rowId xmlns:a16="http://schemas.microsoft.com/office/drawing/2014/main" val="10005"/>
                  </a:ext>
                </a:extLst>
              </a:tr>
              <a:tr h="271272">
                <a:tc>
                  <a:txBody>
                    <a:bodyPr/>
                    <a:lstStyle/>
                    <a:p>
                      <a:pPr algn="ctr"/>
                      <a:r>
                        <a:rPr lang="ru-RU" sz="1400" b="1" dirty="0">
                          <a:latin typeface="Arial" panose="020B0604020202020204" pitchFamily="34" charset="0"/>
                          <a:cs typeface="Arial" panose="020B0604020202020204" pitchFamily="34" charset="0"/>
                        </a:rPr>
                        <a:t>26</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Расходы бюджета на социальную сферу</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40</a:t>
                      </a:r>
                    </a:p>
                  </a:txBody>
                  <a:tcPr marL="91425" marR="91425" marT="45716" marB="45716"/>
                </a:tc>
                <a:extLst>
                  <a:ext uri="{0D108BD9-81ED-4DB2-BD59-A6C34878D82A}">
                    <a16:rowId xmlns:a16="http://schemas.microsoft.com/office/drawing/2014/main" val="10006"/>
                  </a:ext>
                </a:extLst>
              </a:tr>
              <a:tr h="470536">
                <a:tc>
                  <a:txBody>
                    <a:bodyPr/>
                    <a:lstStyle/>
                    <a:p>
                      <a:pPr algn="ctr"/>
                      <a:r>
                        <a:rPr lang="ru-RU" sz="1400" b="1" dirty="0">
                          <a:latin typeface="Arial" panose="020B0604020202020204" pitchFamily="34" charset="0"/>
                          <a:cs typeface="Arial" panose="020B0604020202020204" pitchFamily="34" charset="0"/>
                        </a:rPr>
                        <a:t>27</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Исполнение бюджета Балахнинского муниципального района по муниципальным программам за 2020 год</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41</a:t>
                      </a:r>
                    </a:p>
                  </a:txBody>
                  <a:tcPr marL="91425" marR="91425" marT="45716" marB="45716"/>
                </a:tc>
                <a:extLst>
                  <a:ext uri="{0D108BD9-81ED-4DB2-BD59-A6C34878D82A}">
                    <a16:rowId xmlns:a16="http://schemas.microsoft.com/office/drawing/2014/main" val="10009"/>
                  </a:ext>
                </a:extLst>
              </a:tr>
              <a:tr h="456440">
                <a:tc>
                  <a:txBody>
                    <a:bodyPr/>
                    <a:lstStyle/>
                    <a:p>
                      <a:pPr algn="ctr"/>
                      <a:r>
                        <a:rPr lang="ru-RU" sz="1400" b="1" dirty="0">
                          <a:latin typeface="Arial" panose="020B0604020202020204" pitchFamily="34" charset="0"/>
                          <a:cs typeface="Arial" panose="020B0604020202020204" pitchFamily="34" charset="0"/>
                        </a:rPr>
                        <a:t>28</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Исполнение бюджета Балахнинского муниципального района по муниципальным программам и непрограммным расходам</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42-46</a:t>
                      </a:r>
                    </a:p>
                  </a:txBody>
                  <a:tcPr marL="91425" marR="91425" marT="45716" marB="45716"/>
                </a:tc>
                <a:extLst>
                  <a:ext uri="{0D108BD9-81ED-4DB2-BD59-A6C34878D82A}">
                    <a16:rowId xmlns:a16="http://schemas.microsoft.com/office/drawing/2014/main" val="20750288"/>
                  </a:ext>
                </a:extLst>
              </a:tr>
              <a:tr h="298328">
                <a:tc>
                  <a:txBody>
                    <a:bodyPr/>
                    <a:lstStyle/>
                    <a:p>
                      <a:pPr algn="ctr"/>
                      <a:r>
                        <a:rPr lang="ru-RU" sz="1400" b="1" dirty="0">
                          <a:latin typeface="Arial" panose="020B0604020202020204" pitchFamily="34" charset="0"/>
                          <a:cs typeface="Arial" panose="020B0604020202020204" pitchFamily="34" charset="0"/>
                        </a:rPr>
                        <a:t>29</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Основные социально-значимые направления</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47</a:t>
                      </a:r>
                    </a:p>
                  </a:txBody>
                  <a:tcPr marL="91425" marR="91425" marT="45716" marB="45716"/>
                </a:tc>
                <a:extLst>
                  <a:ext uri="{0D108BD9-81ED-4DB2-BD59-A6C34878D82A}">
                    <a16:rowId xmlns:a16="http://schemas.microsoft.com/office/drawing/2014/main" val="10010"/>
                  </a:ext>
                </a:extLst>
              </a:tr>
              <a:tr h="281568">
                <a:tc>
                  <a:txBody>
                    <a:bodyPr/>
                    <a:lstStyle/>
                    <a:p>
                      <a:pPr algn="ctr"/>
                      <a:r>
                        <a:rPr lang="ru-RU" sz="1400" b="1" dirty="0">
                          <a:latin typeface="Arial" panose="020B0604020202020204" pitchFamily="34" charset="0"/>
                          <a:cs typeface="Arial" panose="020B0604020202020204" pitchFamily="34" charset="0"/>
                        </a:rPr>
                        <a:t>30</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МП «Развитие образования Балахнинского муниципального района Нижегородской области»</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48-52</a:t>
                      </a:r>
                    </a:p>
                  </a:txBody>
                  <a:tcPr marL="91425" marR="91425" marT="45716" marB="45716"/>
                </a:tc>
                <a:extLst>
                  <a:ext uri="{0D108BD9-81ED-4DB2-BD59-A6C34878D82A}">
                    <a16:rowId xmlns:a16="http://schemas.microsoft.com/office/drawing/2014/main" val="10011"/>
                  </a:ext>
                </a:extLst>
              </a:tr>
              <a:tr h="336816">
                <a:tc>
                  <a:txBody>
                    <a:bodyPr/>
                    <a:lstStyle/>
                    <a:p>
                      <a:pPr algn="ctr"/>
                      <a:r>
                        <a:rPr lang="ru-RU" sz="1400" b="1" dirty="0">
                          <a:latin typeface="Arial" panose="020B0604020202020204" pitchFamily="34" charset="0"/>
                          <a:cs typeface="Arial" panose="020B0604020202020204" pitchFamily="34" charset="0"/>
                        </a:rPr>
                        <a:t>31</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МП «Развитие культуры Балахнинского муниципального района Нижегородской области»</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53-55</a:t>
                      </a:r>
                    </a:p>
                  </a:txBody>
                  <a:tcPr marL="91425" marR="91425" marT="45716" marB="45716"/>
                </a:tc>
                <a:extLst>
                  <a:ext uri="{0D108BD9-81ED-4DB2-BD59-A6C34878D82A}">
                    <a16:rowId xmlns:a16="http://schemas.microsoft.com/office/drawing/2014/main" val="10012"/>
                  </a:ext>
                </a:extLst>
              </a:tr>
              <a:tr h="546808">
                <a:tc>
                  <a:txBody>
                    <a:bodyPr/>
                    <a:lstStyle/>
                    <a:p>
                      <a:pPr algn="ctr"/>
                      <a:r>
                        <a:rPr lang="ru-RU" sz="1400" b="1" dirty="0">
                          <a:latin typeface="Arial" panose="020B0604020202020204" pitchFamily="34" charset="0"/>
                          <a:cs typeface="Arial" panose="020B0604020202020204" pitchFamily="34" charset="0"/>
                        </a:rPr>
                        <a:t>32</a:t>
                      </a:r>
                    </a:p>
                  </a:txBody>
                  <a:tcPr marL="91425" marR="91425" marT="45716" marB="4571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МП «Развитие физической культуры и спорта Балахнинского муниципального района Нижегородской области»</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56-57</a:t>
                      </a:r>
                    </a:p>
                  </a:txBody>
                  <a:tcPr marL="91425" marR="91425" marT="45716" marB="45716"/>
                </a:tc>
                <a:extLst>
                  <a:ext uri="{0D108BD9-81ED-4DB2-BD59-A6C34878D82A}">
                    <a16:rowId xmlns:a16="http://schemas.microsoft.com/office/drawing/2014/main" val="2770395826"/>
                  </a:ext>
                </a:extLst>
              </a:tr>
            </a:tbl>
          </a:graphicData>
        </a:graphic>
      </p:graphicFrame>
      <p:sp>
        <p:nvSpPr>
          <p:cNvPr id="11" name="Прямоугольник 10"/>
          <p:cNvSpPr/>
          <p:nvPr/>
        </p:nvSpPr>
        <p:spPr>
          <a:xfrm>
            <a:off x="2771800" y="7430"/>
            <a:ext cx="3661580" cy="769441"/>
          </a:xfrm>
          <a:prstGeom prst="rect">
            <a:avLst/>
          </a:prstGeom>
        </p:spPr>
        <p:txBody>
          <a:bodyPr wrap="none">
            <a:spAutoFit/>
          </a:bodyPr>
          <a:lstStyle/>
          <a:p>
            <a:pPr algn="ctr" fontAlgn="base">
              <a:spcBef>
                <a:spcPct val="0"/>
              </a:spcBef>
              <a:spcAft>
                <a:spcPct val="0"/>
              </a:spcAft>
              <a:defRPr/>
            </a:pPr>
            <a:r>
              <a:rPr lang="ru-RU" sz="4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Содержание</a:t>
            </a:r>
          </a:p>
        </p:txBody>
      </p:sp>
    </p:spTree>
    <p:extLst>
      <p:ext uri="{BB962C8B-B14F-4D97-AF65-F5344CB8AC3E}">
        <p14:creationId xmlns:p14="http://schemas.microsoft.com/office/powerpoint/2010/main" val="121742276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678363" y="5949950"/>
            <a:ext cx="44656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fontAlgn="base">
              <a:spcBef>
                <a:spcPct val="0"/>
              </a:spcBef>
              <a:spcAft>
                <a:spcPct val="0"/>
              </a:spcAft>
            </a:pPr>
            <a:endParaRPr lang="ru-RU" sz="2300" b="1">
              <a:solidFill>
                <a:srgbClr val="5E2D37"/>
              </a:solidFill>
              <a:latin typeface="Verdana" pitchFamily="34" charset="0"/>
            </a:endParaRPr>
          </a:p>
        </p:txBody>
      </p:sp>
      <p:sp>
        <p:nvSpPr>
          <p:cNvPr id="3" name="Rectangle 2"/>
          <p:cNvSpPr>
            <a:spLocks noChangeArrowheads="1"/>
          </p:cNvSpPr>
          <p:nvPr/>
        </p:nvSpPr>
        <p:spPr bwMode="auto">
          <a:xfrm>
            <a:off x="5219700" y="6092825"/>
            <a:ext cx="3683000" cy="765175"/>
          </a:xfrm>
          <a:prstGeom prst="rect">
            <a:avLst/>
          </a:prstGeom>
          <a:noFill/>
          <a:ln w="9525">
            <a:noFill/>
            <a:miter lim="800000"/>
            <a:headEnd/>
            <a:tailEnd/>
          </a:ln>
        </p:spPr>
        <p:txBody>
          <a:bodyPr lIns="0" rIns="0" bIns="0" anchor="b"/>
          <a:lstStyle/>
          <a:p>
            <a:pPr fontAlgn="base">
              <a:spcBef>
                <a:spcPct val="0"/>
              </a:spcBef>
              <a:spcAft>
                <a:spcPct val="0"/>
              </a:spcAft>
              <a:defRPr/>
            </a:pPr>
            <a:endParaRPr lang="ru-RU" sz="2300" b="1" dirty="0">
              <a:solidFill>
                <a:srgbClr val="5E2D37"/>
              </a:solidFill>
              <a:effectLst>
                <a:outerShdw blurRad="38100" dist="38100" dir="2700000" algn="tl">
                  <a:srgbClr val="C0C0C0"/>
                </a:outerShdw>
              </a:effectLst>
              <a:latin typeface="Verdana"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093412191"/>
              </p:ext>
            </p:extLst>
          </p:nvPr>
        </p:nvGraphicFramePr>
        <p:xfrm>
          <a:off x="317500" y="1136677"/>
          <a:ext cx="8721725" cy="5025206"/>
        </p:xfrm>
        <a:graphic>
          <a:graphicData uri="http://schemas.openxmlformats.org/drawingml/2006/table">
            <a:tbl>
              <a:tblPr firstRow="1" bandRow="1"/>
              <a:tblGrid>
                <a:gridCol w="647963">
                  <a:extLst>
                    <a:ext uri="{9D8B030D-6E8A-4147-A177-3AD203B41FA5}">
                      <a16:colId xmlns:a16="http://schemas.microsoft.com/office/drawing/2014/main" val="20000"/>
                    </a:ext>
                  </a:extLst>
                </a:gridCol>
                <a:gridCol w="7063687">
                  <a:extLst>
                    <a:ext uri="{9D8B030D-6E8A-4147-A177-3AD203B41FA5}">
                      <a16:colId xmlns:a16="http://schemas.microsoft.com/office/drawing/2014/main" val="20001"/>
                    </a:ext>
                  </a:extLst>
                </a:gridCol>
                <a:gridCol w="1010075">
                  <a:extLst>
                    <a:ext uri="{9D8B030D-6E8A-4147-A177-3AD203B41FA5}">
                      <a16:colId xmlns:a16="http://schemas.microsoft.com/office/drawing/2014/main" val="20002"/>
                    </a:ext>
                  </a:extLst>
                </a:gridCol>
              </a:tblGrid>
              <a:tr h="517286">
                <a:tc>
                  <a:txBody>
                    <a:bodyPr/>
                    <a:lstStyle/>
                    <a:p>
                      <a:pPr algn="ctr"/>
                      <a:r>
                        <a:rPr lang="ru-RU" sz="1400" b="1" dirty="0">
                          <a:latin typeface="Arial" panose="020B0604020202020204" pitchFamily="34" charset="0"/>
                          <a:cs typeface="Arial" panose="020B0604020202020204" pitchFamily="34" charset="0"/>
                        </a:rPr>
                        <a:t>№ п/п</a:t>
                      </a:r>
                    </a:p>
                  </a:txBody>
                  <a:tcPr marL="91425" marR="91425" marT="45716" marB="45716"/>
                </a:tc>
                <a:tc>
                  <a:txBody>
                    <a:bodyPr/>
                    <a:lstStyle/>
                    <a:p>
                      <a:pPr algn="ctr"/>
                      <a:r>
                        <a:rPr lang="ru-RU" sz="1400" b="1" dirty="0">
                          <a:latin typeface="Arial" panose="020B0604020202020204" pitchFamily="34" charset="0"/>
                          <a:cs typeface="Arial" panose="020B0604020202020204" pitchFamily="34" charset="0"/>
                        </a:rPr>
                        <a:t>Наименование</a:t>
                      </a:r>
                    </a:p>
                  </a:txBody>
                  <a:tcPr marL="91425" marR="91425" marT="45716" marB="45716"/>
                </a:tc>
                <a:tc>
                  <a:txBody>
                    <a:bodyPr/>
                    <a:lstStyle/>
                    <a:p>
                      <a:pPr algn="ctr"/>
                      <a:r>
                        <a:rPr lang="ru-RU" sz="1400" b="1" dirty="0">
                          <a:latin typeface="Arial" panose="020B0604020202020204" pitchFamily="34" charset="0"/>
                          <a:cs typeface="Arial" panose="020B0604020202020204" pitchFamily="34" charset="0"/>
                        </a:rPr>
                        <a:t>Стр.</a:t>
                      </a:r>
                    </a:p>
                  </a:txBody>
                  <a:tcPr marL="91425" marR="91425" marT="45716" marB="45716"/>
                </a:tc>
                <a:extLst>
                  <a:ext uri="{0D108BD9-81ED-4DB2-BD59-A6C34878D82A}">
                    <a16:rowId xmlns:a16="http://schemas.microsoft.com/office/drawing/2014/main" val="10000"/>
                  </a:ext>
                </a:extLst>
              </a:tr>
              <a:tr h="335809">
                <a:tc>
                  <a:txBody>
                    <a:bodyPr/>
                    <a:lstStyle/>
                    <a:p>
                      <a:pPr algn="ctr"/>
                      <a:r>
                        <a:rPr lang="ru-RU" sz="1400" b="1" dirty="0">
                          <a:latin typeface="Arial" panose="020B0604020202020204" pitchFamily="34" charset="0"/>
                          <a:cs typeface="Arial" panose="020B0604020202020204" pitchFamily="34" charset="0"/>
                        </a:rPr>
                        <a:t>33</a:t>
                      </a:r>
                    </a:p>
                  </a:txBody>
                  <a:tcPr marL="91425" marR="91425" marT="45716" marB="4571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МП «Обеспечение населения Балахнинского муниципального района Нижегородской области качественными услугами в сфере жилищно-коммунального</a:t>
                      </a:r>
                      <a:r>
                        <a:rPr lang="ru-RU" sz="1400" b="1" baseline="0" dirty="0">
                          <a:latin typeface="Arial" panose="020B0604020202020204" pitchFamily="34" charset="0"/>
                          <a:cs typeface="Arial" panose="020B0604020202020204" pitchFamily="34" charset="0"/>
                        </a:rPr>
                        <a:t> хозяйства</a:t>
                      </a:r>
                      <a:r>
                        <a:rPr lang="ru-RU" sz="1400" b="1" dirty="0">
                          <a:latin typeface="Arial" panose="020B0604020202020204" pitchFamily="34" charset="0"/>
                          <a:cs typeface="Arial" panose="020B0604020202020204" pitchFamily="34" charset="0"/>
                        </a:rPr>
                        <a:t>»</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58-59</a:t>
                      </a:r>
                    </a:p>
                  </a:txBody>
                  <a:tcPr marL="91425" marR="91425" marT="45716" marB="45716"/>
                </a:tc>
                <a:extLst>
                  <a:ext uri="{0D108BD9-81ED-4DB2-BD59-A6C34878D82A}">
                    <a16:rowId xmlns:a16="http://schemas.microsoft.com/office/drawing/2014/main" val="2458487301"/>
                  </a:ext>
                </a:extLst>
              </a:tr>
              <a:tr h="517286">
                <a:tc>
                  <a:txBody>
                    <a:bodyPr/>
                    <a:lstStyle/>
                    <a:p>
                      <a:pPr algn="ctr"/>
                      <a:r>
                        <a:rPr lang="ru-RU" sz="1400" b="1" dirty="0">
                          <a:latin typeface="Arial" panose="020B0604020202020204" pitchFamily="34" charset="0"/>
                          <a:cs typeface="Arial" panose="020B0604020202020204" pitchFamily="34" charset="0"/>
                        </a:rPr>
                        <a:t>34</a:t>
                      </a:r>
                    </a:p>
                  </a:txBody>
                  <a:tcPr marL="91425" marR="91425" marT="45716" marB="4571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Источники финансирования</a:t>
                      </a:r>
                      <a:r>
                        <a:rPr lang="ru-RU" sz="1400" b="1" baseline="0" dirty="0">
                          <a:latin typeface="Arial" panose="020B0604020202020204" pitchFamily="34" charset="0"/>
                          <a:cs typeface="Arial" panose="020B0604020202020204" pitchFamily="34" charset="0"/>
                        </a:rPr>
                        <a:t> дефицита бюджета Балахнинского муниципального района</a:t>
                      </a:r>
                      <a:endParaRPr lang="ru-RU" sz="1400" b="1" dirty="0">
                        <a:latin typeface="Arial" panose="020B0604020202020204" pitchFamily="34" charset="0"/>
                        <a:cs typeface="Arial" panose="020B0604020202020204" pitchFamily="34" charset="0"/>
                      </a:endParaRP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60</a:t>
                      </a:r>
                    </a:p>
                  </a:txBody>
                  <a:tcPr marL="91425" marR="91425" marT="45716" marB="45716"/>
                </a:tc>
                <a:extLst>
                  <a:ext uri="{0D108BD9-81ED-4DB2-BD59-A6C34878D82A}">
                    <a16:rowId xmlns:a16="http://schemas.microsoft.com/office/drawing/2014/main" val="1018645895"/>
                  </a:ext>
                </a:extLst>
              </a:tr>
              <a:tr h="370181">
                <a:tc>
                  <a:txBody>
                    <a:bodyPr/>
                    <a:lstStyle/>
                    <a:p>
                      <a:pPr algn="ctr"/>
                      <a:r>
                        <a:rPr lang="ru-RU" sz="1400" b="1" dirty="0">
                          <a:latin typeface="Arial" panose="020B0604020202020204" pitchFamily="34" charset="0"/>
                          <a:cs typeface="Arial" panose="020B0604020202020204" pitchFamily="34" charset="0"/>
                        </a:rPr>
                        <a:t>35</a:t>
                      </a:r>
                    </a:p>
                  </a:txBody>
                  <a:tcPr marL="91425" marR="91425" marT="45716" marB="4571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Муниципальный долг </a:t>
                      </a:r>
                      <a:r>
                        <a:rPr lang="ru-RU" sz="1400" b="1" baseline="0" dirty="0">
                          <a:latin typeface="Arial" panose="020B0604020202020204" pitchFamily="34" charset="0"/>
                          <a:cs typeface="Arial" panose="020B0604020202020204" pitchFamily="34" charset="0"/>
                        </a:rPr>
                        <a:t>Балахнинского муниципального района </a:t>
                      </a:r>
                      <a:r>
                        <a:rPr lang="ru-RU" sz="1400" b="1" dirty="0">
                          <a:latin typeface="Arial" panose="020B0604020202020204" pitchFamily="34" charset="0"/>
                          <a:cs typeface="Arial" panose="020B0604020202020204" pitchFamily="34" charset="0"/>
                        </a:rPr>
                        <a:t>в 2020 году</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61</a:t>
                      </a:r>
                    </a:p>
                  </a:txBody>
                  <a:tcPr marL="91425" marR="91425" marT="45716" marB="45716"/>
                </a:tc>
                <a:extLst>
                  <a:ext uri="{0D108BD9-81ED-4DB2-BD59-A6C34878D82A}">
                    <a16:rowId xmlns:a16="http://schemas.microsoft.com/office/drawing/2014/main" val="10002"/>
                  </a:ext>
                </a:extLst>
              </a:tr>
              <a:tr h="370181">
                <a:tc>
                  <a:txBody>
                    <a:bodyPr/>
                    <a:lstStyle/>
                    <a:p>
                      <a:pPr algn="ctr"/>
                      <a:r>
                        <a:rPr lang="ru-RU" sz="1400" b="1" dirty="0">
                          <a:latin typeface="Arial" panose="020B0604020202020204" pitchFamily="34" charset="0"/>
                          <a:cs typeface="Arial" panose="020B0604020202020204" pitchFamily="34" charset="0"/>
                        </a:rPr>
                        <a:t>36</a:t>
                      </a:r>
                    </a:p>
                  </a:txBody>
                  <a:tcPr marL="91425" marR="91425" marT="45716" marB="4571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Динамика муниципального долга </a:t>
                      </a:r>
                      <a:r>
                        <a:rPr lang="ru-RU" sz="1400" b="1" baseline="0" dirty="0">
                          <a:latin typeface="Arial" panose="020B0604020202020204" pitchFamily="34" charset="0"/>
                          <a:cs typeface="Arial" panose="020B0604020202020204" pitchFamily="34" charset="0"/>
                        </a:rPr>
                        <a:t>Балахнинского муниципального района  </a:t>
                      </a:r>
                      <a:endParaRPr lang="ru-RU" sz="1400" b="1" dirty="0">
                        <a:latin typeface="Arial" panose="020B0604020202020204" pitchFamily="34" charset="0"/>
                        <a:cs typeface="Arial" panose="020B0604020202020204" pitchFamily="34" charset="0"/>
                      </a:endParaRP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62</a:t>
                      </a:r>
                    </a:p>
                  </a:txBody>
                  <a:tcPr marL="91425" marR="91425" marT="45716" marB="45716"/>
                </a:tc>
                <a:extLst>
                  <a:ext uri="{0D108BD9-81ED-4DB2-BD59-A6C34878D82A}">
                    <a16:rowId xmlns:a16="http://schemas.microsoft.com/office/drawing/2014/main" val="10003"/>
                  </a:ext>
                </a:extLst>
              </a:tr>
              <a:tr h="517286">
                <a:tc>
                  <a:txBody>
                    <a:bodyPr/>
                    <a:lstStyle/>
                    <a:p>
                      <a:pPr algn="ctr"/>
                      <a:r>
                        <a:rPr lang="ru-RU" sz="1400" b="1" dirty="0">
                          <a:latin typeface="Arial" panose="020B0604020202020204" pitchFamily="34" charset="0"/>
                          <a:cs typeface="Arial" panose="020B0604020202020204" pitchFamily="34" charset="0"/>
                        </a:rPr>
                        <a:t>37</a:t>
                      </a:r>
                    </a:p>
                  </a:txBody>
                  <a:tcPr marL="91425" marR="91425" marT="45716" marB="45716"/>
                </a:tc>
                <a:tc>
                  <a:txBody>
                    <a:bodyPr/>
                    <a:lstStyle/>
                    <a:p>
                      <a:pPr algn="just" fontAlgn="base">
                        <a:spcBef>
                          <a:spcPct val="0"/>
                        </a:spcBef>
                        <a:spcAft>
                          <a:spcPct val="0"/>
                        </a:spcAft>
                        <a:defRPr/>
                      </a:pPr>
                      <a:r>
                        <a:rPr lang="ru-RU" sz="1400" b="1" dirty="0">
                          <a:ln w="1905"/>
                          <a:solidFill>
                            <a:schemeClr val="tx1"/>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Сведения о соблюдении ограничений, установленных решением о бюджете Балахнинского муниципального района (с учетом внесенных изменений)</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63</a:t>
                      </a:r>
                    </a:p>
                  </a:txBody>
                  <a:tcPr marL="91425" marR="91425" marT="45716" marB="45716"/>
                </a:tc>
                <a:extLst>
                  <a:ext uri="{0D108BD9-81ED-4DB2-BD59-A6C34878D82A}">
                    <a16:rowId xmlns:a16="http://schemas.microsoft.com/office/drawing/2014/main" val="10004"/>
                  </a:ext>
                </a:extLst>
              </a:tr>
              <a:tr h="370181">
                <a:tc>
                  <a:txBody>
                    <a:bodyPr/>
                    <a:lstStyle/>
                    <a:p>
                      <a:pPr algn="ctr"/>
                      <a:r>
                        <a:rPr lang="ru-RU" sz="1400" b="1" dirty="0">
                          <a:latin typeface="Arial" panose="020B0604020202020204" pitchFamily="34" charset="0"/>
                          <a:cs typeface="Arial" panose="020B0604020202020204" pitchFamily="34" charset="0"/>
                        </a:rPr>
                        <a:t>38</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Соблюдение требований Бюджетного законодательства</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64</a:t>
                      </a:r>
                    </a:p>
                  </a:txBody>
                  <a:tcPr marL="91425" marR="91425" marT="45716" marB="45716"/>
                </a:tc>
                <a:extLst>
                  <a:ext uri="{0D108BD9-81ED-4DB2-BD59-A6C34878D82A}">
                    <a16:rowId xmlns:a16="http://schemas.microsoft.com/office/drawing/2014/main" val="10005"/>
                  </a:ext>
                </a:extLst>
              </a:tr>
              <a:tr h="370181">
                <a:tc>
                  <a:txBody>
                    <a:bodyPr/>
                    <a:lstStyle/>
                    <a:p>
                      <a:pPr algn="ctr"/>
                      <a:r>
                        <a:rPr lang="ru-RU" sz="1400" b="1" dirty="0">
                          <a:latin typeface="Arial" panose="020B0604020202020204" pitchFamily="34" charset="0"/>
                          <a:cs typeface="Arial" panose="020B0604020202020204" pitchFamily="34" charset="0"/>
                        </a:rPr>
                        <a:t>39</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Кредиторская задолженность</a:t>
                      </a:r>
                      <a:r>
                        <a:rPr lang="en-US" sz="1400" b="1" dirty="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бюджетных и</a:t>
                      </a:r>
                      <a:r>
                        <a:rPr lang="ru-RU" sz="1400" b="1" baseline="0" dirty="0">
                          <a:latin typeface="Arial" panose="020B0604020202020204" pitchFamily="34" charset="0"/>
                          <a:cs typeface="Arial" panose="020B0604020202020204" pitchFamily="34" charset="0"/>
                        </a:rPr>
                        <a:t> казенных учреждений</a:t>
                      </a:r>
                      <a:endParaRPr lang="ru-RU" sz="1400" b="1" dirty="0">
                        <a:latin typeface="Arial" panose="020B0604020202020204" pitchFamily="34" charset="0"/>
                        <a:cs typeface="Arial" panose="020B0604020202020204" pitchFamily="34" charset="0"/>
                      </a:endParaRP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65</a:t>
                      </a:r>
                    </a:p>
                  </a:txBody>
                  <a:tcPr marL="91425" marR="91425" marT="45716" marB="45716"/>
                </a:tc>
                <a:extLst>
                  <a:ext uri="{0D108BD9-81ED-4DB2-BD59-A6C34878D82A}">
                    <a16:rowId xmlns:a16="http://schemas.microsoft.com/office/drawing/2014/main" val="10006"/>
                  </a:ext>
                </a:extLst>
              </a:tr>
              <a:tr h="370181">
                <a:tc>
                  <a:txBody>
                    <a:bodyPr/>
                    <a:lstStyle/>
                    <a:p>
                      <a:pPr algn="ctr"/>
                      <a:r>
                        <a:rPr lang="ru-RU" sz="1400" b="1" dirty="0">
                          <a:latin typeface="Arial" panose="020B0604020202020204" pitchFamily="34" charset="0"/>
                          <a:cs typeface="Arial" panose="020B0604020202020204" pitchFamily="34" charset="0"/>
                        </a:rPr>
                        <a:t>40</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Осуществление контрольных мероприятий</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66</a:t>
                      </a:r>
                    </a:p>
                  </a:txBody>
                  <a:tcPr marL="91425" marR="91425" marT="45716" marB="45716"/>
                </a:tc>
                <a:extLst>
                  <a:ext uri="{0D108BD9-81ED-4DB2-BD59-A6C34878D82A}">
                    <a16:rowId xmlns:a16="http://schemas.microsoft.com/office/drawing/2014/main" val="10007"/>
                  </a:ext>
                </a:extLst>
              </a:tr>
              <a:tr h="370181">
                <a:tc>
                  <a:txBody>
                    <a:bodyPr/>
                    <a:lstStyle/>
                    <a:p>
                      <a:pPr algn="ctr"/>
                      <a:r>
                        <a:rPr lang="ru-RU" sz="1400" b="1" dirty="0">
                          <a:latin typeface="Arial" panose="020B0604020202020204" pitchFamily="34" charset="0"/>
                          <a:cs typeface="Arial" panose="020B0604020202020204" pitchFamily="34" charset="0"/>
                        </a:rPr>
                        <a:t>41</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Результаты контрольных мероприятий</a:t>
                      </a: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67-68</a:t>
                      </a:r>
                    </a:p>
                  </a:txBody>
                  <a:tcPr marL="91425" marR="91425" marT="45716" marB="45716"/>
                </a:tc>
                <a:extLst>
                  <a:ext uri="{0D108BD9-81ED-4DB2-BD59-A6C34878D82A}">
                    <a16:rowId xmlns:a16="http://schemas.microsoft.com/office/drawing/2014/main" val="10008"/>
                  </a:ext>
                </a:extLst>
              </a:tr>
              <a:tr h="517286">
                <a:tc>
                  <a:txBody>
                    <a:bodyPr/>
                    <a:lstStyle/>
                    <a:p>
                      <a:pPr algn="ctr"/>
                      <a:r>
                        <a:rPr lang="ru-RU" sz="1400" b="1" dirty="0">
                          <a:latin typeface="Arial" panose="020B0604020202020204" pitchFamily="34" charset="0"/>
                          <a:cs typeface="Arial" panose="020B0604020202020204" pitchFamily="34" charset="0"/>
                        </a:rPr>
                        <a:t>42</a:t>
                      </a:r>
                    </a:p>
                  </a:txBody>
                  <a:tcPr marL="91425" marR="91425" marT="45716" marB="45716"/>
                </a:tc>
                <a:tc>
                  <a:txBody>
                    <a:bodyPr/>
                    <a:lstStyle/>
                    <a:p>
                      <a:pPr algn="just"/>
                      <a:r>
                        <a:rPr lang="ru-RU" sz="1400" b="1" dirty="0">
                          <a:latin typeface="Arial" panose="020B0604020202020204" pitchFamily="34" charset="0"/>
                          <a:cs typeface="Arial" panose="020B0604020202020204" pitchFamily="34" charset="0"/>
                        </a:rPr>
                        <a:t>Контактная</a:t>
                      </a:r>
                      <a:r>
                        <a:rPr lang="ru-RU" sz="1400" b="1" baseline="0" dirty="0">
                          <a:latin typeface="Arial" panose="020B0604020202020204" pitchFamily="34" charset="0"/>
                          <a:cs typeface="Arial" panose="020B0604020202020204" pitchFamily="34" charset="0"/>
                        </a:rPr>
                        <a:t> информация по финансовому управлению администрации Балахнинского муниципального района</a:t>
                      </a:r>
                      <a:endParaRPr lang="ru-RU" sz="1400" b="1" dirty="0">
                        <a:latin typeface="Arial" panose="020B0604020202020204" pitchFamily="34" charset="0"/>
                        <a:cs typeface="Arial" panose="020B0604020202020204" pitchFamily="34" charset="0"/>
                      </a:endParaRPr>
                    </a:p>
                  </a:txBody>
                  <a:tcPr marL="91425" marR="91425" marT="45716" marB="45716"/>
                </a:tc>
                <a:tc>
                  <a:txBody>
                    <a:bodyPr/>
                    <a:lstStyle/>
                    <a:p>
                      <a:pPr algn="ctr"/>
                      <a:r>
                        <a:rPr lang="ru-RU" sz="1400" b="1" dirty="0">
                          <a:solidFill>
                            <a:schemeClr val="tx1"/>
                          </a:solidFill>
                          <a:latin typeface="Arial" panose="020B0604020202020204" pitchFamily="34" charset="0"/>
                          <a:cs typeface="Arial" panose="020B0604020202020204" pitchFamily="34" charset="0"/>
                        </a:rPr>
                        <a:t>69</a:t>
                      </a:r>
                    </a:p>
                  </a:txBody>
                  <a:tcPr marL="91425" marR="91425" marT="45716" marB="45716"/>
                </a:tc>
                <a:extLst>
                  <a:ext uri="{0D108BD9-81ED-4DB2-BD59-A6C34878D82A}">
                    <a16:rowId xmlns:a16="http://schemas.microsoft.com/office/drawing/2014/main" val="10011"/>
                  </a:ext>
                </a:extLst>
              </a:tr>
            </a:tbl>
          </a:graphicData>
        </a:graphic>
      </p:graphicFrame>
      <p:sp>
        <p:nvSpPr>
          <p:cNvPr id="11" name="Прямоугольник 10"/>
          <p:cNvSpPr/>
          <p:nvPr/>
        </p:nvSpPr>
        <p:spPr>
          <a:xfrm>
            <a:off x="2949357" y="276473"/>
            <a:ext cx="3661580" cy="769441"/>
          </a:xfrm>
          <a:prstGeom prst="rect">
            <a:avLst/>
          </a:prstGeom>
        </p:spPr>
        <p:txBody>
          <a:bodyPr wrap="none">
            <a:spAutoFit/>
          </a:bodyPr>
          <a:lstStyle/>
          <a:p>
            <a:pPr algn="ctr" fontAlgn="base">
              <a:spcBef>
                <a:spcPct val="0"/>
              </a:spcBef>
              <a:spcAft>
                <a:spcPct val="0"/>
              </a:spcAft>
              <a:defRPr/>
            </a:pPr>
            <a:r>
              <a:rPr lang="ru-RU" sz="4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Содержание</a:t>
            </a:r>
          </a:p>
        </p:txBody>
      </p:sp>
      <p:sp>
        <p:nvSpPr>
          <p:cNvPr id="8" name="Прямоугольник 7">
            <a:extLst>
              <a:ext uri="{FF2B5EF4-FFF2-40B4-BE49-F238E27FC236}">
                <a16:creationId xmlns:a16="http://schemas.microsoft.com/office/drawing/2014/main" id="{6510EB3E-72DF-4335-849E-03E435916A86}"/>
              </a:ext>
            </a:extLst>
          </p:cNvPr>
          <p:cNvSpPr/>
          <p:nvPr/>
        </p:nvSpPr>
        <p:spPr>
          <a:xfrm>
            <a:off x="2278165" y="5805264"/>
            <a:ext cx="3640740" cy="769441"/>
          </a:xfrm>
          <a:prstGeom prst="rect">
            <a:avLst/>
          </a:prstGeom>
        </p:spPr>
        <p:txBody>
          <a:bodyPr wrap="none">
            <a:spAutoFit/>
          </a:bodyPr>
          <a:lstStyle/>
          <a:p>
            <a:pPr algn="ctr" fontAlgn="base">
              <a:spcBef>
                <a:spcPct val="0"/>
              </a:spcBef>
              <a:spcAft>
                <a:spcPct val="0"/>
              </a:spcAft>
              <a:defRPr/>
            </a:pPr>
            <a:r>
              <a:rPr lang="ru-RU" sz="44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___________</a:t>
            </a:r>
          </a:p>
        </p:txBody>
      </p:sp>
    </p:spTree>
    <p:extLst>
      <p:ext uri="{BB962C8B-B14F-4D97-AF65-F5344CB8AC3E}">
        <p14:creationId xmlns:p14="http://schemas.microsoft.com/office/powerpoint/2010/main" val="37957407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73196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91680" y="116632"/>
            <a:ext cx="5254751" cy="1200329"/>
          </a:xfrm>
          <a:prstGeom prst="rect">
            <a:avLst/>
          </a:prstGeom>
        </p:spPr>
        <p:txBody>
          <a:bodyPr wrap="square">
            <a:spAutoFit/>
          </a:bodyPr>
          <a:lstStyle/>
          <a:p>
            <a:pPr algn="ctr"/>
            <a:r>
              <a:rPr lang="ru-RU" sz="2400" b="1" dirty="0">
                <a:solidFill>
                  <a:schemeClr val="accent1">
                    <a:lumMod val="75000"/>
                  </a:schemeClr>
                </a:solidFill>
                <a:latin typeface="Arial" panose="020B0604020202020204" pitchFamily="34" charset="0"/>
                <a:cs typeface="Arial" panose="020B0604020202020204" pitchFamily="34" charset="0"/>
              </a:rPr>
              <a:t>Экономическая</a:t>
            </a:r>
            <a:r>
              <a:rPr lang="ru-RU" sz="2400" dirty="0">
                <a:solidFill>
                  <a:schemeClr val="accent1">
                    <a:lumMod val="75000"/>
                  </a:schemeClr>
                </a:solidFill>
                <a:latin typeface="Arial" panose="020B0604020202020204" pitchFamily="34" charset="0"/>
                <a:cs typeface="Arial" panose="020B0604020202020204" pitchFamily="34" charset="0"/>
              </a:rPr>
              <a:t> </a:t>
            </a:r>
            <a:r>
              <a:rPr lang="ru-RU" sz="2400" b="1" dirty="0">
                <a:solidFill>
                  <a:schemeClr val="accent1">
                    <a:lumMod val="75000"/>
                  </a:schemeClr>
                </a:solidFill>
                <a:latin typeface="Arial" panose="020B0604020202020204" pitchFamily="34" charset="0"/>
                <a:cs typeface="Arial" panose="020B0604020202020204" pitchFamily="34" charset="0"/>
              </a:rPr>
              <a:t>основа Балахнинского муниципального района </a:t>
            </a:r>
          </a:p>
        </p:txBody>
      </p:sp>
      <p:sp>
        <p:nvSpPr>
          <p:cNvPr id="19" name="Oval 13"/>
          <p:cNvSpPr>
            <a:spLocks noChangeArrowheads="1"/>
          </p:cNvSpPr>
          <p:nvPr/>
        </p:nvSpPr>
        <p:spPr bwMode="auto">
          <a:xfrm>
            <a:off x="8172450" y="6453188"/>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8</a:t>
            </a:r>
          </a:p>
        </p:txBody>
      </p:sp>
      <p:grpSp>
        <p:nvGrpSpPr>
          <p:cNvPr id="21" name="Группа 20">
            <a:extLst>
              <a:ext uri="{FF2B5EF4-FFF2-40B4-BE49-F238E27FC236}">
                <a16:creationId xmlns:a16="http://schemas.microsoft.com/office/drawing/2014/main" id="{0B7F3C1C-986F-46CA-A2E3-248A3E01B703}"/>
              </a:ext>
            </a:extLst>
          </p:cNvPr>
          <p:cNvGrpSpPr/>
          <p:nvPr/>
        </p:nvGrpSpPr>
        <p:grpSpPr>
          <a:xfrm>
            <a:off x="0" y="1484784"/>
            <a:ext cx="5868144" cy="5373216"/>
            <a:chOff x="61512" y="1530658"/>
            <a:chExt cx="9015350" cy="5275007"/>
          </a:xfrm>
        </p:grpSpPr>
        <p:grpSp>
          <p:nvGrpSpPr>
            <p:cNvPr id="22" name="Группа 2">
              <a:extLst>
                <a:ext uri="{FF2B5EF4-FFF2-40B4-BE49-F238E27FC236}">
                  <a16:creationId xmlns:a16="http://schemas.microsoft.com/office/drawing/2014/main" id="{5B8BEED8-4E0B-43FF-8AF5-66D052C53D31}"/>
                </a:ext>
              </a:extLst>
            </p:cNvPr>
            <p:cNvGrpSpPr>
              <a:grpSpLocks/>
            </p:cNvGrpSpPr>
            <p:nvPr/>
          </p:nvGrpSpPr>
          <p:grpSpPr bwMode="auto">
            <a:xfrm>
              <a:off x="70023" y="4957100"/>
              <a:ext cx="2585544" cy="1848565"/>
              <a:chOff x="354013" y="2264411"/>
              <a:chExt cx="1797050" cy="1352550"/>
            </a:xfrm>
          </p:grpSpPr>
          <p:pic>
            <p:nvPicPr>
              <p:cNvPr id="43" name="Picture 12" descr="Foto_2">
                <a:extLst>
                  <a:ext uri="{FF2B5EF4-FFF2-40B4-BE49-F238E27FC236}">
                    <a16:creationId xmlns:a16="http://schemas.microsoft.com/office/drawing/2014/main" id="{739688E2-1207-4C4B-B1B7-9AB1A8A60110}"/>
                  </a:ext>
                </a:extLst>
              </p:cNvPr>
              <p:cNvPicPr>
                <a:picLocks noChangeAspect="1" noChangeArrowheads="1"/>
              </p:cNvPicPr>
              <p:nvPr/>
            </p:nvPicPr>
            <p:blipFill>
              <a:blip r:embed="rId3" cstate="print"/>
              <a:srcRect/>
              <a:stretch>
                <a:fillRect/>
              </a:stretch>
            </p:blipFill>
            <p:spPr bwMode="auto">
              <a:xfrm>
                <a:off x="354013" y="2264411"/>
                <a:ext cx="1797050" cy="1352550"/>
              </a:xfrm>
              <a:prstGeom prst="rect">
                <a:avLst/>
              </a:prstGeom>
              <a:noFill/>
              <a:ln w="9525">
                <a:noFill/>
                <a:miter lim="800000"/>
                <a:headEnd/>
                <a:tailEnd/>
              </a:ln>
            </p:spPr>
          </p:pic>
          <p:pic>
            <p:nvPicPr>
              <p:cNvPr id="44" name="Picture 13" descr="pre_276ad77039ba12bbf44fe751a70b3b52">
                <a:extLst>
                  <a:ext uri="{FF2B5EF4-FFF2-40B4-BE49-F238E27FC236}">
                    <a16:creationId xmlns:a16="http://schemas.microsoft.com/office/drawing/2014/main" id="{691F8497-983A-44AF-A9FD-7ABDAD256496}"/>
                  </a:ext>
                </a:extLst>
              </p:cNvPr>
              <p:cNvPicPr>
                <a:picLocks noChangeAspect="1" noChangeArrowheads="1"/>
              </p:cNvPicPr>
              <p:nvPr/>
            </p:nvPicPr>
            <p:blipFill>
              <a:blip r:embed="rId4" cstate="print"/>
              <a:srcRect/>
              <a:stretch>
                <a:fillRect/>
              </a:stretch>
            </p:blipFill>
            <p:spPr bwMode="auto">
              <a:xfrm>
                <a:off x="354013" y="2270126"/>
                <a:ext cx="952500" cy="828675"/>
              </a:xfrm>
              <a:prstGeom prst="rect">
                <a:avLst/>
              </a:prstGeom>
              <a:noFill/>
              <a:ln w="9525">
                <a:noFill/>
                <a:miter lim="800000"/>
                <a:headEnd/>
                <a:tailEnd/>
              </a:ln>
            </p:spPr>
          </p:pic>
        </p:grpSp>
        <p:grpSp>
          <p:nvGrpSpPr>
            <p:cNvPr id="23" name="Группа 6">
              <a:extLst>
                <a:ext uri="{FF2B5EF4-FFF2-40B4-BE49-F238E27FC236}">
                  <a16:creationId xmlns:a16="http://schemas.microsoft.com/office/drawing/2014/main" id="{8DFD71FF-9AD0-4A60-A0DB-8EEFE6B2E031}"/>
                </a:ext>
              </a:extLst>
            </p:cNvPr>
            <p:cNvGrpSpPr>
              <a:grpSpLocks/>
            </p:cNvGrpSpPr>
            <p:nvPr/>
          </p:nvGrpSpPr>
          <p:grpSpPr bwMode="auto">
            <a:xfrm>
              <a:off x="4125718" y="4579929"/>
              <a:ext cx="3298452" cy="2207381"/>
              <a:chOff x="9282113" y="3094038"/>
              <a:chExt cx="2014537" cy="1550987"/>
            </a:xfrm>
          </p:grpSpPr>
          <p:pic>
            <p:nvPicPr>
              <p:cNvPr id="41" name="Picture 16" descr="Биаксплен 005">
                <a:extLst>
                  <a:ext uri="{FF2B5EF4-FFF2-40B4-BE49-F238E27FC236}">
                    <a16:creationId xmlns:a16="http://schemas.microsoft.com/office/drawing/2014/main" id="{EA754DB3-422A-409C-862D-83E949284FC9}"/>
                  </a:ext>
                </a:extLst>
              </p:cNvPr>
              <p:cNvPicPr>
                <a:picLocks noChangeAspect="1" noChangeArrowheads="1"/>
              </p:cNvPicPr>
              <p:nvPr/>
            </p:nvPicPr>
            <p:blipFill>
              <a:blip r:embed="rId5" cstate="print"/>
              <a:srcRect/>
              <a:stretch>
                <a:fillRect/>
              </a:stretch>
            </p:blipFill>
            <p:spPr bwMode="auto">
              <a:xfrm>
                <a:off x="9282113" y="3094038"/>
                <a:ext cx="2014537" cy="1550987"/>
              </a:xfrm>
              <a:prstGeom prst="rect">
                <a:avLst/>
              </a:prstGeom>
              <a:noFill/>
              <a:ln w="9525">
                <a:noFill/>
                <a:miter lim="800000"/>
                <a:headEnd/>
                <a:tailEnd/>
              </a:ln>
            </p:spPr>
          </p:pic>
          <p:pic>
            <p:nvPicPr>
              <p:cNvPr id="42" name="Picture 22" descr="logo">
                <a:extLst>
                  <a:ext uri="{FF2B5EF4-FFF2-40B4-BE49-F238E27FC236}">
                    <a16:creationId xmlns:a16="http://schemas.microsoft.com/office/drawing/2014/main" id="{D2086766-A6F9-425F-92D5-186EA962A126}"/>
                  </a:ext>
                </a:extLst>
              </p:cNvPr>
              <p:cNvPicPr>
                <a:picLocks noChangeAspect="1" noChangeArrowheads="1"/>
              </p:cNvPicPr>
              <p:nvPr/>
            </p:nvPicPr>
            <p:blipFill>
              <a:blip r:embed="rId6" cstate="print"/>
              <a:srcRect/>
              <a:stretch>
                <a:fillRect/>
              </a:stretch>
            </p:blipFill>
            <p:spPr bwMode="auto">
              <a:xfrm>
                <a:off x="9305925" y="3143250"/>
                <a:ext cx="1104900" cy="698500"/>
              </a:xfrm>
              <a:prstGeom prst="rect">
                <a:avLst/>
              </a:prstGeom>
              <a:noFill/>
              <a:ln w="9525">
                <a:noFill/>
                <a:miter lim="800000"/>
                <a:headEnd/>
                <a:tailEnd/>
              </a:ln>
            </p:spPr>
          </p:pic>
        </p:grpSp>
        <p:pic>
          <p:nvPicPr>
            <p:cNvPr id="24" name="Picture 21" descr="олпбi">
              <a:extLst>
                <a:ext uri="{FF2B5EF4-FFF2-40B4-BE49-F238E27FC236}">
                  <a16:creationId xmlns:a16="http://schemas.microsoft.com/office/drawing/2014/main" id="{6A789E3C-EA20-480A-BDA4-152082D16CEB}"/>
                </a:ext>
              </a:extLst>
            </p:cNvPr>
            <p:cNvPicPr>
              <a:picLocks noChangeAspect="1" noChangeArrowheads="1"/>
            </p:cNvPicPr>
            <p:nvPr/>
          </p:nvPicPr>
          <p:blipFill>
            <a:blip r:embed="rId7" cstate="print"/>
            <a:srcRect/>
            <a:stretch>
              <a:fillRect/>
            </a:stretch>
          </p:blipFill>
          <p:spPr bwMode="auto">
            <a:xfrm>
              <a:off x="2271188" y="5679834"/>
              <a:ext cx="2094066" cy="1107476"/>
            </a:xfrm>
            <a:prstGeom prst="rect">
              <a:avLst/>
            </a:prstGeom>
            <a:noFill/>
            <a:ln w="9525">
              <a:noFill/>
              <a:miter lim="800000"/>
              <a:headEnd/>
              <a:tailEnd/>
            </a:ln>
          </p:spPr>
        </p:pic>
        <p:pic>
          <p:nvPicPr>
            <p:cNvPr id="25" name="Рисунок 24">
              <a:extLst>
                <a:ext uri="{FF2B5EF4-FFF2-40B4-BE49-F238E27FC236}">
                  <a16:creationId xmlns:a16="http://schemas.microsoft.com/office/drawing/2014/main" id="{CC98A402-F05B-40E1-8E0B-1A5E6FE532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9124" y="6252569"/>
              <a:ext cx="1717738" cy="540169"/>
            </a:xfrm>
            <a:prstGeom prst="rect">
              <a:avLst/>
            </a:prstGeom>
          </p:spPr>
        </p:pic>
        <p:grpSp>
          <p:nvGrpSpPr>
            <p:cNvPr id="26" name="Группа 25">
              <a:extLst>
                <a:ext uri="{FF2B5EF4-FFF2-40B4-BE49-F238E27FC236}">
                  <a16:creationId xmlns:a16="http://schemas.microsoft.com/office/drawing/2014/main" id="{6B22B4F3-A193-40AF-904C-E5C3FA269A2B}"/>
                </a:ext>
              </a:extLst>
            </p:cNvPr>
            <p:cNvGrpSpPr/>
            <p:nvPr/>
          </p:nvGrpSpPr>
          <p:grpSpPr>
            <a:xfrm>
              <a:off x="61512" y="1530658"/>
              <a:ext cx="9015350" cy="4721235"/>
              <a:chOff x="61512" y="1530658"/>
              <a:chExt cx="9015350" cy="4721235"/>
            </a:xfrm>
          </p:grpSpPr>
          <p:grpSp>
            <p:nvGrpSpPr>
              <p:cNvPr id="27" name="Группа 3">
                <a:extLst>
                  <a:ext uri="{FF2B5EF4-FFF2-40B4-BE49-F238E27FC236}">
                    <a16:creationId xmlns:a16="http://schemas.microsoft.com/office/drawing/2014/main" id="{7DE9CFD7-1D97-439E-B1AC-3EC115BDB054}"/>
                  </a:ext>
                </a:extLst>
              </p:cNvPr>
              <p:cNvGrpSpPr>
                <a:grpSpLocks/>
              </p:cNvGrpSpPr>
              <p:nvPr/>
            </p:nvGrpSpPr>
            <p:grpSpPr bwMode="auto">
              <a:xfrm>
                <a:off x="70023" y="1581161"/>
                <a:ext cx="3358803" cy="2417117"/>
                <a:chOff x="356235" y="4114800"/>
                <a:chExt cx="2192338" cy="1419225"/>
              </a:xfrm>
            </p:grpSpPr>
            <p:pic>
              <p:nvPicPr>
                <p:cNvPr id="39" name="Picture 8" descr="i">
                  <a:extLst>
                    <a:ext uri="{FF2B5EF4-FFF2-40B4-BE49-F238E27FC236}">
                      <a16:creationId xmlns:a16="http://schemas.microsoft.com/office/drawing/2014/main" id="{DE153F12-34DA-4213-92F1-13D5396EA108}"/>
                    </a:ext>
                  </a:extLst>
                </p:cNvPr>
                <p:cNvPicPr>
                  <a:picLocks noChangeAspect="1" noChangeArrowheads="1"/>
                </p:cNvPicPr>
                <p:nvPr/>
              </p:nvPicPr>
              <p:blipFill>
                <a:blip r:embed="rId9" cstate="print"/>
                <a:srcRect/>
                <a:stretch>
                  <a:fillRect/>
                </a:stretch>
              </p:blipFill>
              <p:spPr bwMode="auto">
                <a:xfrm>
                  <a:off x="356235" y="4114800"/>
                  <a:ext cx="2192338" cy="1419225"/>
                </a:xfrm>
                <a:prstGeom prst="rect">
                  <a:avLst/>
                </a:prstGeom>
                <a:noFill/>
                <a:ln w="9525">
                  <a:noFill/>
                  <a:miter lim="800000"/>
                  <a:headEnd/>
                  <a:tailEnd/>
                </a:ln>
              </p:spPr>
            </p:pic>
            <p:pic>
              <p:nvPicPr>
                <p:cNvPr id="40" name="Picture 9" descr="iш">
                  <a:extLst>
                    <a:ext uri="{FF2B5EF4-FFF2-40B4-BE49-F238E27FC236}">
                      <a16:creationId xmlns:a16="http://schemas.microsoft.com/office/drawing/2014/main" id="{2456978F-C2EB-483D-9C2E-82FB2170D4CF}"/>
                    </a:ext>
                  </a:extLst>
                </p:cNvPr>
                <p:cNvPicPr>
                  <a:picLocks noChangeAspect="1" noChangeArrowheads="1"/>
                </p:cNvPicPr>
                <p:nvPr/>
              </p:nvPicPr>
              <p:blipFill>
                <a:blip r:embed="rId10" cstate="print"/>
                <a:srcRect/>
                <a:stretch>
                  <a:fillRect/>
                </a:stretch>
              </p:blipFill>
              <p:spPr bwMode="auto">
                <a:xfrm>
                  <a:off x="400050" y="4824413"/>
                  <a:ext cx="906463" cy="695325"/>
                </a:xfrm>
                <a:prstGeom prst="rect">
                  <a:avLst/>
                </a:prstGeom>
                <a:noFill/>
                <a:ln w="9525">
                  <a:noFill/>
                  <a:miter lim="800000"/>
                  <a:headEnd/>
                  <a:tailEnd/>
                </a:ln>
              </p:spPr>
            </p:pic>
          </p:grpSp>
          <p:grpSp>
            <p:nvGrpSpPr>
              <p:cNvPr id="28" name="Группа 4">
                <a:extLst>
                  <a:ext uri="{FF2B5EF4-FFF2-40B4-BE49-F238E27FC236}">
                    <a16:creationId xmlns:a16="http://schemas.microsoft.com/office/drawing/2014/main" id="{04A8F5F8-F54B-4F57-8481-3C25020A88F2}"/>
                  </a:ext>
                </a:extLst>
              </p:cNvPr>
              <p:cNvGrpSpPr>
                <a:grpSpLocks/>
              </p:cNvGrpSpPr>
              <p:nvPr/>
            </p:nvGrpSpPr>
            <p:grpSpPr bwMode="auto">
              <a:xfrm>
                <a:off x="3436999" y="1580740"/>
                <a:ext cx="5600875" cy="3054374"/>
                <a:chOff x="1749108" y="3182938"/>
                <a:chExt cx="2066925" cy="1389062"/>
              </a:xfrm>
            </p:grpSpPr>
            <p:pic>
              <p:nvPicPr>
                <p:cNvPr id="37" name="Picture 10" descr="wr-720">
                  <a:extLst>
                    <a:ext uri="{FF2B5EF4-FFF2-40B4-BE49-F238E27FC236}">
                      <a16:creationId xmlns:a16="http://schemas.microsoft.com/office/drawing/2014/main" id="{FDAAC117-FA98-400B-A3D3-986A001665BD}"/>
                    </a:ext>
                  </a:extLst>
                </p:cNvPr>
                <p:cNvPicPr>
                  <a:picLocks noChangeAspect="1" noChangeArrowheads="1"/>
                </p:cNvPicPr>
                <p:nvPr/>
              </p:nvPicPr>
              <p:blipFill>
                <a:blip r:embed="rId11" cstate="print"/>
                <a:srcRect/>
                <a:stretch>
                  <a:fillRect/>
                </a:stretch>
              </p:blipFill>
              <p:spPr bwMode="auto">
                <a:xfrm>
                  <a:off x="1749108" y="3194050"/>
                  <a:ext cx="2066925" cy="1377950"/>
                </a:xfrm>
                <a:prstGeom prst="rect">
                  <a:avLst/>
                </a:prstGeom>
                <a:noFill/>
                <a:ln w="9525">
                  <a:noFill/>
                  <a:miter lim="800000"/>
                  <a:headEnd/>
                  <a:tailEnd/>
                </a:ln>
              </p:spPr>
            </p:pic>
            <p:pic>
              <p:nvPicPr>
                <p:cNvPr id="38" name="Picture 11" descr="ЛОГО-ПРЗ">
                  <a:extLst>
                    <a:ext uri="{FF2B5EF4-FFF2-40B4-BE49-F238E27FC236}">
                      <a16:creationId xmlns:a16="http://schemas.microsoft.com/office/drawing/2014/main" id="{00A7E5FA-5FD0-46F1-AD29-26F9B477A47B}"/>
                    </a:ext>
                  </a:extLst>
                </p:cNvPr>
                <p:cNvPicPr>
                  <a:picLocks noChangeAspect="1" noChangeArrowheads="1"/>
                </p:cNvPicPr>
                <p:nvPr/>
              </p:nvPicPr>
              <p:blipFill>
                <a:blip r:embed="rId12" cstate="print"/>
                <a:srcRect/>
                <a:stretch>
                  <a:fillRect/>
                </a:stretch>
              </p:blipFill>
              <p:spPr bwMode="auto">
                <a:xfrm>
                  <a:off x="1749108" y="3182938"/>
                  <a:ext cx="1308100" cy="628650"/>
                </a:xfrm>
                <a:prstGeom prst="rect">
                  <a:avLst/>
                </a:prstGeom>
                <a:noFill/>
                <a:ln w="9525">
                  <a:noFill/>
                  <a:miter lim="800000"/>
                  <a:headEnd/>
                  <a:tailEnd/>
                </a:ln>
              </p:spPr>
            </p:pic>
          </p:grpSp>
          <p:pic>
            <p:nvPicPr>
              <p:cNvPr id="29" name="Picture 14" descr="iббб">
                <a:extLst>
                  <a:ext uri="{FF2B5EF4-FFF2-40B4-BE49-F238E27FC236}">
                    <a16:creationId xmlns:a16="http://schemas.microsoft.com/office/drawing/2014/main" id="{A702D76E-BFA1-4AC6-BB54-93A6710A2FEB}"/>
                  </a:ext>
                </a:extLst>
              </p:cNvPr>
              <p:cNvPicPr>
                <a:picLocks noChangeAspect="1" noChangeArrowheads="1"/>
              </p:cNvPicPr>
              <p:nvPr/>
            </p:nvPicPr>
            <p:blipFill>
              <a:blip r:embed="rId13" cstate="print"/>
              <a:srcRect/>
              <a:stretch>
                <a:fillRect/>
              </a:stretch>
            </p:blipFill>
            <p:spPr bwMode="auto">
              <a:xfrm>
                <a:off x="61512" y="4026113"/>
                <a:ext cx="1443648" cy="643265"/>
              </a:xfrm>
              <a:prstGeom prst="rect">
                <a:avLst/>
              </a:prstGeom>
              <a:noFill/>
              <a:ln w="9525">
                <a:noFill/>
                <a:miter lim="800000"/>
                <a:headEnd/>
                <a:tailEnd/>
              </a:ln>
            </p:spPr>
          </p:pic>
          <p:grpSp>
            <p:nvGrpSpPr>
              <p:cNvPr id="30" name="Группа 7">
                <a:extLst>
                  <a:ext uri="{FF2B5EF4-FFF2-40B4-BE49-F238E27FC236}">
                    <a16:creationId xmlns:a16="http://schemas.microsoft.com/office/drawing/2014/main" id="{B72065D1-1001-4A05-9BE7-B8528BE170AC}"/>
                  </a:ext>
                </a:extLst>
              </p:cNvPr>
              <p:cNvGrpSpPr>
                <a:grpSpLocks/>
              </p:cNvGrpSpPr>
              <p:nvPr/>
            </p:nvGrpSpPr>
            <p:grpSpPr bwMode="auto">
              <a:xfrm>
                <a:off x="1645436" y="3576979"/>
                <a:ext cx="3342593" cy="2116269"/>
                <a:chOff x="8795864" y="3915251"/>
                <a:chExt cx="2935284" cy="1694182"/>
              </a:xfrm>
            </p:grpSpPr>
            <p:pic>
              <p:nvPicPr>
                <p:cNvPr id="35" name="Рисунок 5">
                  <a:extLst>
                    <a:ext uri="{FF2B5EF4-FFF2-40B4-BE49-F238E27FC236}">
                      <a16:creationId xmlns:a16="http://schemas.microsoft.com/office/drawing/2014/main" id="{6AA1A967-8F7C-43DB-B350-19908B5455E0}"/>
                    </a:ext>
                  </a:extLst>
                </p:cNvPr>
                <p:cNvPicPr>
                  <a:picLocks noChangeAspect="1"/>
                </p:cNvPicPr>
                <p:nvPr/>
              </p:nvPicPr>
              <p:blipFill>
                <a:blip r:embed="rId14" cstate="print"/>
                <a:srcRect/>
                <a:stretch>
                  <a:fillRect/>
                </a:stretch>
              </p:blipFill>
              <p:spPr bwMode="auto">
                <a:xfrm>
                  <a:off x="8795864" y="3975896"/>
                  <a:ext cx="2178049" cy="1633537"/>
                </a:xfrm>
                <a:prstGeom prst="rect">
                  <a:avLst/>
                </a:prstGeom>
                <a:noFill/>
                <a:ln w="9525">
                  <a:noFill/>
                  <a:miter lim="800000"/>
                  <a:headEnd/>
                  <a:tailEnd/>
                </a:ln>
              </p:spPr>
            </p:pic>
            <p:pic>
              <p:nvPicPr>
                <p:cNvPr id="36" name="Picture 20" descr="итсмлра">
                  <a:extLst>
                    <a:ext uri="{FF2B5EF4-FFF2-40B4-BE49-F238E27FC236}">
                      <a16:creationId xmlns:a16="http://schemas.microsoft.com/office/drawing/2014/main" id="{57289CCB-27EF-4918-BC12-7E29797926A3}"/>
                    </a:ext>
                  </a:extLst>
                </p:cNvPr>
                <p:cNvPicPr>
                  <a:picLocks noChangeAspect="1" noChangeArrowheads="1"/>
                </p:cNvPicPr>
                <p:nvPr/>
              </p:nvPicPr>
              <p:blipFill>
                <a:blip r:embed="rId15" cstate="print"/>
                <a:srcRect/>
                <a:stretch>
                  <a:fillRect/>
                </a:stretch>
              </p:blipFill>
              <p:spPr bwMode="auto">
                <a:xfrm>
                  <a:off x="9481661" y="3915251"/>
                  <a:ext cx="2249487" cy="701675"/>
                </a:xfrm>
                <a:prstGeom prst="rect">
                  <a:avLst/>
                </a:prstGeom>
                <a:noFill/>
                <a:ln w="9525">
                  <a:noFill/>
                  <a:miter lim="800000"/>
                  <a:headEnd/>
                  <a:tailEnd/>
                </a:ln>
              </p:spPr>
            </p:pic>
          </p:grpSp>
          <p:grpSp>
            <p:nvGrpSpPr>
              <p:cNvPr id="31" name="Группа 30">
                <a:extLst>
                  <a:ext uri="{FF2B5EF4-FFF2-40B4-BE49-F238E27FC236}">
                    <a16:creationId xmlns:a16="http://schemas.microsoft.com/office/drawing/2014/main" id="{6E7CFFA9-A713-464A-9402-73B3318751A5}"/>
                  </a:ext>
                </a:extLst>
              </p:cNvPr>
              <p:cNvGrpSpPr/>
              <p:nvPr/>
            </p:nvGrpSpPr>
            <p:grpSpPr>
              <a:xfrm>
                <a:off x="6600719" y="4394053"/>
                <a:ext cx="2476143" cy="1857840"/>
                <a:chOff x="7032016" y="4532251"/>
                <a:chExt cx="2476143" cy="1857840"/>
              </a:xfrm>
            </p:grpSpPr>
            <p:pic>
              <p:nvPicPr>
                <p:cNvPr id="33" name="Рисунок 32">
                  <a:extLst>
                    <a:ext uri="{FF2B5EF4-FFF2-40B4-BE49-F238E27FC236}">
                      <a16:creationId xmlns:a16="http://schemas.microsoft.com/office/drawing/2014/main" id="{609DC949-E9C0-4331-A29C-5D9A01F9321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32016" y="4532251"/>
                  <a:ext cx="2476143" cy="1857840"/>
                </a:xfrm>
                <a:prstGeom prst="rect">
                  <a:avLst/>
                </a:prstGeom>
              </p:spPr>
            </p:pic>
            <p:pic>
              <p:nvPicPr>
                <p:cNvPr id="34" name="Picture 41" descr="78665_content_реал 3">
                  <a:extLst>
                    <a:ext uri="{FF2B5EF4-FFF2-40B4-BE49-F238E27FC236}">
                      <a16:creationId xmlns:a16="http://schemas.microsoft.com/office/drawing/2014/main" id="{62C634BE-E0BC-4BED-9E37-4B5EF2AC309F}"/>
                    </a:ext>
                  </a:extLst>
                </p:cNvPr>
                <p:cNvPicPr>
                  <a:picLocks noChangeAspect="1" noChangeArrowheads="1"/>
                </p:cNvPicPr>
                <p:nvPr/>
              </p:nvPicPr>
              <p:blipFill>
                <a:blip r:embed="rId17" cstate="print"/>
                <a:srcRect/>
                <a:stretch>
                  <a:fillRect/>
                </a:stretch>
              </p:blipFill>
              <p:spPr bwMode="auto">
                <a:xfrm>
                  <a:off x="8327059" y="5261379"/>
                  <a:ext cx="1181100" cy="1128712"/>
                </a:xfrm>
                <a:prstGeom prst="rect">
                  <a:avLst/>
                </a:prstGeom>
                <a:noFill/>
                <a:ln w="9525">
                  <a:noFill/>
                  <a:miter lim="800000"/>
                  <a:headEnd/>
                  <a:tailEnd/>
                </a:ln>
              </p:spPr>
            </p:pic>
          </p:grpSp>
          <p:pic>
            <p:nvPicPr>
              <p:cNvPr id="32" name="Рисунок 31">
                <a:extLst>
                  <a:ext uri="{FF2B5EF4-FFF2-40B4-BE49-F238E27FC236}">
                    <a16:creationId xmlns:a16="http://schemas.microsoft.com/office/drawing/2014/main" id="{F21E023C-B03C-447D-AE36-01D21273D93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97" t="23352" r="71059" b="33280"/>
              <a:stretch/>
            </p:blipFill>
            <p:spPr>
              <a:xfrm>
                <a:off x="6261568" y="1530658"/>
                <a:ext cx="2736304" cy="936105"/>
              </a:xfrm>
              <a:prstGeom prst="rect">
                <a:avLst/>
              </a:prstGeom>
            </p:spPr>
          </p:pic>
        </p:grpSp>
      </p:grpSp>
      <p:sp>
        <p:nvSpPr>
          <p:cNvPr id="45" name="TextBox 44">
            <a:extLst>
              <a:ext uri="{FF2B5EF4-FFF2-40B4-BE49-F238E27FC236}">
                <a16:creationId xmlns:a16="http://schemas.microsoft.com/office/drawing/2014/main" id="{EB07D5D2-7925-46F7-A184-BD50FF358680}"/>
              </a:ext>
            </a:extLst>
          </p:cNvPr>
          <p:cNvSpPr txBox="1"/>
          <p:nvPr/>
        </p:nvSpPr>
        <p:spPr>
          <a:xfrm>
            <a:off x="5831632" y="1484784"/>
            <a:ext cx="3312368" cy="4955203"/>
          </a:xfrm>
          <a:prstGeom prst="rect">
            <a:avLst/>
          </a:prstGeom>
          <a:solidFill>
            <a:schemeClr val="accent1">
              <a:lumMod val="20000"/>
              <a:lumOff val="80000"/>
            </a:schemeClr>
          </a:solidFill>
          <a:ln>
            <a:solidFill>
              <a:schemeClr val="bg1">
                <a:lumMod val="50000"/>
              </a:schemeClr>
            </a:solidFill>
          </a:ln>
        </p:spPr>
        <p:txBody>
          <a:bodyPr wrap="square" rtlCol="0">
            <a:spAutoFit/>
          </a:bodyPr>
          <a:lstStyle/>
          <a:p>
            <a:r>
              <a:rPr lang="ru-RU" sz="1400" b="1" u="sng" dirty="0">
                <a:latin typeface="Arial" panose="020B0604020202020204" pitchFamily="34" charset="0"/>
                <a:cs typeface="Arial" panose="020B0604020202020204" pitchFamily="34" charset="0"/>
              </a:rPr>
              <a:t>Крупные предприятия:</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АО «Волга»</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АО «НПО «Правдинский радиозавод»</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a:t>
            </a:r>
            <a:r>
              <a:rPr lang="ru-RU" sz="1200" dirty="0" err="1">
                <a:latin typeface="Arial" panose="020B0604020202020204" pitchFamily="34" charset="0"/>
                <a:cs typeface="Arial" panose="020B0604020202020204" pitchFamily="34" charset="0"/>
              </a:rPr>
              <a:t>Биаксплен</a:t>
            </a:r>
            <a:r>
              <a:rPr lang="ru-RU" sz="1200" dirty="0">
                <a:latin typeface="Arial" panose="020B0604020202020204" pitchFamily="34" charset="0"/>
                <a:cs typeface="Arial" panose="020B0604020202020204" pitchFamily="34" charset="0"/>
              </a:rPr>
              <a:t>»</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a:t>
            </a:r>
            <a:r>
              <a:rPr lang="ru-RU" sz="1200" dirty="0" err="1">
                <a:latin typeface="Arial" panose="020B0604020202020204" pitchFamily="34" charset="0"/>
                <a:cs typeface="Arial" panose="020B0604020202020204" pitchFamily="34" charset="0"/>
              </a:rPr>
              <a:t>Реттенмайер</a:t>
            </a:r>
            <a:r>
              <a:rPr lang="ru-RU" sz="1200" dirty="0">
                <a:latin typeface="Arial" panose="020B0604020202020204" pitchFamily="34" charset="0"/>
                <a:cs typeface="Arial" panose="020B0604020202020204" pitchFamily="34" charset="0"/>
              </a:rPr>
              <a:t> РУС </a:t>
            </a:r>
            <a:r>
              <a:rPr lang="ru-RU" sz="1200" dirty="0" err="1">
                <a:latin typeface="Arial" panose="020B0604020202020204" pitchFamily="34" charset="0"/>
                <a:cs typeface="Arial" panose="020B0604020202020204" pitchFamily="34" charset="0"/>
              </a:rPr>
              <a:t>Продуктион</a:t>
            </a:r>
            <a:r>
              <a:rPr lang="ru-RU" sz="1200" dirty="0">
                <a:latin typeface="Arial" panose="020B0604020202020204" pitchFamily="34" charset="0"/>
                <a:cs typeface="Arial" panose="020B0604020202020204" pitchFamily="34" charset="0"/>
              </a:rPr>
              <a:t>»</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ПКФ «Луидор»</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«Балахнинская картонная фабрика»</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a:t>
            </a:r>
            <a:r>
              <a:rPr lang="ru-RU" sz="1200" dirty="0" err="1">
                <a:latin typeface="Arial" panose="020B0604020202020204" pitchFamily="34" charset="0"/>
                <a:cs typeface="Arial" panose="020B0604020202020204" pitchFamily="34" charset="0"/>
              </a:rPr>
              <a:t>РусКомТранс</a:t>
            </a:r>
            <a:r>
              <a:rPr lang="ru-RU" sz="1200" dirty="0">
                <a:latin typeface="Arial" panose="020B0604020202020204" pitchFamily="34" charset="0"/>
                <a:cs typeface="Arial" panose="020B0604020202020204" pitchFamily="34" charset="0"/>
              </a:rPr>
              <a:t>»</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АО «Балахнинское стекло»</a:t>
            </a:r>
          </a:p>
          <a:p>
            <a:pPr marL="171450" indent="-171450">
              <a:buClr>
                <a:schemeClr val="accent1"/>
              </a:buClr>
              <a:buSzPct val="100000"/>
              <a:defRPr/>
            </a:pPr>
            <a:endParaRPr lang="ru-RU" sz="1200" dirty="0">
              <a:solidFill>
                <a:srgbClr val="FF0000"/>
              </a:solidFill>
              <a:latin typeface="Arial" panose="020B0604020202020204" pitchFamily="34" charset="0"/>
              <a:cs typeface="Arial" panose="020B0604020202020204" pitchFamily="34" charset="0"/>
            </a:endParaRPr>
          </a:p>
          <a:p>
            <a:r>
              <a:rPr lang="ru-RU" sz="1400" b="1" u="sng" dirty="0">
                <a:latin typeface="Arial" panose="020B0604020202020204" pitchFamily="34" charset="0"/>
                <a:cs typeface="Arial" panose="020B0604020202020204" pitchFamily="34" charset="0"/>
              </a:rPr>
              <a:t>Средние предприятия:</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«Завод автомобильных фургонов»</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a:t>
            </a:r>
            <a:r>
              <a:rPr lang="ru-RU" sz="1200" dirty="0" err="1">
                <a:latin typeface="Arial" panose="020B0604020202020204" pitchFamily="34" charset="0"/>
                <a:cs typeface="Arial" panose="020B0604020202020204" pitchFamily="34" charset="0"/>
              </a:rPr>
              <a:t>Картонснаб</a:t>
            </a:r>
            <a:r>
              <a:rPr lang="ru-RU" sz="1200" dirty="0">
                <a:latin typeface="Arial" panose="020B0604020202020204" pitchFamily="34" charset="0"/>
                <a:cs typeface="Arial" panose="020B0604020202020204" pitchFamily="34" charset="0"/>
              </a:rPr>
              <a:t>»</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«НПО «</a:t>
            </a:r>
            <a:r>
              <a:rPr lang="ru-RU" sz="1200" dirty="0" err="1">
                <a:latin typeface="Arial" panose="020B0604020202020204" pitchFamily="34" charset="0"/>
                <a:cs typeface="Arial" panose="020B0604020202020204" pitchFamily="34" charset="0"/>
              </a:rPr>
              <a:t>Агростройсервис</a:t>
            </a:r>
            <a:r>
              <a:rPr lang="ru-RU" sz="1200" dirty="0">
                <a:latin typeface="Arial" panose="020B0604020202020204" pitchFamily="34" charset="0"/>
                <a:cs typeface="Arial" panose="020B0604020202020204" pitchFamily="34" charset="0"/>
              </a:rPr>
              <a:t>»</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МФ «</a:t>
            </a:r>
            <a:r>
              <a:rPr lang="ru-RU" sz="1200" dirty="0" err="1">
                <a:latin typeface="Arial" panose="020B0604020202020204" pitchFamily="34" charset="0"/>
                <a:cs typeface="Arial" panose="020B0604020202020204" pitchFamily="34" charset="0"/>
              </a:rPr>
              <a:t>Олмеко</a:t>
            </a:r>
            <a:r>
              <a:rPr lang="ru-RU" sz="1200" dirty="0">
                <a:latin typeface="Arial" panose="020B0604020202020204" pitchFamily="34" charset="0"/>
                <a:cs typeface="Arial" panose="020B0604020202020204" pitchFamily="34" charset="0"/>
              </a:rPr>
              <a:t>»</a:t>
            </a:r>
          </a:p>
          <a:p>
            <a:pPr marL="171450" indent="-171450">
              <a:buClr>
                <a:schemeClr val="accent1"/>
              </a:buClr>
              <a:buSzPct val="100000"/>
              <a:defRPr/>
            </a:pPr>
            <a:endParaRPr lang="ru-RU" sz="1200" dirty="0">
              <a:solidFill>
                <a:srgbClr val="FF0000"/>
              </a:solidFill>
              <a:latin typeface="Arial" panose="020B0604020202020204" pitchFamily="34" charset="0"/>
              <a:cs typeface="Arial" panose="020B0604020202020204" pitchFamily="34" charset="0"/>
            </a:endParaRPr>
          </a:p>
          <a:p>
            <a:pPr marL="171450" indent="-171450">
              <a:buClr>
                <a:schemeClr val="accent1"/>
              </a:buClr>
              <a:buSzPct val="100000"/>
              <a:defRPr/>
            </a:pPr>
            <a:r>
              <a:rPr lang="ru-RU" sz="1400" b="1" u="sng" dirty="0">
                <a:latin typeface="Arial" panose="020B0604020202020204" pitchFamily="34" charset="0"/>
                <a:cs typeface="Arial" panose="020B0604020202020204" pitchFamily="34" charset="0"/>
              </a:rPr>
              <a:t>Основные малые предприятия:</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«ЦНТ Реал-Инвест»</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«Узола»</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ЗАО «ФОРММАТ»</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a:t>
            </a:r>
            <a:r>
              <a:rPr lang="ru-RU" sz="1200" dirty="0" err="1">
                <a:latin typeface="Arial" panose="020B0604020202020204" pitchFamily="34" charset="0"/>
                <a:cs typeface="Arial" panose="020B0604020202020204" pitchFamily="34" charset="0"/>
              </a:rPr>
              <a:t>Балкум</a:t>
            </a:r>
            <a:r>
              <a:rPr lang="ru-RU" sz="1200" dirty="0">
                <a:latin typeface="Arial" panose="020B0604020202020204" pitchFamily="34" charset="0"/>
                <a:cs typeface="Arial" panose="020B0604020202020204" pitchFamily="34" charset="0"/>
              </a:rPr>
              <a:t>»</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«Хлеб»</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«Исток»</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a:t>
            </a:r>
            <a:r>
              <a:rPr lang="ru-RU" sz="1200" dirty="0" err="1">
                <a:latin typeface="Arial" panose="020B0604020202020204" pitchFamily="34" charset="0"/>
                <a:cs typeface="Arial" panose="020B0604020202020204" pitchFamily="34" charset="0"/>
              </a:rPr>
              <a:t>Питэко</a:t>
            </a:r>
            <a:r>
              <a:rPr lang="ru-RU" sz="1200" dirty="0">
                <a:latin typeface="Arial" panose="020B0604020202020204" pitchFamily="34" charset="0"/>
                <a:cs typeface="Arial" panose="020B0604020202020204" pitchFamily="34" charset="0"/>
              </a:rPr>
              <a:t>»</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«Вектор»</a:t>
            </a:r>
          </a:p>
          <a:p>
            <a:pPr marL="171450" indent="-171450">
              <a:buClr>
                <a:schemeClr val="accent1"/>
              </a:buClr>
              <a:buSzPct val="100000"/>
              <a:defRPr/>
            </a:pPr>
            <a:r>
              <a:rPr lang="ru-RU" sz="1200" dirty="0">
                <a:latin typeface="Arial" panose="020B0604020202020204" pitchFamily="34" charset="0"/>
                <a:cs typeface="Arial" panose="020B0604020202020204" pitchFamily="34" charset="0"/>
              </a:rPr>
              <a:t>* ООО «Альбатрос»</a:t>
            </a: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17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3"/>
          <p:cNvSpPr>
            <a:spLocks noChangeArrowheads="1"/>
          </p:cNvSpPr>
          <p:nvPr/>
        </p:nvSpPr>
        <p:spPr bwMode="auto">
          <a:xfrm>
            <a:off x="8353425" y="6569075"/>
            <a:ext cx="790575" cy="288925"/>
          </a:xfrm>
          <a:prstGeom prst="ellipse">
            <a:avLst/>
          </a:prstGeom>
          <a:solidFill>
            <a:schemeClr val="bg1"/>
          </a:solidFill>
          <a:ln w="25400">
            <a:solidFill>
              <a:schemeClr val="tx2"/>
            </a:solidFill>
            <a:round/>
            <a:headEnd/>
            <a:tailEnd/>
          </a:ln>
          <a:effectLst/>
        </p:spPr>
        <p:txBody>
          <a:bodyPr wrap="none" anchor="ctr"/>
          <a:lstStyle/>
          <a:p>
            <a:pPr algn="ctr" fontAlgn="base">
              <a:spcBef>
                <a:spcPct val="0"/>
              </a:spcBef>
              <a:spcAft>
                <a:spcPct val="0"/>
              </a:spcAft>
              <a:defRPr/>
            </a:pPr>
            <a:r>
              <a:rPr lang="ru-RU" b="1" dirty="0">
                <a:solidFill>
                  <a:srgbClr val="212745"/>
                </a:solidFill>
                <a:effectLst>
                  <a:outerShdw blurRad="38100" dist="38100" dir="2700000" algn="tl">
                    <a:srgbClr val="C0C0C0"/>
                  </a:outerShdw>
                </a:effectLst>
                <a:latin typeface="Tahoma" pitchFamily="34" charset="0"/>
              </a:rPr>
              <a:t>9</a:t>
            </a:r>
          </a:p>
        </p:txBody>
      </p:sp>
      <p:pic>
        <p:nvPicPr>
          <p:cNvPr id="1946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731963"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0"/>
            <a:ext cx="7056784" cy="1323439"/>
          </a:xfrm>
          <a:prstGeom prst="rect">
            <a:avLst/>
          </a:prstGeom>
        </p:spPr>
        <p:txBody>
          <a:bodyPr>
            <a:spAutoFit/>
          </a:bodyPr>
          <a:lstStyle/>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Сведения о достижении показателей и </a:t>
            </a:r>
          </a:p>
          <a:p>
            <a:pPr algn="ctr" fontAlgn="base">
              <a:spcBef>
                <a:spcPct val="0"/>
              </a:spcBef>
              <a:spcAft>
                <a:spcPct val="0"/>
              </a:spcAft>
              <a:defRPr/>
            </a:pPr>
            <a:r>
              <a:rPr lang="ru-RU" sz="2000" b="1" dirty="0">
                <a:ln w="1905"/>
                <a:solidFill>
                  <a:schemeClr val="accent1">
                    <a:lumMod val="75000"/>
                  </a:schemeClr>
                </a:solidFill>
                <a:effectLst>
                  <a:innerShdw blurRad="69850" dist="43180" dir="5400000">
                    <a:srgbClr val="000000">
                      <a:alpha val="65000"/>
                    </a:srgbClr>
                  </a:innerShdw>
                </a:effectLst>
                <a:latin typeface="Arial" pitchFamily="34" charset="0"/>
                <a:cs typeface="Arial" pitchFamily="34" charset="0"/>
              </a:rPr>
              <a:t>динамика фактических показателей социально-экономического развития Балахнинского муниципального района</a:t>
            </a:r>
          </a:p>
        </p:txBody>
      </p:sp>
      <p:graphicFrame>
        <p:nvGraphicFramePr>
          <p:cNvPr id="2" name="Таблица 4">
            <a:extLst>
              <a:ext uri="{FF2B5EF4-FFF2-40B4-BE49-F238E27FC236}">
                <a16:creationId xmlns:a16="http://schemas.microsoft.com/office/drawing/2014/main" id="{A2AFAB1B-B2E9-41BD-A052-1B4F7DACF350}"/>
              </a:ext>
            </a:extLst>
          </p:cNvPr>
          <p:cNvGraphicFramePr>
            <a:graphicFrameLocks noGrp="1"/>
          </p:cNvGraphicFramePr>
          <p:nvPr>
            <p:extLst>
              <p:ext uri="{D42A27DB-BD31-4B8C-83A1-F6EECF244321}">
                <p14:modId xmlns:p14="http://schemas.microsoft.com/office/powerpoint/2010/main" val="1068925610"/>
              </p:ext>
            </p:extLst>
          </p:nvPr>
        </p:nvGraphicFramePr>
        <p:xfrm>
          <a:off x="-9770" y="1340768"/>
          <a:ext cx="9153769" cy="5202974"/>
        </p:xfrm>
        <a:graphic>
          <a:graphicData uri="http://schemas.openxmlformats.org/drawingml/2006/table">
            <a:tbl>
              <a:tblPr firstRow="1" bandRow="1">
                <a:tableStyleId>{5C22544A-7EE6-4342-B048-85BDC9FD1C3A}</a:tableStyleId>
              </a:tblPr>
              <a:tblGrid>
                <a:gridCol w="4017880">
                  <a:extLst>
                    <a:ext uri="{9D8B030D-6E8A-4147-A177-3AD203B41FA5}">
                      <a16:colId xmlns:a16="http://schemas.microsoft.com/office/drawing/2014/main" val="3922901873"/>
                    </a:ext>
                  </a:extLst>
                </a:gridCol>
                <a:gridCol w="744332">
                  <a:extLst>
                    <a:ext uri="{9D8B030D-6E8A-4147-A177-3AD203B41FA5}">
                      <a16:colId xmlns:a16="http://schemas.microsoft.com/office/drawing/2014/main" val="481937125"/>
                    </a:ext>
                  </a:extLst>
                </a:gridCol>
                <a:gridCol w="818765">
                  <a:extLst>
                    <a:ext uri="{9D8B030D-6E8A-4147-A177-3AD203B41FA5}">
                      <a16:colId xmlns:a16="http://schemas.microsoft.com/office/drawing/2014/main" val="2084580322"/>
                    </a:ext>
                  </a:extLst>
                </a:gridCol>
                <a:gridCol w="893198">
                  <a:extLst>
                    <a:ext uri="{9D8B030D-6E8A-4147-A177-3AD203B41FA5}">
                      <a16:colId xmlns:a16="http://schemas.microsoft.com/office/drawing/2014/main" val="2432999976"/>
                    </a:ext>
                  </a:extLst>
                </a:gridCol>
                <a:gridCol w="818765">
                  <a:extLst>
                    <a:ext uri="{9D8B030D-6E8A-4147-A177-3AD203B41FA5}">
                      <a16:colId xmlns:a16="http://schemas.microsoft.com/office/drawing/2014/main" val="1309078279"/>
                    </a:ext>
                  </a:extLst>
                </a:gridCol>
                <a:gridCol w="967631">
                  <a:extLst>
                    <a:ext uri="{9D8B030D-6E8A-4147-A177-3AD203B41FA5}">
                      <a16:colId xmlns:a16="http://schemas.microsoft.com/office/drawing/2014/main" val="60707662"/>
                    </a:ext>
                  </a:extLst>
                </a:gridCol>
                <a:gridCol w="893198">
                  <a:extLst>
                    <a:ext uri="{9D8B030D-6E8A-4147-A177-3AD203B41FA5}">
                      <a16:colId xmlns:a16="http://schemas.microsoft.com/office/drawing/2014/main" val="2236307749"/>
                    </a:ext>
                  </a:extLst>
                </a:gridCol>
              </a:tblGrid>
              <a:tr h="829094">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Показатели</a:t>
                      </a:r>
                    </a:p>
                  </a:txBody>
                  <a:tcPr/>
                </a:tc>
                <a:tc>
                  <a:txBody>
                    <a:bodyPr/>
                    <a:lstStyle/>
                    <a:p>
                      <a:pPr algn="ctr"/>
                      <a:r>
                        <a:rPr lang="ru-RU" sz="1000" dirty="0" err="1">
                          <a:solidFill>
                            <a:schemeClr val="tx1"/>
                          </a:solidFill>
                          <a:latin typeface="Times New Roman" panose="02020603050405020304" pitchFamily="18" charset="0"/>
                          <a:cs typeface="Times New Roman" panose="02020603050405020304" pitchFamily="18" charset="0"/>
                        </a:rPr>
                        <a:t>Ед.изм</a:t>
                      </a:r>
                      <a:r>
                        <a:rPr lang="ru-RU" sz="100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2019 год</a:t>
                      </a:r>
                    </a:p>
                    <a:p>
                      <a:pPr algn="ctr"/>
                      <a:r>
                        <a:rPr lang="ru-RU" sz="1000" dirty="0">
                          <a:solidFill>
                            <a:schemeClr val="tx1"/>
                          </a:solidFill>
                          <a:latin typeface="Times New Roman" panose="02020603050405020304" pitchFamily="18" charset="0"/>
                          <a:cs typeface="Times New Roman" panose="02020603050405020304" pitchFamily="18" charset="0"/>
                        </a:rPr>
                        <a:t>факт</a:t>
                      </a:r>
                    </a:p>
                  </a:txBody>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2020 год</a:t>
                      </a:r>
                    </a:p>
                    <a:p>
                      <a:pPr algn="ctr"/>
                      <a:r>
                        <a:rPr lang="ru-RU" sz="1000" dirty="0">
                          <a:solidFill>
                            <a:schemeClr val="tx1"/>
                          </a:solidFill>
                          <a:latin typeface="Times New Roman" panose="02020603050405020304" pitchFamily="18" charset="0"/>
                          <a:cs typeface="Times New Roman" panose="02020603050405020304" pitchFamily="18" charset="0"/>
                        </a:rPr>
                        <a:t>прогноз</a:t>
                      </a:r>
                    </a:p>
                  </a:txBody>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2020 год</a:t>
                      </a:r>
                    </a:p>
                    <a:p>
                      <a:pPr algn="ctr"/>
                      <a:r>
                        <a:rPr lang="ru-RU" sz="1000" dirty="0">
                          <a:solidFill>
                            <a:schemeClr val="tx1"/>
                          </a:solidFill>
                          <a:latin typeface="Times New Roman" panose="02020603050405020304" pitchFamily="18" charset="0"/>
                          <a:cs typeface="Times New Roman" panose="02020603050405020304" pitchFamily="18" charset="0"/>
                        </a:rPr>
                        <a:t>факт</a:t>
                      </a:r>
                    </a:p>
                  </a:txBody>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Отклонение факта 2020 года от прогноза</a:t>
                      </a:r>
                    </a:p>
                  </a:txBody>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Факт </a:t>
                      </a:r>
                    </a:p>
                    <a:p>
                      <a:pPr algn="ctr"/>
                      <a:r>
                        <a:rPr lang="ru-RU" sz="1000" dirty="0">
                          <a:solidFill>
                            <a:schemeClr val="tx1"/>
                          </a:solidFill>
                          <a:latin typeface="Times New Roman" panose="02020603050405020304" pitchFamily="18" charset="0"/>
                          <a:cs typeface="Times New Roman" panose="02020603050405020304" pitchFamily="18" charset="0"/>
                        </a:rPr>
                        <a:t>2020 года в сравнении с 2019 годом</a:t>
                      </a:r>
                    </a:p>
                  </a:txBody>
                  <a:tcPr/>
                </a:tc>
                <a:extLst>
                  <a:ext uri="{0D108BD9-81ED-4DB2-BD59-A6C34878D82A}">
                    <a16:rowId xmlns:a16="http://schemas.microsoft.com/office/drawing/2014/main" val="2675186593"/>
                  </a:ext>
                </a:extLst>
              </a:tr>
              <a:tr h="357336">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Отгружено товаров собственного производства, выполнено работ и услуг собственными силами:</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162989690"/>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0" dirty="0">
                          <a:solidFill>
                            <a:schemeClr val="tx1"/>
                          </a:solidFill>
                          <a:latin typeface="Times New Roman" panose="02020603050405020304" pitchFamily="18" charset="0"/>
                          <a:cs typeface="Times New Roman" panose="02020603050405020304" pitchFamily="18" charset="0"/>
                        </a:rPr>
                        <a:t>- по полному кругу предприятий</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0" dirty="0" err="1">
                          <a:solidFill>
                            <a:schemeClr val="tx1"/>
                          </a:solidFill>
                          <a:latin typeface="Times New Roman" panose="02020603050405020304" pitchFamily="18" charset="0"/>
                          <a:cs typeface="Times New Roman" panose="02020603050405020304" pitchFamily="18" charset="0"/>
                        </a:rPr>
                        <a:t>млн.руб</a:t>
                      </a: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31 696,76</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33 532,80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26 132,48</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- 7 400,32</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- 5 564,28</a:t>
                      </a:r>
                    </a:p>
                  </a:txBody>
                  <a:tcPr/>
                </a:tc>
                <a:extLst>
                  <a:ext uri="{0D108BD9-81ED-4DB2-BD59-A6C34878D82A}">
                    <a16:rowId xmlns:a16="http://schemas.microsoft.com/office/drawing/2014/main" val="1525691389"/>
                  </a:ext>
                </a:extLst>
              </a:tr>
              <a:tr h="247600">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по крупным и средним предприятиям</a:t>
                      </a:r>
                    </a:p>
                  </a:txBody>
                  <a:tcPr/>
                </a:tc>
                <a:tc>
                  <a:txBody>
                    <a:bodyPr/>
                    <a:lstStyle/>
                    <a:p>
                      <a:pPr algn="ctr"/>
                      <a:r>
                        <a:rPr lang="ru-RU" sz="1100" b="0" dirty="0" err="1">
                          <a:solidFill>
                            <a:schemeClr val="tx1"/>
                          </a:solidFill>
                          <a:latin typeface="Times New Roman" panose="02020603050405020304" pitchFamily="18" charset="0"/>
                          <a:cs typeface="Times New Roman" panose="02020603050405020304" pitchFamily="18" charset="0"/>
                        </a:rPr>
                        <a:t>млн.руб</a:t>
                      </a: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28 358,84</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29 959,70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22 936,09</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- 7 023,61</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- 5 422,75</a:t>
                      </a:r>
                    </a:p>
                  </a:txBody>
                  <a:tcPr/>
                </a:tc>
                <a:extLst>
                  <a:ext uri="{0D108BD9-81ED-4DB2-BD59-A6C34878D82A}">
                    <a16:rowId xmlns:a16="http://schemas.microsoft.com/office/drawing/2014/main" val="1329063677"/>
                  </a:ext>
                </a:extLst>
              </a:tr>
              <a:tr h="251689">
                <a:tc>
                  <a:txBody>
                    <a:bodyPr/>
                    <a:lstStyle/>
                    <a:p>
                      <a:pPr algn="ctr"/>
                      <a:r>
                        <a:rPr lang="ru-RU" sz="1100" b="0" i="1" dirty="0">
                          <a:solidFill>
                            <a:schemeClr val="tx1"/>
                          </a:solidFill>
                          <a:latin typeface="Times New Roman" panose="02020603050405020304" pitchFamily="18" charset="0"/>
                          <a:cs typeface="Times New Roman" panose="02020603050405020304" pitchFamily="18" charset="0"/>
                        </a:rPr>
                        <a:t>в том числе обрабатывающие производства</a:t>
                      </a:r>
                    </a:p>
                  </a:txBody>
                  <a:tcPr/>
                </a:tc>
                <a:tc>
                  <a:txBody>
                    <a:bodyPr/>
                    <a:lstStyle/>
                    <a:p>
                      <a:pPr algn="ctr"/>
                      <a:r>
                        <a:rPr lang="ru-RU" sz="1100" b="0" i="1" dirty="0" err="1">
                          <a:solidFill>
                            <a:schemeClr val="tx1"/>
                          </a:solidFill>
                          <a:latin typeface="Times New Roman" panose="02020603050405020304" pitchFamily="18" charset="0"/>
                          <a:cs typeface="Times New Roman" panose="02020603050405020304" pitchFamily="18" charset="0"/>
                        </a:rPr>
                        <a:t>млн.руб</a:t>
                      </a:r>
                      <a:r>
                        <a:rPr lang="ru-RU" sz="1100" b="0" i="1"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i="1" dirty="0">
                          <a:solidFill>
                            <a:schemeClr val="tx1"/>
                          </a:solidFill>
                          <a:latin typeface="Times New Roman" panose="02020603050405020304" pitchFamily="18" charset="0"/>
                          <a:cs typeface="Times New Roman" panose="02020603050405020304" pitchFamily="18" charset="0"/>
                        </a:rPr>
                        <a:t>25 186,83</a:t>
                      </a:r>
                    </a:p>
                  </a:txBody>
                  <a:tcPr/>
                </a:tc>
                <a:tc>
                  <a:txBody>
                    <a:bodyPr/>
                    <a:lstStyle/>
                    <a:p>
                      <a:pPr algn="ctr"/>
                      <a:r>
                        <a:rPr lang="ru-RU" sz="1100" b="0" i="1" dirty="0">
                          <a:solidFill>
                            <a:schemeClr val="tx1"/>
                          </a:solidFill>
                          <a:latin typeface="Times New Roman" panose="02020603050405020304" pitchFamily="18" charset="0"/>
                          <a:cs typeface="Times New Roman" panose="02020603050405020304" pitchFamily="18" charset="0"/>
                        </a:rPr>
                        <a:t>26 093,10</a:t>
                      </a:r>
                    </a:p>
                  </a:txBody>
                  <a:tcPr/>
                </a:tc>
                <a:tc>
                  <a:txBody>
                    <a:bodyPr/>
                    <a:lstStyle/>
                    <a:p>
                      <a:pPr algn="ctr"/>
                      <a:r>
                        <a:rPr lang="ru-RU" sz="1100" b="0" i="1" dirty="0">
                          <a:solidFill>
                            <a:schemeClr val="tx1"/>
                          </a:solidFill>
                          <a:latin typeface="Times New Roman" panose="02020603050405020304" pitchFamily="18" charset="0"/>
                          <a:cs typeface="Times New Roman" panose="02020603050405020304" pitchFamily="18" charset="0"/>
                        </a:rPr>
                        <a:t>20 058,15</a:t>
                      </a:r>
                    </a:p>
                  </a:txBody>
                  <a:tcPr/>
                </a:tc>
                <a:tc>
                  <a:txBody>
                    <a:bodyPr/>
                    <a:lstStyle/>
                    <a:p>
                      <a:pPr algn="ctr"/>
                      <a:r>
                        <a:rPr lang="ru-RU" sz="1100" b="0" i="1" dirty="0">
                          <a:solidFill>
                            <a:schemeClr val="tx1"/>
                          </a:solidFill>
                          <a:latin typeface="Times New Roman" panose="02020603050405020304" pitchFamily="18" charset="0"/>
                          <a:cs typeface="Times New Roman" panose="02020603050405020304" pitchFamily="18" charset="0"/>
                        </a:rPr>
                        <a:t>- 5 834,95</a:t>
                      </a:r>
                    </a:p>
                  </a:txBody>
                  <a:tcPr/>
                </a:tc>
                <a:tc>
                  <a:txBody>
                    <a:bodyPr/>
                    <a:lstStyle/>
                    <a:p>
                      <a:pPr algn="ctr"/>
                      <a:r>
                        <a:rPr lang="ru-RU" sz="1100" b="0" i="1" dirty="0">
                          <a:solidFill>
                            <a:schemeClr val="tx1"/>
                          </a:solidFill>
                          <a:latin typeface="Times New Roman" panose="02020603050405020304" pitchFamily="18" charset="0"/>
                          <a:cs typeface="Times New Roman" panose="02020603050405020304" pitchFamily="18" charset="0"/>
                        </a:rPr>
                        <a:t>- 5 128,68</a:t>
                      </a:r>
                    </a:p>
                  </a:txBody>
                  <a:tcPr/>
                </a:tc>
                <a:extLst>
                  <a:ext uri="{0D108BD9-81ED-4DB2-BD59-A6C34878D82A}">
                    <a16:rowId xmlns:a16="http://schemas.microsoft.com/office/drawing/2014/main" val="2695577263"/>
                  </a:ext>
                </a:extLst>
              </a:tr>
              <a:tr h="577405">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Валовая продукция сельского хозяйства </a:t>
                      </a:r>
                    </a:p>
                    <a:p>
                      <a:pPr algn="ctr"/>
                      <a:r>
                        <a:rPr lang="ru-RU" sz="1100" b="0" dirty="0">
                          <a:solidFill>
                            <a:schemeClr val="tx1"/>
                          </a:solidFill>
                          <a:latin typeface="Times New Roman" panose="02020603050405020304" pitchFamily="18" charset="0"/>
                          <a:cs typeface="Times New Roman" panose="02020603050405020304" pitchFamily="18" charset="0"/>
                        </a:rPr>
                        <a:t>(хозяйства всех категорий: сельскохозяйственные предприятия, хозяйства населения, КФХ)</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0" dirty="0" err="1">
                          <a:solidFill>
                            <a:schemeClr val="tx1"/>
                          </a:solidFill>
                          <a:latin typeface="Times New Roman" panose="02020603050405020304" pitchFamily="18" charset="0"/>
                          <a:cs typeface="Times New Roman" panose="02020603050405020304" pitchFamily="18" charset="0"/>
                        </a:rPr>
                        <a:t>млн.руб</a:t>
                      </a:r>
                      <a:r>
                        <a:rPr lang="ru-RU" sz="1100" b="0" dirty="0">
                          <a:solidFill>
                            <a:schemeClr val="tx1"/>
                          </a:solidFill>
                          <a:latin typeface="Times New Roman" panose="02020603050405020304" pitchFamily="18" charset="0"/>
                          <a:cs typeface="Times New Roman" panose="02020603050405020304" pitchFamily="18" charset="0"/>
                        </a:rPr>
                        <a:t>.</a:t>
                      </a:r>
                    </a:p>
                    <a:p>
                      <a:pPr algn="ct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679,10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836,80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842,10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+ 5,3</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+ 163,00</a:t>
                      </a:r>
                    </a:p>
                  </a:txBody>
                  <a:tcPr/>
                </a:tc>
                <a:extLst>
                  <a:ext uri="{0D108BD9-81ED-4DB2-BD59-A6C34878D82A}">
                    <a16:rowId xmlns:a16="http://schemas.microsoft.com/office/drawing/2014/main" val="2406340179"/>
                  </a:ext>
                </a:extLst>
              </a:tr>
              <a:tr h="414547">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Объем розничного товарооборота (во всех каналах реализации без учета объемов сокрытия)</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0" dirty="0" err="1">
                          <a:solidFill>
                            <a:schemeClr val="tx1"/>
                          </a:solidFill>
                          <a:latin typeface="Times New Roman" panose="02020603050405020304" pitchFamily="18" charset="0"/>
                          <a:cs typeface="Times New Roman" panose="02020603050405020304" pitchFamily="18" charset="0"/>
                        </a:rPr>
                        <a:t>млн.руб</a:t>
                      </a:r>
                      <a:r>
                        <a:rPr lang="ru-RU" sz="1100" b="0" dirty="0">
                          <a:solidFill>
                            <a:schemeClr val="tx1"/>
                          </a:solidFill>
                          <a:latin typeface="Times New Roman" panose="02020603050405020304" pitchFamily="18" charset="0"/>
                          <a:cs typeface="Times New Roman" panose="02020603050405020304" pitchFamily="18" charset="0"/>
                        </a:rPr>
                        <a:t>.</a:t>
                      </a:r>
                    </a:p>
                    <a:p>
                      <a:pPr algn="ct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10 817,28</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11 103,06</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10 108,36</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- 994,70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- 708,92</a:t>
                      </a:r>
                    </a:p>
                  </a:txBody>
                  <a:tcPr/>
                </a:tc>
                <a:extLst>
                  <a:ext uri="{0D108BD9-81ED-4DB2-BD59-A6C34878D82A}">
                    <a16:rowId xmlns:a16="http://schemas.microsoft.com/office/drawing/2014/main" val="2714311148"/>
                  </a:ext>
                </a:extLst>
              </a:tr>
              <a:tr h="251689">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Численность работников по территории, формирующих ФОТ</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0" dirty="0" err="1">
                          <a:solidFill>
                            <a:schemeClr val="tx1"/>
                          </a:solidFill>
                          <a:latin typeface="Times New Roman" panose="02020603050405020304" pitchFamily="18" charset="0"/>
                          <a:cs typeface="Times New Roman" panose="02020603050405020304" pitchFamily="18" charset="0"/>
                        </a:rPr>
                        <a:t>тыс.чел</a:t>
                      </a: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21,193</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21,79</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20,73</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- 1,06</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- 0,463</a:t>
                      </a:r>
                    </a:p>
                  </a:txBody>
                  <a:tcPr/>
                </a:tc>
                <a:extLst>
                  <a:ext uri="{0D108BD9-81ED-4DB2-BD59-A6C34878D82A}">
                    <a16:rowId xmlns:a16="http://schemas.microsoft.com/office/drawing/2014/main" val="149365529"/>
                  </a:ext>
                </a:extLst>
              </a:tr>
              <a:tr h="251689">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Фонд заработной платы</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0" dirty="0" err="1">
                          <a:solidFill>
                            <a:schemeClr val="tx1"/>
                          </a:solidFill>
                          <a:latin typeface="Times New Roman" panose="02020603050405020304" pitchFamily="18" charset="0"/>
                          <a:cs typeface="Times New Roman" panose="02020603050405020304" pitchFamily="18" charset="0"/>
                        </a:rPr>
                        <a:t>млн.руб</a:t>
                      </a: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7 114,65</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7 810,70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7 427,72</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- 382,98</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+ 313,07</a:t>
                      </a:r>
                    </a:p>
                  </a:txBody>
                  <a:tcPr/>
                </a:tc>
                <a:extLst>
                  <a:ext uri="{0D108BD9-81ED-4DB2-BD59-A6C34878D82A}">
                    <a16:rowId xmlns:a16="http://schemas.microsoft.com/office/drawing/2014/main" val="1449062021"/>
                  </a:ext>
                </a:extLst>
              </a:tr>
              <a:tr h="251689">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Среднемесячная заработная плата</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руб.</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27 975,63</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29 872,50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29 854,65</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- 17,85</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+1 879,02</a:t>
                      </a:r>
                    </a:p>
                  </a:txBody>
                  <a:tcPr/>
                </a:tc>
                <a:extLst>
                  <a:ext uri="{0D108BD9-81ED-4DB2-BD59-A6C34878D82A}">
                    <a16:rowId xmlns:a16="http://schemas.microsoft.com/office/drawing/2014/main" val="1836300055"/>
                  </a:ext>
                </a:extLst>
              </a:tr>
              <a:tr h="251689">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Уровень зарегистрированной безработицы</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0,48</a:t>
                      </a:r>
                    </a:p>
                  </a:txBody>
                  <a:tcPr/>
                </a:tc>
                <a:tc>
                  <a:txBody>
                    <a:bodyPr/>
                    <a:lstStyle/>
                    <a:p>
                      <a:pPr algn="ctr"/>
                      <a:r>
                        <a:rPr lang="ru-RU" sz="1100" b="0">
                          <a:solidFill>
                            <a:schemeClr val="tx1"/>
                          </a:solidFill>
                          <a:latin typeface="Times New Roman" panose="02020603050405020304" pitchFamily="18" charset="0"/>
                          <a:cs typeface="Times New Roman" panose="02020603050405020304" pitchFamily="18" charset="0"/>
                        </a:rPr>
                        <a:t>3,69</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2,54</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- 1,15</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+ 2,06</a:t>
                      </a:r>
                    </a:p>
                  </a:txBody>
                  <a:tcPr/>
                </a:tc>
                <a:extLst>
                  <a:ext uri="{0D108BD9-81ED-4DB2-BD59-A6C34878D82A}">
                    <a16:rowId xmlns:a16="http://schemas.microsoft.com/office/drawing/2014/main" val="2251573062"/>
                  </a:ext>
                </a:extLst>
              </a:tr>
              <a:tr h="414547">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Сводный индекс потребительских цен (тарифов) на товары и платные услуги</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104,4</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105,0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103,9</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- 1,1</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- 0,5</a:t>
                      </a:r>
                    </a:p>
                  </a:txBody>
                  <a:tcPr/>
                </a:tc>
                <a:extLst>
                  <a:ext uri="{0D108BD9-81ED-4DB2-BD59-A6C34878D82A}">
                    <a16:rowId xmlns:a16="http://schemas.microsoft.com/office/drawing/2014/main" val="616970207"/>
                  </a:ext>
                </a:extLst>
              </a:tr>
              <a:tr h="251689">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Прибыль прибыльных организаций</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0" dirty="0" err="1">
                          <a:solidFill>
                            <a:schemeClr val="tx1"/>
                          </a:solidFill>
                          <a:latin typeface="Times New Roman" panose="02020603050405020304" pitchFamily="18" charset="0"/>
                          <a:cs typeface="Times New Roman" panose="02020603050405020304" pitchFamily="18" charset="0"/>
                        </a:rPr>
                        <a:t>млн.руб</a:t>
                      </a:r>
                      <a:r>
                        <a:rPr lang="ru-RU" sz="11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2 683,49</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2 910,40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3 290,12</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+ 379,72</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+ 606,63</a:t>
                      </a:r>
                    </a:p>
                  </a:txBody>
                  <a:tcPr/>
                </a:tc>
                <a:extLst>
                  <a:ext uri="{0D108BD9-81ED-4DB2-BD59-A6C34878D82A}">
                    <a16:rowId xmlns:a16="http://schemas.microsoft.com/office/drawing/2014/main" val="2581525063"/>
                  </a:ext>
                </a:extLst>
              </a:tr>
              <a:tr h="414547">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Объем инвестиций в основной капитал </a:t>
                      </a:r>
                    </a:p>
                    <a:p>
                      <a:pPr algn="ctr"/>
                      <a:r>
                        <a:rPr lang="ru-RU" sz="1100" b="0" dirty="0">
                          <a:solidFill>
                            <a:schemeClr val="tx1"/>
                          </a:solidFill>
                          <a:latin typeface="Times New Roman" panose="02020603050405020304" pitchFamily="18" charset="0"/>
                          <a:cs typeface="Times New Roman" panose="02020603050405020304" pitchFamily="18" charset="0"/>
                        </a:rPr>
                        <a:t>(по полному кругу предприятий)</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00" b="0" dirty="0" err="1">
                          <a:solidFill>
                            <a:schemeClr val="tx1"/>
                          </a:solidFill>
                          <a:latin typeface="Times New Roman" panose="02020603050405020304" pitchFamily="18" charset="0"/>
                          <a:cs typeface="Times New Roman" panose="02020603050405020304" pitchFamily="18" charset="0"/>
                        </a:rPr>
                        <a:t>млн.руб</a:t>
                      </a:r>
                      <a:r>
                        <a:rPr lang="ru-RU" sz="1100" b="0" dirty="0">
                          <a:solidFill>
                            <a:schemeClr val="tx1"/>
                          </a:solidFill>
                          <a:latin typeface="Times New Roman" panose="02020603050405020304" pitchFamily="18" charset="0"/>
                          <a:cs typeface="Times New Roman" panose="02020603050405020304" pitchFamily="18" charset="0"/>
                        </a:rPr>
                        <a:t>.</a:t>
                      </a:r>
                    </a:p>
                    <a:p>
                      <a:pPr algn="ct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2 430,28</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3 064,20</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2 348,49</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- 715,71</a:t>
                      </a:r>
                    </a:p>
                  </a:txBody>
                  <a:tcPr/>
                </a:tc>
                <a:tc>
                  <a:txBody>
                    <a:bodyPr/>
                    <a:lstStyle/>
                    <a:p>
                      <a:pPr algn="ctr"/>
                      <a:r>
                        <a:rPr lang="ru-RU" sz="1100" b="0" dirty="0">
                          <a:solidFill>
                            <a:schemeClr val="tx1"/>
                          </a:solidFill>
                          <a:latin typeface="Times New Roman" panose="02020603050405020304" pitchFamily="18" charset="0"/>
                          <a:cs typeface="Times New Roman" panose="02020603050405020304" pitchFamily="18" charset="0"/>
                        </a:rPr>
                        <a:t>- 81,79</a:t>
                      </a:r>
                    </a:p>
                  </a:txBody>
                  <a:tcPr/>
                </a:tc>
                <a:extLst>
                  <a:ext uri="{0D108BD9-81ED-4DB2-BD59-A6C34878D82A}">
                    <a16:rowId xmlns:a16="http://schemas.microsoft.com/office/drawing/2014/main" val="1163215373"/>
                  </a:ext>
                </a:extLst>
              </a:tr>
            </a:tbl>
          </a:graphicData>
        </a:graphic>
      </p:graphicFrame>
    </p:spTree>
    <p:extLst>
      <p:ext uri="{BB962C8B-B14F-4D97-AF65-F5344CB8AC3E}">
        <p14:creationId xmlns:p14="http://schemas.microsoft.com/office/powerpoint/2010/main" val="38198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8323</TotalTime>
  <Words>6850</Words>
  <Application>Microsoft Office PowerPoint</Application>
  <PresentationFormat>Экран (4:3)</PresentationFormat>
  <Paragraphs>2144</Paragraphs>
  <Slides>73</Slides>
  <Notes>0</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1</vt:i4>
      </vt:variant>
      <vt:variant>
        <vt:lpstr>Внедренные серверы OLE</vt:lpstr>
      </vt:variant>
      <vt:variant>
        <vt:i4>1</vt:i4>
      </vt:variant>
      <vt:variant>
        <vt:lpstr>Заголовки слайдов</vt:lpstr>
      </vt:variant>
      <vt:variant>
        <vt:i4>73</vt:i4>
      </vt:variant>
    </vt:vector>
  </HeadingPairs>
  <TitlesOfParts>
    <vt:vector size="89" baseType="lpstr">
      <vt:lpstr>Arial</vt:lpstr>
      <vt:lpstr>Arial Black</vt:lpstr>
      <vt:lpstr>Bookman Old Style</vt:lpstr>
      <vt:lpstr>Calibri</vt:lpstr>
      <vt:lpstr>Franklin Gothic Medium</vt:lpstr>
      <vt:lpstr>Georgia</vt:lpstr>
      <vt:lpstr>Monotype Corsiva</vt:lpstr>
      <vt:lpstr>Tahoma</vt:lpstr>
      <vt:lpstr>Times New Roman</vt:lpstr>
      <vt:lpstr>Trebuchet MS</vt:lpstr>
      <vt:lpstr>Verdana</vt:lpstr>
      <vt:lpstr>Wingdings</vt:lpstr>
      <vt:lpstr>Wingdings 2</vt:lpstr>
      <vt:lpstr>Wingdings 3</vt:lpstr>
      <vt:lpstr>Аспект</vt:lpstr>
      <vt:lpstr>Worksheet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Осуществление контрольных мероприятий</vt:lpstr>
      <vt:lpstr>Результаты контрольных мероприятий</vt:lpstr>
      <vt:lpstr>Результаты контрольных мероприятий</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bud</dc:creator>
  <cp:lastModifiedBy>Марина Н. Голубева</cp:lastModifiedBy>
  <cp:revision>1446</cp:revision>
  <cp:lastPrinted>2022-01-21T11:04:29Z</cp:lastPrinted>
  <dcterms:created xsi:type="dcterms:W3CDTF">2018-04-23T10:23:55Z</dcterms:created>
  <dcterms:modified xsi:type="dcterms:W3CDTF">2022-01-21T12:10:39Z</dcterms:modified>
</cp:coreProperties>
</file>