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tags/tag2.xml" ContentType="application/vnd.openxmlformats-officedocument.presentationml.tags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309" r:id="rId2"/>
    <p:sldId id="432" r:id="rId3"/>
    <p:sldId id="261" r:id="rId4"/>
    <p:sldId id="435" r:id="rId5"/>
    <p:sldId id="438" r:id="rId6"/>
    <p:sldId id="442" r:id="rId7"/>
    <p:sldId id="443" r:id="rId8"/>
    <p:sldId id="439" r:id="rId9"/>
    <p:sldId id="440" r:id="rId10"/>
    <p:sldId id="444" r:id="rId11"/>
    <p:sldId id="445" r:id="rId12"/>
    <p:sldId id="441" r:id="rId13"/>
    <p:sldId id="446" r:id="rId14"/>
    <p:sldId id="447" r:id="rId15"/>
    <p:sldId id="335" r:id="rId16"/>
  </p:sldIdLst>
  <p:sldSz cx="9144000" cy="5143500" type="screen16x9"/>
  <p:notesSz cx="6797675" cy="9874250"/>
  <p:custDataLst>
    <p:tags r:id="rId1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Светлана Козина" initials="СК" lastIdx="1" clrIdx="0">
    <p:extLst>
      <p:ext uri="{19B8F6BF-5375-455C-9EA6-DF929625EA0E}">
        <p15:presenceInfo xmlns:p15="http://schemas.microsoft.com/office/powerpoint/2012/main" userId="S-1-5-21-3976328354-1678019849-1233203144-120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B2F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97" autoAdjust="0"/>
    <p:restoredTop sz="90779" autoAdjust="0"/>
  </p:normalViewPr>
  <p:slideViewPr>
    <p:cSldViewPr>
      <p:cViewPr>
        <p:scale>
          <a:sx n="110" d="100"/>
          <a:sy n="110" d="100"/>
        </p:scale>
        <p:origin x="1406" y="45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9FF0E9-45DA-4742-B47D-06E7E51CB7A9}" type="datetimeFigureOut">
              <a:rPr lang="zh-CN" altLang="en-US" smtClean="0"/>
              <a:t>2024/6/17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07950" y="741363"/>
            <a:ext cx="6581775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79768" y="4690270"/>
            <a:ext cx="5438140" cy="44434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2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50445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7BDCDC-9A34-461B-A37E-3F4767F3730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246458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FD9F45-0981-41A9-96BA-B8F5013B3760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058154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7BDCDC-9A34-461B-A37E-3F4767F37300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800571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7BDCDC-9A34-461B-A37E-3F4767F37300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149254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7BDCDC-9A34-461B-A37E-3F4767F37300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8005368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7BDCDC-9A34-461B-A37E-3F4767F37300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188473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7BDCDC-9A34-461B-A37E-3F4767F37300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9734550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7BDCDC-9A34-461B-A37E-3F4767F37300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92911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7BDCDC-9A34-461B-A37E-3F4767F37300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37990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7BDCDC-9A34-461B-A37E-3F4767F37300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95542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7BDCDC-9A34-461B-A37E-3F4767F37300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371955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7BDCDC-9A34-461B-A37E-3F4767F37300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082535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7BDCDC-9A34-461B-A37E-3F4767F37300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156625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7BDCDC-9A34-461B-A37E-3F4767F37300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42437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7BDCDC-9A34-461B-A37E-3F4767F37300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928851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7BDCDC-9A34-461B-A37E-3F4767F37300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607592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84268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0">
        <p:blinds dir="vert"/>
      </p:transition>
    </mc:Choice>
    <mc:Fallback xmlns="">
      <p:transition spd="slow" advTm="0">
        <p:blinds dir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0" y="555526"/>
            <a:ext cx="9144000" cy="41044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15582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0">
        <p:blinds dir="vert"/>
      </p:transition>
    </mc:Choice>
    <mc:Fallback xmlns="">
      <p:transition spd="slow" advTm="0">
        <p:blinds dir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0" y="555526"/>
            <a:ext cx="9144000" cy="44644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1082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0">
        <p:blinds dir="vert"/>
      </p:transition>
    </mc:Choice>
    <mc:Fallback xmlns="">
      <p:transition spd="slow" advTm="0">
        <p:blinds dir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752347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49" r:id="rId2"/>
    <p:sldLayoutId id="2147483655" r:id="rId3"/>
  </p:sldLayoutIdLst>
  <mc:AlternateContent xmlns:mc="http://schemas.openxmlformats.org/markup-compatibility/2006" xmlns:p14="http://schemas.microsoft.com/office/powerpoint/2010/main">
    <mc:Choice Requires="p14">
      <p:transition spd="slow" p14:dur="1600" advTm="0">
        <p:blinds dir="vert"/>
      </p:transition>
    </mc:Choice>
    <mc:Fallback xmlns="">
      <p:transition spd="slow" advTm="0">
        <p:blinds dir="vert"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balakhna.nobl.ru/activity/8743/" TargetMode="External"/><Relationship Id="rId3" Type="http://schemas.openxmlformats.org/officeDocument/2006/relationships/notesSlide" Target="../notesSlides/notesSlide15.xml"/><Relationship Id="rId7" Type="http://schemas.openxmlformats.org/officeDocument/2006/relationships/hyperlink" Target="https://balakhna.nobl.ru/" TargetMode="Externa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.xml"/><Relationship Id="rId6" Type="http://schemas.openxmlformats.org/officeDocument/2006/relationships/hyperlink" Target="mailto:official@balfin.nnov.ru" TargetMode="External"/><Relationship Id="rId5" Type="http://schemas.openxmlformats.org/officeDocument/2006/relationships/image" Target="../media/image16.png"/><Relationship Id="rId10" Type="http://schemas.openxmlformats.org/officeDocument/2006/relationships/hyperlink" Target="https://balakhna.nobl.ru/activity/22116/" TargetMode="External"/><Relationship Id="rId4" Type="http://schemas.openxmlformats.org/officeDocument/2006/relationships/image" Target="../media/image15.jpeg"/><Relationship Id="rId9" Type="http://schemas.openxmlformats.org/officeDocument/2006/relationships/hyperlink" Target="https://balakhna.nobl.ru/activity/8744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0" y="1647052"/>
            <a:ext cx="9144000" cy="18722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TextBox 17"/>
          <p:cNvSpPr txBox="1"/>
          <p:nvPr/>
        </p:nvSpPr>
        <p:spPr>
          <a:xfrm>
            <a:off x="756518" y="4790517"/>
            <a:ext cx="7630963" cy="253897"/>
          </a:xfrm>
          <a:prstGeom prst="rect">
            <a:avLst/>
          </a:prstGeom>
          <a:noFill/>
        </p:spPr>
        <p:txBody>
          <a:bodyPr wrap="none" lIns="68562" tIns="34281" rIns="68562" bIns="34281" rtlCol="0">
            <a:spAutoFit/>
          </a:bodyPr>
          <a:lstStyle>
            <a:defPPr>
              <a:defRPr lang="zh-CN"/>
            </a:defPPr>
            <a:lvl1pPr>
              <a:defRPr sz="2000">
                <a:solidFill>
                  <a:schemeClr val="accent2"/>
                </a:solidFill>
                <a:latin typeface="+mn-ea"/>
                <a:ea typeface="+mn-ea"/>
              </a:defRPr>
            </a:lvl1pPr>
          </a:lstStyle>
          <a:p>
            <a:pPr algn="ctr"/>
            <a:r>
              <a:rPr lang="ru-RU" altLang="zh-CN" sz="1200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Финансовое управление администрации Балахнинского муниципального округа Нижегородской области</a:t>
            </a:r>
            <a:endParaRPr lang="zh-CN" altLang="en-US" sz="120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281348" y="2017367"/>
            <a:ext cx="8784976" cy="1293431"/>
          </a:xfrm>
          <a:prstGeom prst="rect">
            <a:avLst/>
          </a:prstGeom>
        </p:spPr>
        <p:txBody>
          <a:bodyPr wrap="square" lIns="61722" tIns="30861" rIns="61722" bIns="30861">
            <a:spAutoFit/>
          </a:bodyPr>
          <a:lstStyle/>
          <a:p>
            <a:pPr algn="ctr"/>
            <a:r>
              <a:rPr lang="ru-RU" altLang="zh-CN" sz="1400" b="1" dirty="0">
                <a:solidFill>
                  <a:schemeClr val="tx2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ИНФОРМАЦИОННАЯ ПАНЕЛЬ (ДАШБОРД)</a:t>
            </a:r>
            <a:endParaRPr lang="zh-CN" altLang="en-US" sz="1400" b="1" dirty="0">
              <a:solidFill>
                <a:schemeClr val="tx2"/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  <a:p>
            <a:pPr algn="ctr"/>
            <a:r>
              <a:rPr lang="ru-RU" altLang="zh-CN" sz="1400" b="1" dirty="0" smtClean="0">
                <a:solidFill>
                  <a:schemeClr val="tx2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по бюджету Балахнинского муниципального округа Нижегородской области </a:t>
            </a:r>
          </a:p>
          <a:p>
            <a:pPr algn="ctr"/>
            <a:r>
              <a:rPr lang="ru-RU" altLang="zh-CN" sz="1400" b="1" dirty="0" smtClean="0">
                <a:solidFill>
                  <a:schemeClr val="tx2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на 2024 год и на плановый период 2025 и 2026 годов</a:t>
            </a:r>
          </a:p>
          <a:p>
            <a:pPr algn="ctr"/>
            <a:endParaRPr lang="ru-RU" sz="1200" i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2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2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Совета депутатов Балахнинского </a:t>
            </a:r>
            <a:r>
              <a:rPr lang="ru-RU" sz="12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муниципального </a:t>
            </a:r>
            <a:r>
              <a:rPr lang="ru-RU" sz="12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округа от 14.12.2023 № 541</a:t>
            </a:r>
            <a:r>
              <a:rPr lang="ru-RU" sz="12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altLang="zh-CN" sz="1400" b="1" dirty="0" smtClean="0">
              <a:solidFill>
                <a:schemeClr val="tx2"/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  <a:p>
            <a:pPr algn="ctr"/>
            <a:endParaRPr lang="ru-RU" altLang="zh-CN" sz="1400" b="1" dirty="0" smtClean="0">
              <a:solidFill>
                <a:schemeClr val="tx2"/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</p:txBody>
      </p:sp>
      <p:pic>
        <p:nvPicPr>
          <p:cNvPr id="10" name="Picture 6" descr="Без имени-1копирование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230119"/>
            <a:ext cx="923752" cy="1361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5788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1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75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7225"/>
                            </p:stCondLst>
                            <p:childTnLst>
                              <p:par>
                                <p:cTn id="21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18" grpId="0"/>
      <p:bldP spid="1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752460" y="123478"/>
            <a:ext cx="82708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32037">
              <a:defRPr/>
            </a:pPr>
            <a:r>
              <a:rPr lang="ru-RU" altLang="zh-CN" sz="1400" b="1" kern="0" dirty="0" smtClean="0">
                <a:solidFill>
                  <a:schemeClr val="bg1"/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Расшифровка бюджета округа на 2024-2026 годы по видам доходов</a:t>
            </a:r>
            <a:endParaRPr lang="en-US" altLang="zh-CN" sz="1400" b="1" kern="0" dirty="0">
              <a:solidFill>
                <a:schemeClr val="bg1"/>
              </a:solidFill>
              <a:latin typeface="Arial" pitchFamily="34" charset="0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9" name="燕尾形 2"/>
          <p:cNvSpPr/>
          <p:nvPr/>
        </p:nvSpPr>
        <p:spPr>
          <a:xfrm>
            <a:off x="227230" y="150190"/>
            <a:ext cx="288032" cy="297324"/>
          </a:xfrm>
          <a:prstGeom prst="chevr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0" name="燕尾形 3"/>
          <p:cNvSpPr/>
          <p:nvPr/>
        </p:nvSpPr>
        <p:spPr>
          <a:xfrm>
            <a:off x="464428" y="150190"/>
            <a:ext cx="288032" cy="297324"/>
          </a:xfrm>
          <a:prstGeom prst="chevr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55526"/>
            <a:ext cx="9144000" cy="4392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441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0">
        <p:blinds dir="vert"/>
      </p:transition>
    </mc:Choice>
    <mc:Fallback xmlns="">
      <p:transition spd="slow" advTm="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752460" y="123478"/>
            <a:ext cx="82708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32037">
              <a:defRPr/>
            </a:pPr>
            <a:r>
              <a:rPr lang="ru-RU" altLang="zh-CN" sz="1400" b="1" kern="0" dirty="0" smtClean="0">
                <a:solidFill>
                  <a:schemeClr val="bg1"/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Расшифровка бюджета округа на 2024-2026 годы по видам доходов</a:t>
            </a:r>
            <a:endParaRPr lang="en-US" altLang="zh-CN" sz="1400" b="1" kern="0" dirty="0">
              <a:solidFill>
                <a:schemeClr val="bg1"/>
              </a:solidFill>
              <a:latin typeface="Arial" pitchFamily="34" charset="0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9" name="燕尾形 2"/>
          <p:cNvSpPr/>
          <p:nvPr/>
        </p:nvSpPr>
        <p:spPr>
          <a:xfrm>
            <a:off x="227230" y="150190"/>
            <a:ext cx="288032" cy="297324"/>
          </a:xfrm>
          <a:prstGeom prst="chevr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0" name="燕尾形 3"/>
          <p:cNvSpPr/>
          <p:nvPr/>
        </p:nvSpPr>
        <p:spPr>
          <a:xfrm>
            <a:off x="464428" y="150190"/>
            <a:ext cx="288032" cy="297324"/>
          </a:xfrm>
          <a:prstGeom prst="chevr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555526"/>
            <a:ext cx="9144000" cy="432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173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0">
        <p:blinds dir="vert"/>
      </p:transition>
    </mc:Choice>
    <mc:Fallback xmlns="">
      <p:transition spd="slow" advTm="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752460" y="32306"/>
            <a:ext cx="8270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32037">
              <a:defRPr/>
            </a:pPr>
            <a:r>
              <a:rPr lang="ru-RU" altLang="zh-CN" sz="1400" b="1" kern="0" dirty="0" smtClean="0">
                <a:solidFill>
                  <a:schemeClr val="bg1"/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Муниципальные программы, реализуемые на территории округа и                                                    их финансирование на </a:t>
            </a:r>
            <a:r>
              <a:rPr lang="ru-RU" altLang="zh-CN" sz="1400" b="1" kern="0" dirty="0" smtClean="0">
                <a:solidFill>
                  <a:schemeClr val="bg1"/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2024 год </a:t>
            </a:r>
            <a:endParaRPr lang="en-US" altLang="zh-CN" sz="1400" b="1" kern="0" dirty="0">
              <a:solidFill>
                <a:schemeClr val="bg1"/>
              </a:solidFill>
              <a:latin typeface="Arial" pitchFamily="34" charset="0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9" name="燕尾形 2"/>
          <p:cNvSpPr/>
          <p:nvPr/>
        </p:nvSpPr>
        <p:spPr>
          <a:xfrm>
            <a:off x="227230" y="150190"/>
            <a:ext cx="288032" cy="297324"/>
          </a:xfrm>
          <a:prstGeom prst="chevr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0" name="燕尾形 3"/>
          <p:cNvSpPr/>
          <p:nvPr/>
        </p:nvSpPr>
        <p:spPr>
          <a:xfrm>
            <a:off x="464428" y="150190"/>
            <a:ext cx="288032" cy="297324"/>
          </a:xfrm>
          <a:prstGeom prst="chevr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555526"/>
            <a:ext cx="9144000" cy="4587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586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0">
        <p:blinds dir="vert"/>
      </p:transition>
    </mc:Choice>
    <mc:Fallback xmlns="">
      <p:transition spd="slow" advTm="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752460" y="32306"/>
            <a:ext cx="8270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32037">
              <a:defRPr/>
            </a:pPr>
            <a:r>
              <a:rPr lang="ru-RU" altLang="zh-CN" sz="1400" b="1" kern="0" dirty="0" smtClean="0">
                <a:solidFill>
                  <a:schemeClr val="bg1"/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Муниципальные программы, реализуемые на территории округа и                                                    их финансирование на </a:t>
            </a:r>
            <a:r>
              <a:rPr lang="ru-RU" altLang="zh-CN" sz="1400" b="1" kern="0" dirty="0" smtClean="0">
                <a:solidFill>
                  <a:schemeClr val="bg1"/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2025 год </a:t>
            </a:r>
            <a:endParaRPr lang="en-US" altLang="zh-CN" sz="1400" b="1" kern="0" dirty="0">
              <a:solidFill>
                <a:schemeClr val="bg1"/>
              </a:solidFill>
              <a:latin typeface="Arial" pitchFamily="34" charset="0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9" name="燕尾形 2"/>
          <p:cNvSpPr/>
          <p:nvPr/>
        </p:nvSpPr>
        <p:spPr>
          <a:xfrm>
            <a:off x="227230" y="150190"/>
            <a:ext cx="288032" cy="297324"/>
          </a:xfrm>
          <a:prstGeom prst="chevr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0" name="燕尾形 3"/>
          <p:cNvSpPr/>
          <p:nvPr/>
        </p:nvSpPr>
        <p:spPr>
          <a:xfrm>
            <a:off x="464428" y="150190"/>
            <a:ext cx="288032" cy="297324"/>
          </a:xfrm>
          <a:prstGeom prst="chevr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55526"/>
            <a:ext cx="9144000" cy="4587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824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0">
        <p:blinds dir="vert"/>
      </p:transition>
    </mc:Choice>
    <mc:Fallback xmlns="">
      <p:transition spd="slow" advTm="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752460" y="32306"/>
            <a:ext cx="8270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32037">
              <a:defRPr/>
            </a:pPr>
            <a:r>
              <a:rPr lang="ru-RU" altLang="zh-CN" sz="1400" b="1" kern="0" dirty="0" smtClean="0">
                <a:solidFill>
                  <a:schemeClr val="bg1"/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Муниципальные программы, реализуемые на территории округа и                                                    их финансирование на </a:t>
            </a:r>
            <a:r>
              <a:rPr lang="ru-RU" altLang="zh-CN" sz="1400" b="1" kern="0" dirty="0" smtClean="0">
                <a:solidFill>
                  <a:schemeClr val="bg1"/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2026 год </a:t>
            </a:r>
            <a:endParaRPr lang="en-US" altLang="zh-CN" sz="1400" b="1" kern="0" dirty="0">
              <a:solidFill>
                <a:schemeClr val="bg1"/>
              </a:solidFill>
              <a:latin typeface="Arial" pitchFamily="34" charset="0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9" name="燕尾形 2"/>
          <p:cNvSpPr/>
          <p:nvPr/>
        </p:nvSpPr>
        <p:spPr>
          <a:xfrm>
            <a:off x="227230" y="150190"/>
            <a:ext cx="288032" cy="297324"/>
          </a:xfrm>
          <a:prstGeom prst="chevr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0" name="燕尾形 3"/>
          <p:cNvSpPr/>
          <p:nvPr/>
        </p:nvSpPr>
        <p:spPr>
          <a:xfrm>
            <a:off x="464428" y="150190"/>
            <a:ext cx="288032" cy="297324"/>
          </a:xfrm>
          <a:prstGeom prst="chevr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55526"/>
            <a:ext cx="9144000" cy="4587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43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0">
        <p:blinds dir="vert"/>
      </p:transition>
    </mc:Choice>
    <mc:Fallback xmlns="">
      <p:transition spd="slow" advTm="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Oval 32"/>
          <p:cNvSpPr>
            <a:spLocks noChangeArrowheads="1"/>
          </p:cNvSpPr>
          <p:nvPr/>
        </p:nvSpPr>
        <p:spPr bwMode="auto">
          <a:xfrm>
            <a:off x="3784677" y="4779832"/>
            <a:ext cx="698016" cy="219024"/>
          </a:xfrm>
          <a:prstGeom prst="ellipse">
            <a:avLst/>
          </a:prstGeom>
          <a:solidFill>
            <a:srgbClr val="FFFFFF">
              <a:alpha val="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cmpd="sng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wrap="none" lIns="68543" tIns="34272" rIns="68543" bIns="34272" anchor="ctr"/>
          <a:lstStyle/>
          <a:p>
            <a:endParaRPr lang="zh-CN" altLang="zh-CN">
              <a:solidFill>
                <a:srgbClr val="000000"/>
              </a:solidFill>
              <a:latin typeface="Impact" pitchFamily="34" charset="0"/>
              <a:ea typeface="微软雅黑" pitchFamily="34" charset="-122"/>
              <a:sym typeface="Impact" pitchFamily="34" charset="0"/>
            </a:endParaRPr>
          </a:p>
        </p:txBody>
      </p:sp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A6B33567-3C0C-4716-8733-643B12D835C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0462"/>
            <a:ext cx="3419872" cy="2371328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4897D2F9-F13B-43FA-B37B-2A87AB9DE25C}"/>
              </a:ext>
            </a:extLst>
          </p:cNvPr>
          <p:cNvPicPr/>
          <p:nvPr/>
        </p:nvPicPr>
        <p:blipFill rotWithShape="1">
          <a:blip r:embed="rId5"/>
          <a:srcRect l="28260" t="22347" r="20490" b="11442"/>
          <a:stretch/>
        </p:blipFill>
        <p:spPr bwMode="auto">
          <a:xfrm>
            <a:off x="0" y="2931791"/>
            <a:ext cx="3419872" cy="206706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0" name="AutoShape 4">
            <a:extLst>
              <a:ext uri="{FF2B5EF4-FFF2-40B4-BE49-F238E27FC236}">
                <a16:creationId xmlns:a16="http://schemas.microsoft.com/office/drawing/2014/main" id="{200A2041-8FB6-457D-A101-64FD1F581C43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white">
          <a:xfrm>
            <a:off x="3433182" y="697396"/>
            <a:ext cx="5688632" cy="4438394"/>
          </a:xfrm>
          <a:prstGeom prst="roundRect">
            <a:avLst>
              <a:gd name="adj" fmla="val 4784"/>
            </a:avLst>
          </a:prstGeom>
          <a:gradFill flip="none" rotWithShape="1">
            <a:gsLst>
              <a:gs pos="30000">
                <a:schemeClr val="bg1"/>
              </a:gs>
              <a:gs pos="100000">
                <a:schemeClr val="bg1">
                  <a:lumMod val="75000"/>
                </a:schemeClr>
              </a:gs>
            </a:gsLst>
            <a:lin ang="2700000" scaled="1"/>
            <a:tileRect/>
          </a:gradFill>
          <a:ln w="38100">
            <a:gradFill>
              <a:gsLst>
                <a:gs pos="0">
                  <a:srgbClr val="00B0F0"/>
                </a:gs>
                <a:gs pos="100000">
                  <a:srgbClr val="002060"/>
                </a:gs>
              </a:gsLst>
              <a:lin ang="5400000" scaled="0"/>
            </a:gradFill>
          </a:ln>
          <a:effectLst>
            <a:outerShdw blurRad="225425" dist="38100" dir="5220000" algn="ctr">
              <a:srgbClr val="000000">
                <a:alpha val="33000"/>
              </a:srgbClr>
            </a:outerShdw>
          </a:effectLst>
          <a:scene3d>
            <a:camera prst="orthographicFront"/>
            <a:lightRig rig="flat" dir="t"/>
          </a:scene3d>
          <a:sp3d contourW="19050">
            <a:bevelT w="165100" h="127000" prst="artDeco"/>
            <a:bevelB w="0" h="0"/>
            <a:contourClr>
              <a:schemeClr val="bg1"/>
            </a:contourClr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>
            <a:sp3d/>
          </a:bodyPr>
          <a:lstStyle/>
          <a:p>
            <a:pPr>
              <a:lnSpc>
                <a:spcPct val="150000"/>
              </a:lnSpc>
            </a:pPr>
            <a:r>
              <a:rPr lang="ru-RU" sz="1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Финансовое управление администрации Балахнинского муниципального округа Нижегородской области</a:t>
            </a:r>
          </a:p>
          <a:p>
            <a:pPr>
              <a:lnSpc>
                <a:spcPct val="150000"/>
              </a:lnSpc>
            </a:pPr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606403</a:t>
            </a: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Нижегородская область, г. Балахна, ул. Лесопильная, д.24</a:t>
            </a:r>
            <a:b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Телефон:</a:t>
            </a: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8 (83144) </a:t>
            </a:r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6-56-77, 6-82-99 доб.4460</a:t>
            </a:r>
            <a:r>
              <a:rPr lang="en-US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Адрес электронной почты:</a:t>
            </a: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official@balfin.nnov.ru</a:t>
            </a:r>
            <a:endParaRPr lang="ru-RU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1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Официальный интернет-сайт Балахнинского муниципального округа: </a:t>
            </a:r>
            <a:r>
              <a:rPr lang="en-US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https</a:t>
            </a:r>
            <a:r>
              <a:rPr lang="en-US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://balakhna.nobl.ru</a:t>
            </a:r>
            <a:r>
              <a:rPr lang="en-US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/</a:t>
            </a:r>
            <a:endParaRPr lang="ru-RU" sz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раздел «Деятельность» / «Муниципальные финансы» </a:t>
            </a:r>
            <a:r>
              <a:rPr lang="en-US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https</a:t>
            </a:r>
            <a:r>
              <a:rPr lang="en-US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://balakhna.nobl.ru/activity/8743</a:t>
            </a:r>
            <a:r>
              <a:rPr lang="en-US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/</a:t>
            </a:r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раздел «Деятельность» / «Бюджет </a:t>
            </a: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граждан» </a:t>
            </a:r>
            <a:r>
              <a:rPr lang="en-US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https</a:t>
            </a:r>
            <a:r>
              <a:rPr lang="en-US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://balakhna.nobl.ru/activity/8744</a:t>
            </a:r>
            <a:r>
              <a:rPr lang="en-US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/</a:t>
            </a:r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endParaRPr lang="ru-RU" sz="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Данный проект также размещен на официальном интернет-сайте Балахнинского муниципального округа (раздел «Деятельность» / «Бюджет для граждан» / «</a:t>
            </a:r>
            <a:r>
              <a:rPr lang="ru-RU" sz="1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Дашборд</a:t>
            </a:r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 проекту бюджета и принятому бюджету»:</a:t>
            </a:r>
          </a:p>
          <a:p>
            <a:pPr algn="just">
              <a:lnSpc>
                <a:spcPct val="150000"/>
              </a:lnSpc>
            </a:pPr>
            <a:r>
              <a:rPr lang="en-US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https://balakhna.nobl.ru/activity/22116</a:t>
            </a:r>
            <a:r>
              <a:rPr lang="en-US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/</a:t>
            </a:r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</a:p>
          <a:p>
            <a:pPr>
              <a:lnSpc>
                <a:spcPct val="150000"/>
              </a:lnSpc>
            </a:pPr>
            <a:endParaRPr lang="ru-RU" sz="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5406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0">
        <p:blinds dir="vert"/>
      </p:transition>
    </mc:Choice>
    <mc:Fallback xmlns="">
      <p:transition spd="slow" advTm="0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8"/>
          <p:cNvSpPr>
            <a:spLocks/>
          </p:cNvSpPr>
          <p:nvPr/>
        </p:nvSpPr>
        <p:spPr bwMode="auto">
          <a:xfrm>
            <a:off x="107504" y="699543"/>
            <a:ext cx="8928992" cy="3744416"/>
          </a:xfrm>
          <a:prstGeom prst="rect">
            <a:avLst/>
          </a:prstGeom>
          <a:solidFill>
            <a:srgbClr val="FFFFFF">
              <a:alpha val="57999"/>
            </a:srgbClr>
          </a:solidFill>
          <a:ln w="15875" cmpd="sng">
            <a:solidFill>
              <a:srgbClr val="0070C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 dirty="0">
              <a:solidFill>
                <a:srgbClr val="000000"/>
              </a:solidFill>
              <a:sym typeface="Arial" pitchFamily="34" charset="0"/>
            </a:endParaRPr>
          </a:p>
        </p:txBody>
      </p:sp>
      <p:sp>
        <p:nvSpPr>
          <p:cNvPr id="4" name="TextBox 9"/>
          <p:cNvSpPr>
            <a:spLocks noChangeArrowheads="1"/>
          </p:cNvSpPr>
          <p:nvPr/>
        </p:nvSpPr>
        <p:spPr bwMode="auto">
          <a:xfrm>
            <a:off x="204456" y="777227"/>
            <a:ext cx="6239752" cy="3693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ru-RU" sz="13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ДАШБОРД </a:t>
            </a:r>
            <a:r>
              <a:rPr lang="ru-RU" sz="13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13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 интерактивная информационная панель, которая наглядно представляет, визуализирует, объясняет и анализирует данные о бюджете округа</a:t>
            </a:r>
            <a:r>
              <a:rPr lang="ru-RU" sz="13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ru-RU" sz="130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sz="13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 </a:t>
            </a:r>
            <a:r>
              <a:rPr lang="ru-RU" sz="13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представляет собой интерактивную информационную панель, которая позволяет проанализировать основные показатели о бюджете Балахнинского муниципального округа Нижегородской области на </a:t>
            </a:r>
            <a:r>
              <a:rPr lang="ru-RU" sz="13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2024-2026 </a:t>
            </a:r>
            <a:r>
              <a:rPr lang="ru-RU" sz="13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годы;</a:t>
            </a:r>
            <a:endParaRPr lang="ru-RU" sz="13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sz="13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целью </a:t>
            </a:r>
            <a:r>
              <a:rPr lang="ru-RU" sz="13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проекта является представить основные показатели бюджета Балахнинского муниципального округа Нижегородской области на 2024 год и на плановый период 2025 и 2026 годов в компактном виде на одной </a:t>
            </a:r>
            <a:r>
              <a:rPr lang="ru-RU" sz="13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странице;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sz="13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</a:t>
            </a:r>
            <a:r>
              <a:rPr lang="ru-RU" sz="13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создании проекта использовано решение совета депутатов Балахнинского муниципального округа Нижегородской области от 14.12.2023 № 541 «О бюджете Балахнинского муниципального округа на 2024 </a:t>
            </a:r>
            <a:r>
              <a:rPr lang="ru-RU" sz="13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 и </a:t>
            </a:r>
            <a:r>
              <a:rPr lang="ru-RU" sz="13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плановый период 2025 и 2026 годов»;</a:t>
            </a:r>
          </a:p>
          <a:p>
            <a:pPr marL="171450" indent="-171450" algn="just">
              <a:buFont typeface="Wingdings" panose="05000000000000000000" pitchFamily="2" charset="2"/>
              <a:buChar char="v"/>
            </a:pPr>
            <a:r>
              <a:rPr lang="ru-RU" sz="13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3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оценка </a:t>
            </a:r>
            <a:r>
              <a:rPr lang="ru-RU" sz="13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данных с использованием </a:t>
            </a:r>
            <a:r>
              <a:rPr lang="en-US" sz="13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Microsoft Excel</a:t>
            </a:r>
            <a:r>
              <a:rPr lang="ru-RU" sz="13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ru-RU" sz="130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0613" y="1289182"/>
            <a:ext cx="1733303" cy="2273832"/>
          </a:xfrm>
          <a:prstGeom prst="rect">
            <a:avLst/>
          </a:prstGeom>
        </p:spPr>
      </p:pic>
      <p:sp>
        <p:nvSpPr>
          <p:cNvPr id="10" name="Rectangle 530">
            <a:extLst>
              <a:ext uri="{FF2B5EF4-FFF2-40B4-BE49-F238E27FC236}">
                <a16:creationId xmlns:a16="http://schemas.microsoft.com/office/drawing/2014/main" id="{EE34DF64-FE0F-4F8E-BA22-0F42179E62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40597" y="3792201"/>
            <a:ext cx="1473333" cy="4106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DDDDDD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120000"/>
              </a:lnSpc>
              <a:defRPr/>
            </a:pPr>
            <a:r>
              <a:rPr lang="ru-RU" altLang="zh-CN" sz="1000" i="1" kern="0" dirty="0" smtClean="0">
                <a:solidFill>
                  <a:srgbClr val="0070C0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Заместитель главы администрации – </a:t>
            </a:r>
          </a:p>
          <a:p>
            <a:pPr algn="ctr">
              <a:lnSpc>
                <a:spcPct val="120000"/>
              </a:lnSpc>
              <a:defRPr/>
            </a:pPr>
            <a:r>
              <a:rPr lang="ru-RU" altLang="zh-CN" sz="1000" i="1" kern="0" dirty="0" smtClean="0">
                <a:solidFill>
                  <a:srgbClr val="0070C0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начальник финансового управления</a:t>
            </a:r>
          </a:p>
          <a:p>
            <a:pPr algn="ctr">
              <a:lnSpc>
                <a:spcPct val="120000"/>
              </a:lnSpc>
              <a:defRPr/>
            </a:pPr>
            <a:r>
              <a:rPr lang="ru-RU" altLang="zh-CN" sz="1000" i="1" kern="0" dirty="0" smtClean="0">
                <a:solidFill>
                  <a:srgbClr val="0070C0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Виноградова Анна Михайловна</a:t>
            </a:r>
            <a:endParaRPr lang="en-US" altLang="zh-CN" sz="1000" i="1" kern="0" dirty="0">
              <a:solidFill>
                <a:srgbClr val="0070C0"/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</p:txBody>
      </p:sp>
      <p:sp>
        <p:nvSpPr>
          <p:cNvPr id="12" name="Rectangle 530">
            <a:extLst>
              <a:ext uri="{FF2B5EF4-FFF2-40B4-BE49-F238E27FC236}">
                <a16:creationId xmlns:a16="http://schemas.microsoft.com/office/drawing/2014/main" id="{EE34DF64-FE0F-4F8E-BA22-0F42179E62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7113" y="806216"/>
            <a:ext cx="1473333" cy="4106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DDDDDD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120000"/>
              </a:lnSpc>
              <a:defRPr/>
            </a:pPr>
            <a:r>
              <a:rPr lang="ru-RU" altLang="zh-CN" sz="1000" b="1" kern="0" dirty="0" smtClean="0">
                <a:solidFill>
                  <a:srgbClr val="0070C0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Разработчик проекта</a:t>
            </a:r>
            <a:endParaRPr lang="en-US" altLang="zh-CN" sz="1000" b="1" kern="0" dirty="0">
              <a:solidFill>
                <a:srgbClr val="0070C0"/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6346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0">
        <p:blinds dir="vert"/>
      </p:transition>
    </mc:Choice>
    <mc:Fallback xmlns="">
      <p:transition spd="slow" advTm="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空心弧 52"/>
          <p:cNvSpPr/>
          <p:nvPr/>
        </p:nvSpPr>
        <p:spPr>
          <a:xfrm rot="5400000">
            <a:off x="969961" y="1162730"/>
            <a:ext cx="3142978" cy="2924714"/>
          </a:xfrm>
          <a:prstGeom prst="blockArc">
            <a:avLst>
              <a:gd name="adj1" fmla="val 10897210"/>
              <a:gd name="adj2" fmla="val 6953"/>
              <a:gd name="adj3" fmla="val 1246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anchor="ctr"/>
          <a:lstStyle/>
          <a:p>
            <a:pPr algn="ctr" defTabSz="914332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489">
              <a:solidFill>
                <a:schemeClr val="tx1"/>
              </a:solidFill>
              <a:latin typeface="微软雅黑" pitchFamily="34" charset="-122"/>
              <a:ea typeface="微软雅黑" pitchFamily="34" charset="-122"/>
              <a:cs typeface="Arial" panose="020B0604020202020204" pitchFamily="34" charset="0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2832389" y="598194"/>
            <a:ext cx="5611703" cy="749804"/>
            <a:chOff x="736575" y="3188466"/>
            <a:chExt cx="10095717" cy="1338083"/>
          </a:xfrm>
        </p:grpSpPr>
        <p:sp>
          <p:nvSpPr>
            <p:cNvPr id="3" name="圆角矩形 2"/>
            <p:cNvSpPr/>
            <p:nvPr/>
          </p:nvSpPr>
          <p:spPr>
            <a:xfrm flipH="1">
              <a:off x="1020576" y="3307959"/>
              <a:ext cx="8471767" cy="1132575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rgbClr val="E0E0E0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81000" dist="254000" dir="1026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</a:endParaRPr>
            </a:p>
          </p:txBody>
        </p:sp>
        <p:grpSp>
          <p:nvGrpSpPr>
            <p:cNvPr id="4" name="组合 3"/>
            <p:cNvGrpSpPr/>
            <p:nvPr/>
          </p:nvGrpSpPr>
          <p:grpSpPr>
            <a:xfrm>
              <a:off x="736575" y="3188466"/>
              <a:ext cx="1338085" cy="1338083"/>
              <a:chOff x="3567745" y="3971974"/>
              <a:chExt cx="1338084" cy="1338084"/>
            </a:xfrm>
          </p:grpSpPr>
          <p:grpSp>
            <p:nvGrpSpPr>
              <p:cNvPr id="7" name="组合 6"/>
              <p:cNvGrpSpPr/>
              <p:nvPr/>
            </p:nvGrpSpPr>
            <p:grpSpPr>
              <a:xfrm>
                <a:off x="3567745" y="3971974"/>
                <a:ext cx="1338084" cy="1338084"/>
                <a:chOff x="5213600" y="2517129"/>
                <a:chExt cx="2023672" cy="2023672"/>
              </a:xfrm>
            </p:grpSpPr>
            <p:sp>
              <p:nvSpPr>
                <p:cNvPr id="9" name="椭圆 8"/>
                <p:cNvSpPr/>
                <p:nvPr/>
              </p:nvSpPr>
              <p:spPr>
                <a:xfrm>
                  <a:off x="5213600" y="2517129"/>
                  <a:ext cx="2023672" cy="2023672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bg1"/>
                    </a:gs>
                    <a:gs pos="100000">
                      <a:srgbClr val="E0E0E0"/>
                    </a:gs>
                  </a:gsLst>
                  <a:lin ang="5400000" scaled="1"/>
                  <a:tileRect/>
                </a:gradFill>
                <a:ln>
                  <a:noFill/>
                </a:ln>
                <a:effectLst>
                  <a:outerShdw blurRad="279400" dist="2540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0" name="椭圆 9"/>
                <p:cNvSpPr/>
                <p:nvPr/>
              </p:nvSpPr>
              <p:spPr>
                <a:xfrm>
                  <a:off x="5260739" y="2564268"/>
                  <a:ext cx="1929394" cy="1929394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bg1"/>
                    </a:gs>
                    <a:gs pos="100000">
                      <a:srgbClr val="DDDEDD"/>
                    </a:gs>
                  </a:gsLst>
                  <a:lin ang="189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sp>
            <p:nvSpPr>
              <p:cNvPr id="8" name="椭圆 7"/>
              <p:cNvSpPr/>
              <p:nvPr/>
            </p:nvSpPr>
            <p:spPr>
              <a:xfrm>
                <a:off x="3695023" y="4099252"/>
                <a:ext cx="1083528" cy="1083528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</p:grpSp>
        <p:sp>
          <p:nvSpPr>
            <p:cNvPr id="5" name="文本框 77"/>
            <p:cNvSpPr txBox="1"/>
            <p:nvPr/>
          </p:nvSpPr>
          <p:spPr>
            <a:xfrm>
              <a:off x="957721" y="3524720"/>
              <a:ext cx="878819" cy="7817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1</a:t>
              </a:r>
            </a:p>
          </p:txBody>
        </p:sp>
        <p:sp>
          <p:nvSpPr>
            <p:cNvPr id="6" name="TextBox 72"/>
            <p:cNvSpPr txBox="1"/>
            <p:nvPr/>
          </p:nvSpPr>
          <p:spPr>
            <a:xfrm>
              <a:off x="2072214" y="3402503"/>
              <a:ext cx="8760078" cy="9886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32037">
                <a:defRPr/>
              </a:pPr>
              <a:r>
                <a:rPr lang="ru-RU" altLang="zh-CN" sz="1000" b="1" u="sng" kern="0" dirty="0" smtClean="0">
                  <a:solidFill>
                    <a:srgbClr val="0070C0"/>
                  </a:solidFill>
                  <a:latin typeface="Arial" pitchFamily="34" charset="0"/>
                  <a:ea typeface="微软雅黑" pitchFamily="34" charset="-122"/>
                  <a:cs typeface="Arial" pitchFamily="34" charset="0"/>
                </a:rPr>
                <a:t>НАГЛЯДНОСТЬ, ОТКРЫТОСТЬ И ПРОГРАЗЧНОСТЬ</a:t>
              </a:r>
            </a:p>
            <a:p>
              <a:pPr defTabSz="432037">
                <a:defRPr/>
              </a:pPr>
              <a:r>
                <a:rPr lang="ru-RU" altLang="zh-CN" sz="1000" b="1" i="1" kern="0" dirty="0" smtClean="0">
                  <a:latin typeface="Arial" pitchFamily="34" charset="0"/>
                  <a:ea typeface="微软雅黑" pitchFamily="34" charset="-122"/>
                  <a:cs typeface="Arial" pitchFamily="34" charset="0"/>
                </a:rPr>
                <a:t>показатели бюджета округа представлены в наглядной </a:t>
              </a:r>
            </a:p>
            <a:p>
              <a:pPr defTabSz="432037">
                <a:defRPr/>
              </a:pPr>
              <a:r>
                <a:rPr lang="ru-RU" altLang="zh-CN" sz="1000" b="1" i="1" kern="0" dirty="0" smtClean="0">
                  <a:latin typeface="Arial" pitchFamily="34" charset="0"/>
                  <a:ea typeface="微软雅黑" pitchFamily="34" charset="-122"/>
                  <a:cs typeface="Arial" pitchFamily="34" charset="0"/>
                </a:rPr>
                <a:t>и понятной форме   </a:t>
              </a:r>
              <a:endParaRPr lang="en-US" altLang="zh-CN" sz="1000" b="1" i="1" kern="0" dirty="0">
                <a:latin typeface="Arial" pitchFamily="34" charset="0"/>
                <a:ea typeface="微软雅黑" pitchFamily="34" charset="-122"/>
                <a:cs typeface="Arial" pitchFamily="34" charset="0"/>
              </a:endParaRPr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3350761" y="1380025"/>
            <a:ext cx="5008581" cy="757631"/>
            <a:chOff x="736575" y="3188469"/>
            <a:chExt cx="8755767" cy="1338084"/>
          </a:xfrm>
        </p:grpSpPr>
        <p:sp>
          <p:nvSpPr>
            <p:cNvPr id="12" name="圆角矩形 11"/>
            <p:cNvSpPr/>
            <p:nvPr/>
          </p:nvSpPr>
          <p:spPr>
            <a:xfrm flipH="1">
              <a:off x="1020576" y="3307962"/>
              <a:ext cx="8471766" cy="1132577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rgbClr val="E0E0E0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81000" dist="254000" dir="1026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</a:endParaRPr>
            </a:p>
          </p:txBody>
        </p:sp>
        <p:grpSp>
          <p:nvGrpSpPr>
            <p:cNvPr id="13" name="组合 12"/>
            <p:cNvGrpSpPr/>
            <p:nvPr/>
          </p:nvGrpSpPr>
          <p:grpSpPr>
            <a:xfrm>
              <a:off x="736575" y="3188469"/>
              <a:ext cx="1338084" cy="1338084"/>
              <a:chOff x="3567745" y="3971974"/>
              <a:chExt cx="1338084" cy="1338084"/>
            </a:xfrm>
          </p:grpSpPr>
          <p:grpSp>
            <p:nvGrpSpPr>
              <p:cNvPr id="16" name="组合 15"/>
              <p:cNvGrpSpPr/>
              <p:nvPr/>
            </p:nvGrpSpPr>
            <p:grpSpPr>
              <a:xfrm>
                <a:off x="3567745" y="3971974"/>
                <a:ext cx="1338084" cy="1338084"/>
                <a:chOff x="5213600" y="2517129"/>
                <a:chExt cx="2023672" cy="2023672"/>
              </a:xfrm>
            </p:grpSpPr>
            <p:sp>
              <p:nvSpPr>
                <p:cNvPr id="18" name="椭圆 17"/>
                <p:cNvSpPr/>
                <p:nvPr/>
              </p:nvSpPr>
              <p:spPr>
                <a:xfrm>
                  <a:off x="5213600" y="2517129"/>
                  <a:ext cx="2023672" cy="2023672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bg1"/>
                    </a:gs>
                    <a:gs pos="100000">
                      <a:srgbClr val="E0E0E0"/>
                    </a:gs>
                  </a:gsLst>
                  <a:lin ang="5400000" scaled="1"/>
                  <a:tileRect/>
                </a:gradFill>
                <a:ln>
                  <a:noFill/>
                </a:ln>
                <a:effectLst>
                  <a:outerShdw blurRad="279400" dist="2540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9" name="椭圆 18"/>
                <p:cNvSpPr/>
                <p:nvPr/>
              </p:nvSpPr>
              <p:spPr>
                <a:xfrm>
                  <a:off x="5260739" y="2564268"/>
                  <a:ext cx="1929394" cy="1929394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bg1"/>
                    </a:gs>
                    <a:gs pos="100000">
                      <a:srgbClr val="DDDEDD"/>
                    </a:gs>
                  </a:gsLst>
                  <a:lin ang="189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sp>
            <p:nvSpPr>
              <p:cNvPr id="17" name="椭圆 16"/>
              <p:cNvSpPr/>
              <p:nvPr/>
            </p:nvSpPr>
            <p:spPr>
              <a:xfrm>
                <a:off x="3695023" y="4099252"/>
                <a:ext cx="1083528" cy="1083528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</p:grpSp>
        <p:sp>
          <p:nvSpPr>
            <p:cNvPr id="14" name="文本框 77"/>
            <p:cNvSpPr txBox="1"/>
            <p:nvPr/>
          </p:nvSpPr>
          <p:spPr>
            <a:xfrm>
              <a:off x="972509" y="3466644"/>
              <a:ext cx="878819" cy="7817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2</a:t>
              </a:r>
            </a:p>
          </p:txBody>
        </p:sp>
      </p:grpSp>
      <p:grpSp>
        <p:nvGrpSpPr>
          <p:cNvPr id="20" name="组合 19"/>
          <p:cNvGrpSpPr/>
          <p:nvPr/>
        </p:nvGrpSpPr>
        <p:grpSpPr>
          <a:xfrm>
            <a:off x="3430872" y="2224833"/>
            <a:ext cx="5013220" cy="733394"/>
            <a:chOff x="736575" y="3188469"/>
            <a:chExt cx="8755767" cy="1338084"/>
          </a:xfrm>
        </p:grpSpPr>
        <p:sp>
          <p:nvSpPr>
            <p:cNvPr id="21" name="圆角矩形 20"/>
            <p:cNvSpPr/>
            <p:nvPr/>
          </p:nvSpPr>
          <p:spPr>
            <a:xfrm flipH="1">
              <a:off x="1020576" y="3307962"/>
              <a:ext cx="8471766" cy="1132577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rgbClr val="E0E0E0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81000" dist="254000" dir="1026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</a:endParaRPr>
            </a:p>
          </p:txBody>
        </p:sp>
        <p:grpSp>
          <p:nvGrpSpPr>
            <p:cNvPr id="22" name="组合 21"/>
            <p:cNvGrpSpPr/>
            <p:nvPr/>
          </p:nvGrpSpPr>
          <p:grpSpPr>
            <a:xfrm>
              <a:off x="736575" y="3188469"/>
              <a:ext cx="1338084" cy="1338084"/>
              <a:chOff x="3567745" y="3971974"/>
              <a:chExt cx="1338084" cy="1338084"/>
            </a:xfrm>
          </p:grpSpPr>
          <p:grpSp>
            <p:nvGrpSpPr>
              <p:cNvPr id="25" name="组合 24"/>
              <p:cNvGrpSpPr/>
              <p:nvPr/>
            </p:nvGrpSpPr>
            <p:grpSpPr>
              <a:xfrm>
                <a:off x="3567745" y="3971974"/>
                <a:ext cx="1338084" cy="1338084"/>
                <a:chOff x="5213600" y="2517129"/>
                <a:chExt cx="2023672" cy="2023672"/>
              </a:xfrm>
            </p:grpSpPr>
            <p:sp>
              <p:nvSpPr>
                <p:cNvPr id="27" name="椭圆 26"/>
                <p:cNvSpPr/>
                <p:nvPr/>
              </p:nvSpPr>
              <p:spPr>
                <a:xfrm>
                  <a:off x="5213600" y="2517129"/>
                  <a:ext cx="2023672" cy="2023672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bg1"/>
                    </a:gs>
                    <a:gs pos="100000">
                      <a:srgbClr val="E0E0E0"/>
                    </a:gs>
                  </a:gsLst>
                  <a:lin ang="5400000" scaled="1"/>
                  <a:tileRect/>
                </a:gradFill>
                <a:ln>
                  <a:noFill/>
                </a:ln>
                <a:effectLst>
                  <a:outerShdw blurRad="279400" dist="2540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28" name="椭圆 27"/>
                <p:cNvSpPr/>
                <p:nvPr/>
              </p:nvSpPr>
              <p:spPr>
                <a:xfrm>
                  <a:off x="5260739" y="2564268"/>
                  <a:ext cx="1929394" cy="1929394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bg1"/>
                    </a:gs>
                    <a:gs pos="100000">
                      <a:srgbClr val="DDDEDD"/>
                    </a:gs>
                  </a:gsLst>
                  <a:lin ang="189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sp>
            <p:nvSpPr>
              <p:cNvPr id="26" name="椭圆 25"/>
              <p:cNvSpPr/>
              <p:nvPr/>
            </p:nvSpPr>
            <p:spPr>
              <a:xfrm>
                <a:off x="3695023" y="4099252"/>
                <a:ext cx="1083528" cy="1083528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</p:grpSp>
        <p:sp>
          <p:nvSpPr>
            <p:cNvPr id="23" name="文本框 77"/>
            <p:cNvSpPr txBox="1"/>
            <p:nvPr/>
          </p:nvSpPr>
          <p:spPr>
            <a:xfrm>
              <a:off x="940873" y="3491609"/>
              <a:ext cx="878818" cy="7817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3</a:t>
              </a:r>
            </a:p>
          </p:txBody>
        </p:sp>
      </p:grpSp>
      <p:grpSp>
        <p:nvGrpSpPr>
          <p:cNvPr id="29" name="组合 28"/>
          <p:cNvGrpSpPr/>
          <p:nvPr/>
        </p:nvGrpSpPr>
        <p:grpSpPr>
          <a:xfrm>
            <a:off x="3389932" y="3067476"/>
            <a:ext cx="4745348" cy="757058"/>
            <a:chOff x="736575" y="3188469"/>
            <a:chExt cx="8755767" cy="1338084"/>
          </a:xfrm>
        </p:grpSpPr>
        <p:sp>
          <p:nvSpPr>
            <p:cNvPr id="30" name="圆角矩形 29"/>
            <p:cNvSpPr/>
            <p:nvPr/>
          </p:nvSpPr>
          <p:spPr>
            <a:xfrm flipH="1">
              <a:off x="1020576" y="3307962"/>
              <a:ext cx="8471766" cy="1132577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rgbClr val="E0E0E0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81000" dist="254000" dir="1026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</a:endParaRPr>
            </a:p>
          </p:txBody>
        </p:sp>
        <p:grpSp>
          <p:nvGrpSpPr>
            <p:cNvPr id="31" name="组合 30"/>
            <p:cNvGrpSpPr/>
            <p:nvPr/>
          </p:nvGrpSpPr>
          <p:grpSpPr>
            <a:xfrm>
              <a:off x="736575" y="3188469"/>
              <a:ext cx="1338084" cy="1338084"/>
              <a:chOff x="3567745" y="3971974"/>
              <a:chExt cx="1338084" cy="1338084"/>
            </a:xfrm>
          </p:grpSpPr>
          <p:grpSp>
            <p:nvGrpSpPr>
              <p:cNvPr id="34" name="组合 33"/>
              <p:cNvGrpSpPr/>
              <p:nvPr/>
            </p:nvGrpSpPr>
            <p:grpSpPr>
              <a:xfrm>
                <a:off x="3567745" y="3971974"/>
                <a:ext cx="1338084" cy="1338084"/>
                <a:chOff x="5213600" y="2517129"/>
                <a:chExt cx="2023672" cy="2023672"/>
              </a:xfrm>
            </p:grpSpPr>
            <p:sp>
              <p:nvSpPr>
                <p:cNvPr id="36" name="椭圆 35"/>
                <p:cNvSpPr/>
                <p:nvPr/>
              </p:nvSpPr>
              <p:spPr>
                <a:xfrm>
                  <a:off x="5213600" y="2517129"/>
                  <a:ext cx="2023672" cy="2023672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bg1"/>
                    </a:gs>
                    <a:gs pos="100000">
                      <a:srgbClr val="E0E0E0"/>
                    </a:gs>
                  </a:gsLst>
                  <a:lin ang="5400000" scaled="1"/>
                  <a:tileRect/>
                </a:gradFill>
                <a:ln>
                  <a:noFill/>
                </a:ln>
                <a:effectLst>
                  <a:outerShdw blurRad="279400" dist="2540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37" name="椭圆 36"/>
                <p:cNvSpPr/>
                <p:nvPr/>
              </p:nvSpPr>
              <p:spPr>
                <a:xfrm>
                  <a:off x="5260739" y="2564268"/>
                  <a:ext cx="1929394" cy="1929394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bg1"/>
                    </a:gs>
                    <a:gs pos="100000">
                      <a:srgbClr val="DDDEDD"/>
                    </a:gs>
                  </a:gsLst>
                  <a:lin ang="189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sp>
            <p:nvSpPr>
              <p:cNvPr id="35" name="椭圆 34"/>
              <p:cNvSpPr/>
              <p:nvPr/>
            </p:nvSpPr>
            <p:spPr>
              <a:xfrm>
                <a:off x="3695023" y="4099252"/>
                <a:ext cx="1083528" cy="1083528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</p:grpSp>
        <p:sp>
          <p:nvSpPr>
            <p:cNvPr id="32" name="文本框 77"/>
            <p:cNvSpPr txBox="1"/>
            <p:nvPr/>
          </p:nvSpPr>
          <p:spPr>
            <a:xfrm>
              <a:off x="928183" y="3548951"/>
              <a:ext cx="878819" cy="7817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4</a:t>
              </a:r>
            </a:p>
          </p:txBody>
        </p:sp>
      </p:grpSp>
      <p:grpSp>
        <p:nvGrpSpPr>
          <p:cNvPr id="47" name="组合 46"/>
          <p:cNvGrpSpPr/>
          <p:nvPr/>
        </p:nvGrpSpPr>
        <p:grpSpPr>
          <a:xfrm>
            <a:off x="174836" y="1052399"/>
            <a:ext cx="2924013" cy="2908178"/>
            <a:chOff x="907313" y="1636536"/>
            <a:chExt cx="1864487" cy="1870428"/>
          </a:xfrm>
        </p:grpSpPr>
        <p:grpSp>
          <p:nvGrpSpPr>
            <p:cNvPr id="48" name="组合 47"/>
            <p:cNvGrpSpPr/>
            <p:nvPr/>
          </p:nvGrpSpPr>
          <p:grpSpPr>
            <a:xfrm flipH="1">
              <a:off x="907313" y="1636536"/>
              <a:ext cx="1864487" cy="1870428"/>
              <a:chOff x="304800" y="673100"/>
              <a:chExt cx="4000500" cy="4000500"/>
            </a:xfrm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51" name="同心圆 50"/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chemeClr val="bg1"/>
                  </a:gs>
                  <a:gs pos="5500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2" name="椭圆 51"/>
              <p:cNvSpPr/>
              <p:nvPr/>
            </p:nvSpPr>
            <p:spPr>
              <a:xfrm>
                <a:off x="359268" y="749469"/>
                <a:ext cx="3825874" cy="3825874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5100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50" name="TextBox 49"/>
            <p:cNvSpPr txBox="1"/>
            <p:nvPr/>
          </p:nvSpPr>
          <p:spPr>
            <a:xfrm>
              <a:off x="1135110" y="2408452"/>
              <a:ext cx="1520498" cy="508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altLang="zh-CN" sz="2000" b="1" dirty="0" smtClean="0">
                  <a:solidFill>
                    <a:srgbClr val="0070C0"/>
                  </a:solidFill>
                  <a:latin typeface="Arial" panose="020B0604020202020204" pitchFamily="34" charset="0"/>
                  <a:ea typeface="微软雅黑" pitchFamily="34" charset="-122"/>
                  <a:cs typeface="Arial" panose="020B0604020202020204" pitchFamily="34" charset="0"/>
                </a:rPr>
                <a:t>ПРЕИМУЩЕСТВА</a:t>
              </a:r>
              <a:endParaRPr lang="zh-CN" alt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endParaRPr>
            </a:p>
          </p:txBody>
        </p:sp>
      </p:grpSp>
      <p:sp>
        <p:nvSpPr>
          <p:cNvPr id="54" name="TextBox 53"/>
          <p:cNvSpPr txBox="1"/>
          <p:nvPr/>
        </p:nvSpPr>
        <p:spPr>
          <a:xfrm>
            <a:off x="765611" y="139737"/>
            <a:ext cx="82708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32037">
              <a:defRPr/>
            </a:pPr>
            <a:r>
              <a:rPr lang="ru-RU" altLang="zh-CN" sz="1400" b="1" kern="0" dirty="0" smtClean="0">
                <a:solidFill>
                  <a:schemeClr val="bg1"/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ПРЕИМУЩЕСТВА ИСПОЛЬЗОВАНИЯ ИНФОРМАЦИОННОЙ ПАНЕЛИ (ДАШБОРДА)</a:t>
            </a:r>
            <a:endParaRPr lang="en-US" altLang="zh-CN" sz="1400" b="1" kern="0" dirty="0">
              <a:solidFill>
                <a:schemeClr val="bg1"/>
              </a:solidFill>
              <a:latin typeface="Arial" pitchFamily="34" charset="0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55" name="燕尾形 2"/>
          <p:cNvSpPr/>
          <p:nvPr/>
        </p:nvSpPr>
        <p:spPr>
          <a:xfrm>
            <a:off x="227230" y="150190"/>
            <a:ext cx="288032" cy="297324"/>
          </a:xfrm>
          <a:prstGeom prst="chevr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56" name="燕尾形 3"/>
          <p:cNvSpPr/>
          <p:nvPr/>
        </p:nvSpPr>
        <p:spPr>
          <a:xfrm>
            <a:off x="464428" y="150190"/>
            <a:ext cx="288032" cy="297324"/>
          </a:xfrm>
          <a:prstGeom prst="chevr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72" name="TextBox 72"/>
          <p:cNvSpPr txBox="1"/>
          <p:nvPr/>
        </p:nvSpPr>
        <p:spPr>
          <a:xfrm>
            <a:off x="4018589" y="1498467"/>
            <a:ext cx="441092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32037">
              <a:defRPr/>
            </a:pPr>
            <a:r>
              <a:rPr lang="ru-RU" altLang="zh-CN" sz="1000" b="1" u="sng" kern="0" dirty="0" smtClean="0">
                <a:solidFill>
                  <a:srgbClr val="0070C0"/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ИНФОРМАТИВНОСТЬ</a:t>
            </a:r>
          </a:p>
          <a:p>
            <a:pPr defTabSz="432037">
              <a:defRPr/>
            </a:pPr>
            <a:r>
              <a:rPr lang="ru-RU" altLang="zh-CN" sz="1000" b="1" i="1" kern="0" dirty="0">
                <a:latin typeface="Arial" pitchFamily="34" charset="0"/>
                <a:ea typeface="微软雅黑" pitchFamily="34" charset="-122"/>
                <a:cs typeface="Arial" pitchFamily="34" charset="0"/>
              </a:rPr>
              <a:t>п</a:t>
            </a:r>
            <a:r>
              <a:rPr lang="ru-RU" altLang="zh-CN" sz="1000" b="1" i="1" kern="0" dirty="0" smtClean="0">
                <a:latin typeface="Arial" pitchFamily="34" charset="0"/>
                <a:ea typeface="微软雅黑" pitchFamily="34" charset="-122"/>
                <a:cs typeface="Arial" pitchFamily="34" charset="0"/>
              </a:rPr>
              <a:t>оказатели бюджета округа аккумулируются в одном месте (на одной странице) и в единую структурированную систему</a:t>
            </a:r>
            <a:endParaRPr lang="en-US" altLang="zh-CN" sz="1000" b="1" i="1" kern="0" dirty="0">
              <a:latin typeface="Arial" pitchFamily="34" charset="0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4130832" y="2363614"/>
            <a:ext cx="44109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32037">
              <a:defRPr/>
            </a:pPr>
            <a:r>
              <a:rPr lang="ru-RU" altLang="zh-CN" sz="1000" b="1" u="sng" kern="0" dirty="0" smtClean="0">
                <a:solidFill>
                  <a:srgbClr val="0070C0"/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АВТОМАТИЗАЦИЯ</a:t>
            </a:r>
          </a:p>
          <a:p>
            <a:pPr defTabSz="432037">
              <a:defRPr/>
            </a:pPr>
            <a:r>
              <a:rPr lang="ru-RU" altLang="zh-CN" sz="1000" b="1" i="1" kern="0" dirty="0" smtClean="0">
                <a:latin typeface="Arial" pitchFamily="34" charset="0"/>
                <a:ea typeface="微软雅黑" pitchFamily="34" charset="-122"/>
                <a:cs typeface="Arial" pitchFamily="34" charset="0"/>
              </a:rPr>
              <a:t>аналитика основных данных бюджета округа</a:t>
            </a:r>
            <a:endParaRPr lang="en-US" altLang="zh-CN" sz="1000" b="1" i="1" kern="0" dirty="0">
              <a:latin typeface="Arial" pitchFamily="34" charset="0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4115131" y="3188229"/>
            <a:ext cx="441092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32037">
              <a:defRPr/>
            </a:pPr>
            <a:r>
              <a:rPr lang="ru-RU" altLang="zh-CN" sz="1000" b="1" u="sng" kern="0" dirty="0" smtClean="0">
                <a:solidFill>
                  <a:srgbClr val="0070C0"/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ИНФОРМАТИВНОСТЬ</a:t>
            </a:r>
          </a:p>
          <a:p>
            <a:pPr defTabSz="432037">
              <a:defRPr/>
            </a:pPr>
            <a:r>
              <a:rPr lang="ru-RU" altLang="zh-CN" sz="1000" b="1" i="1" kern="0" dirty="0" smtClean="0">
                <a:latin typeface="Arial" pitchFamily="34" charset="0"/>
                <a:ea typeface="微软雅黑" pitchFamily="34" charset="-122"/>
                <a:cs typeface="Arial" pitchFamily="34" charset="0"/>
              </a:rPr>
              <a:t>аналитика основных данных бюджета округа и принятие быстрых управленческих решений</a:t>
            </a:r>
            <a:endParaRPr lang="en-US" altLang="zh-CN" sz="1000" b="1" i="1" kern="0" dirty="0">
              <a:latin typeface="Arial" pitchFamily="34" charset="0"/>
              <a:ea typeface="微软雅黑" pitchFamily="34" charset="-122"/>
              <a:cs typeface="Arial" pitchFamily="34" charset="0"/>
            </a:endParaRPr>
          </a:p>
        </p:txBody>
      </p:sp>
      <p:grpSp>
        <p:nvGrpSpPr>
          <p:cNvPr id="75" name="组合 28"/>
          <p:cNvGrpSpPr/>
          <p:nvPr/>
        </p:nvGrpSpPr>
        <p:grpSpPr>
          <a:xfrm>
            <a:off x="2952712" y="3851239"/>
            <a:ext cx="4931655" cy="757058"/>
            <a:chOff x="736575" y="3188469"/>
            <a:chExt cx="8755767" cy="1338084"/>
          </a:xfrm>
        </p:grpSpPr>
        <p:sp>
          <p:nvSpPr>
            <p:cNvPr id="76" name="圆角矩形 29"/>
            <p:cNvSpPr/>
            <p:nvPr/>
          </p:nvSpPr>
          <p:spPr>
            <a:xfrm flipH="1">
              <a:off x="1020576" y="3307962"/>
              <a:ext cx="8471766" cy="1132577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rgbClr val="E0E0E0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81000" dist="254000" dir="1026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</a:endParaRPr>
            </a:p>
          </p:txBody>
        </p:sp>
        <p:grpSp>
          <p:nvGrpSpPr>
            <p:cNvPr id="77" name="组合 30"/>
            <p:cNvGrpSpPr/>
            <p:nvPr/>
          </p:nvGrpSpPr>
          <p:grpSpPr>
            <a:xfrm>
              <a:off x="736575" y="3188469"/>
              <a:ext cx="1338084" cy="1338084"/>
              <a:chOff x="3567745" y="3971974"/>
              <a:chExt cx="1338084" cy="1338084"/>
            </a:xfrm>
          </p:grpSpPr>
          <p:grpSp>
            <p:nvGrpSpPr>
              <p:cNvPr id="79" name="组合 33"/>
              <p:cNvGrpSpPr/>
              <p:nvPr/>
            </p:nvGrpSpPr>
            <p:grpSpPr>
              <a:xfrm>
                <a:off x="3567745" y="3971974"/>
                <a:ext cx="1338084" cy="1338084"/>
                <a:chOff x="5213600" y="2517129"/>
                <a:chExt cx="2023672" cy="2023672"/>
              </a:xfrm>
            </p:grpSpPr>
            <p:sp>
              <p:nvSpPr>
                <p:cNvPr id="81" name="椭圆 35"/>
                <p:cNvSpPr/>
                <p:nvPr/>
              </p:nvSpPr>
              <p:spPr>
                <a:xfrm>
                  <a:off x="5213600" y="2517129"/>
                  <a:ext cx="2023672" cy="2023672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bg1"/>
                    </a:gs>
                    <a:gs pos="100000">
                      <a:srgbClr val="E0E0E0"/>
                    </a:gs>
                  </a:gsLst>
                  <a:lin ang="5400000" scaled="1"/>
                  <a:tileRect/>
                </a:gradFill>
                <a:ln>
                  <a:noFill/>
                </a:ln>
                <a:effectLst>
                  <a:outerShdw blurRad="279400" dist="2540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82" name="椭圆 36"/>
                <p:cNvSpPr/>
                <p:nvPr/>
              </p:nvSpPr>
              <p:spPr>
                <a:xfrm>
                  <a:off x="5260739" y="2564268"/>
                  <a:ext cx="1929394" cy="1929394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bg1"/>
                    </a:gs>
                    <a:gs pos="100000">
                      <a:srgbClr val="DDDEDD"/>
                    </a:gs>
                  </a:gsLst>
                  <a:lin ang="189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sp>
            <p:nvSpPr>
              <p:cNvPr id="80" name="椭圆 34"/>
              <p:cNvSpPr/>
              <p:nvPr/>
            </p:nvSpPr>
            <p:spPr>
              <a:xfrm>
                <a:off x="3695023" y="4099252"/>
                <a:ext cx="1083528" cy="1083528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</p:grpSp>
        <p:sp>
          <p:nvSpPr>
            <p:cNvPr id="78" name="文本框 77"/>
            <p:cNvSpPr txBox="1"/>
            <p:nvPr/>
          </p:nvSpPr>
          <p:spPr>
            <a:xfrm>
              <a:off x="928182" y="3548952"/>
              <a:ext cx="878819" cy="6527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altLang="zh-CN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5</a:t>
              </a:r>
              <a:endParaRPr lang="en-US" altLang="zh-CN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sp>
        <p:nvSpPr>
          <p:cNvPr id="83" name="TextBox 82"/>
          <p:cNvSpPr txBox="1"/>
          <p:nvPr/>
        </p:nvSpPr>
        <p:spPr>
          <a:xfrm>
            <a:off x="3634102" y="4000938"/>
            <a:ext cx="441092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32037">
              <a:defRPr/>
            </a:pPr>
            <a:r>
              <a:rPr lang="ru-RU" altLang="zh-CN" sz="1000" b="1" u="sng" kern="0" dirty="0" smtClean="0">
                <a:solidFill>
                  <a:srgbClr val="0070C0"/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ПОВЫШЕНИЕ ФИНАНСОВОЙ ГРАММОТНОСТИ</a:t>
            </a:r>
          </a:p>
          <a:p>
            <a:pPr defTabSz="432037">
              <a:defRPr/>
            </a:pPr>
            <a:r>
              <a:rPr lang="ru-RU" altLang="zh-CN" sz="1000" b="1" i="1" kern="0" dirty="0" smtClean="0">
                <a:latin typeface="Arial" pitchFamily="34" charset="0"/>
                <a:ea typeface="微软雅黑" pitchFamily="34" charset="-122"/>
                <a:cs typeface="Arial" pitchFamily="34" charset="0"/>
              </a:rPr>
              <a:t>Позволяет повысить финансовую грамотность населения </a:t>
            </a:r>
          </a:p>
          <a:p>
            <a:pPr defTabSz="432037">
              <a:defRPr/>
            </a:pPr>
            <a:r>
              <a:rPr lang="ru-RU" altLang="zh-CN" sz="1000" b="1" i="1" kern="0" dirty="0" smtClean="0">
                <a:latin typeface="Arial" pitchFamily="34" charset="0"/>
                <a:ea typeface="微软雅黑" pitchFamily="34" charset="-122"/>
                <a:cs typeface="Arial" pitchFamily="34" charset="0"/>
              </a:rPr>
              <a:t>и иных пользователей проекта</a:t>
            </a:r>
            <a:endParaRPr lang="en-US" altLang="zh-CN" sz="1000" b="1" i="1" kern="0" dirty="0">
              <a:latin typeface="Arial" pitchFamily="34" charset="0"/>
              <a:ea typeface="微软雅黑" pitchFamily="34" charset="-122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8072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0">
        <p:blinds dir="vert"/>
      </p:transition>
    </mc:Choice>
    <mc:Fallback xmlns="">
      <p:transition spd="slow" advTm="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3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85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350"/>
                            </p:stCondLst>
                            <p:childTnLst>
                              <p:par>
                                <p:cTn id="2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850"/>
                            </p:stCondLst>
                            <p:childTnLst>
                              <p:par>
                                <p:cTn id="2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350"/>
                            </p:stCondLst>
                            <p:childTnLst>
                              <p:par>
                                <p:cTn id="3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850"/>
                            </p:stCondLst>
                            <p:childTnLst>
                              <p:par>
                                <p:cTn id="3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350"/>
                            </p:stCondLst>
                            <p:childTnLst>
                              <p:par>
                                <p:cTn id="4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55" grpId="0" animBg="1"/>
      <p:bldP spid="5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/>
          <p:cNvSpPr txBox="1"/>
          <p:nvPr/>
        </p:nvSpPr>
        <p:spPr>
          <a:xfrm>
            <a:off x="765611" y="139737"/>
            <a:ext cx="82708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32037">
              <a:defRPr/>
            </a:pPr>
            <a:r>
              <a:rPr lang="ru-RU" altLang="zh-CN" sz="1400" b="1" kern="0" dirty="0" smtClean="0">
                <a:solidFill>
                  <a:schemeClr val="bg1"/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ПРОСМОТРИ И ИСПОЛЬЗОВАНИЕ ИНФОРМАЦИОННОЙ ПАНЕЛИ (ДАШБОРДА)</a:t>
            </a:r>
            <a:endParaRPr lang="en-US" altLang="zh-CN" sz="1400" b="1" kern="0" dirty="0">
              <a:solidFill>
                <a:schemeClr val="bg1"/>
              </a:solidFill>
              <a:latin typeface="Arial" pitchFamily="34" charset="0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55" name="燕尾形 2"/>
          <p:cNvSpPr/>
          <p:nvPr/>
        </p:nvSpPr>
        <p:spPr>
          <a:xfrm>
            <a:off x="227230" y="150190"/>
            <a:ext cx="288032" cy="297324"/>
          </a:xfrm>
          <a:prstGeom prst="chevr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56" name="燕尾形 3"/>
          <p:cNvSpPr/>
          <p:nvPr/>
        </p:nvSpPr>
        <p:spPr>
          <a:xfrm>
            <a:off x="464428" y="150190"/>
            <a:ext cx="288032" cy="297324"/>
          </a:xfrm>
          <a:prstGeom prst="chevr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57" name="TextBox 9"/>
          <p:cNvSpPr>
            <a:spLocks noChangeArrowheads="1"/>
          </p:cNvSpPr>
          <p:nvPr/>
        </p:nvSpPr>
        <p:spPr bwMode="auto">
          <a:xfrm>
            <a:off x="323528" y="843558"/>
            <a:ext cx="8496944" cy="3600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ru-RU" sz="1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1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данном проекте представлены следующие данные о бюджете Балахнинского муниципального округа Нижегородской области на 2024 год и на плановый период 2025 и 2026 годов: </a:t>
            </a:r>
          </a:p>
          <a:p>
            <a:pPr algn="just"/>
            <a:r>
              <a:rPr lang="ru-RU" sz="1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120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 общий объем расходов и доходов бюджета округа, дефицит или профицит бюджета округа, расшифровка расходов бюджета округа по разделам бюджетной классификации, расшифровка доходов по укрупненным видам доходов (налоговые и неналоговые доходы, безвозмездные поступления) на 2024-2026 годам в разбивке по каждому году</a:t>
            </a:r>
            <a:r>
              <a:rPr lang="ru-RU" sz="1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ru-RU" sz="1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1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Данные отображаются при нажатии на кнопку соответствующего показателя:</a:t>
            </a:r>
          </a:p>
          <a:p>
            <a:pPr algn="just"/>
            <a:r>
              <a:rPr lang="ru-RU" sz="1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1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2024 год, 2025 год, 2026 год;</a:t>
            </a:r>
          </a:p>
          <a:p>
            <a:pPr algn="just"/>
            <a:r>
              <a:rPr lang="ru-RU" sz="1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- 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наименование раздела бюджетной классификации по расходам бюджета округа (социальная политика, образование, культура, кинематография и т.д.);</a:t>
            </a:r>
          </a:p>
          <a:p>
            <a:pPr algn="just"/>
            <a:r>
              <a:rPr lang="ru-RU" sz="1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- наименование 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укрупненного вида дохода доходов бюджета округа: налоговые доходы, неналоговые доходы, безвозмездные поступления</a:t>
            </a:r>
            <a:r>
              <a:rPr lang="ru-RU" sz="1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ru-RU" sz="1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1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</a:t>
            </a:r>
            <a:r>
              <a:rPr lang="ru-RU" sz="1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нажатии на кнопку         </a:t>
            </a:r>
            <a:r>
              <a:rPr lang="ru-RU" sz="1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меняется </a:t>
            </a:r>
            <a:r>
              <a:rPr lang="ru-RU" sz="1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визуализация данных по вышеуказанным показателям</a:t>
            </a:r>
            <a:r>
              <a:rPr lang="ru-RU" sz="1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ru-RU" sz="1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</a:p>
          <a:p>
            <a:pPr algn="just"/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2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 объем финансирования в рамках муниципальных программ, планируемых к реализации на территории округа и объема их финансирования на 2024-2026 годы в разбивке по каждому году.</a:t>
            </a:r>
          </a:p>
          <a:p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Данные отображаются при нажатии на кнопку соответствующего показателя:  2024 год, 2025 год, 2026 год.</a:t>
            </a:r>
          </a:p>
          <a:p>
            <a:pPr algn="just"/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При нажатии на кнопку         меняется визуализация данных по вышеуказанным показателям</a:t>
            </a:r>
            <a:r>
              <a:rPr lang="ru-RU" sz="1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4" name="Рисунок 83"/>
          <p:cNvPicPr/>
          <p:nvPr/>
        </p:nvPicPr>
        <p:blipFill>
          <a:blip r:embed="rId3"/>
          <a:stretch>
            <a:fillRect/>
          </a:stretch>
        </p:blipFill>
        <p:spPr>
          <a:xfrm>
            <a:off x="2267744" y="4227934"/>
            <a:ext cx="251460" cy="158115"/>
          </a:xfrm>
          <a:prstGeom prst="rect">
            <a:avLst/>
          </a:prstGeom>
        </p:spPr>
      </p:pic>
      <p:pic>
        <p:nvPicPr>
          <p:cNvPr id="7" name="Рисунок 6"/>
          <p:cNvPicPr/>
          <p:nvPr/>
        </p:nvPicPr>
        <p:blipFill>
          <a:blip r:embed="rId3"/>
          <a:stretch>
            <a:fillRect/>
          </a:stretch>
        </p:blipFill>
        <p:spPr>
          <a:xfrm>
            <a:off x="2285022" y="3291830"/>
            <a:ext cx="251460" cy="158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000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0">
        <p:blinds dir="vert"/>
      </p:transition>
    </mc:Choice>
    <mc:Fallback xmlns="">
      <p:transition spd="slow" advTm="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55" grpId="0" animBg="1"/>
      <p:bldP spid="56" grpId="0" animBg="1"/>
      <p:bldP spid="5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55526"/>
            <a:ext cx="9144000" cy="439248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52460" y="123478"/>
            <a:ext cx="82708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32037">
              <a:defRPr/>
            </a:pPr>
            <a:r>
              <a:rPr lang="ru-RU" altLang="zh-CN" sz="1400" b="1" kern="0" dirty="0" smtClean="0">
                <a:solidFill>
                  <a:schemeClr val="bg1"/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Основные параметры бюджета округа на </a:t>
            </a:r>
            <a:r>
              <a:rPr lang="ru-RU" altLang="zh-CN" sz="1400" b="1" kern="0" dirty="0" smtClean="0">
                <a:solidFill>
                  <a:schemeClr val="bg1"/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2024 год</a:t>
            </a:r>
            <a:endParaRPr lang="en-US" altLang="zh-CN" sz="1400" b="1" kern="0" dirty="0">
              <a:solidFill>
                <a:schemeClr val="bg1"/>
              </a:solidFill>
              <a:latin typeface="Arial" pitchFamily="34" charset="0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9" name="燕尾形 2"/>
          <p:cNvSpPr/>
          <p:nvPr/>
        </p:nvSpPr>
        <p:spPr>
          <a:xfrm>
            <a:off x="227230" y="150190"/>
            <a:ext cx="288032" cy="297324"/>
          </a:xfrm>
          <a:prstGeom prst="chevr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0" name="燕尾形 3"/>
          <p:cNvSpPr/>
          <p:nvPr/>
        </p:nvSpPr>
        <p:spPr>
          <a:xfrm>
            <a:off x="464428" y="150190"/>
            <a:ext cx="288032" cy="297324"/>
          </a:xfrm>
          <a:prstGeom prst="chevr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2567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0">
        <p:blinds dir="vert"/>
      </p:transition>
    </mc:Choice>
    <mc:Fallback xmlns="">
      <p:transition spd="slow" advTm="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752460" y="123478"/>
            <a:ext cx="82708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32037">
              <a:defRPr/>
            </a:pPr>
            <a:r>
              <a:rPr lang="ru-RU" altLang="zh-CN" sz="1400" b="1" kern="0" dirty="0" smtClean="0">
                <a:solidFill>
                  <a:schemeClr val="bg1"/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Основные параметры бюджета округа на </a:t>
            </a:r>
            <a:r>
              <a:rPr lang="ru-RU" altLang="zh-CN" sz="1400" b="1" kern="0" dirty="0" smtClean="0">
                <a:solidFill>
                  <a:schemeClr val="bg1"/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2025 год</a:t>
            </a:r>
            <a:endParaRPr lang="en-US" altLang="zh-CN" sz="1400" b="1" kern="0" dirty="0">
              <a:solidFill>
                <a:schemeClr val="bg1"/>
              </a:solidFill>
              <a:latin typeface="Arial" pitchFamily="34" charset="0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9" name="燕尾形 2"/>
          <p:cNvSpPr/>
          <p:nvPr/>
        </p:nvSpPr>
        <p:spPr>
          <a:xfrm>
            <a:off x="227230" y="150190"/>
            <a:ext cx="288032" cy="297324"/>
          </a:xfrm>
          <a:prstGeom prst="chevr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0" name="燕尾形 3"/>
          <p:cNvSpPr/>
          <p:nvPr/>
        </p:nvSpPr>
        <p:spPr>
          <a:xfrm>
            <a:off x="464428" y="150190"/>
            <a:ext cx="288032" cy="297324"/>
          </a:xfrm>
          <a:prstGeom prst="chevr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55526"/>
            <a:ext cx="9144000" cy="4392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09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0">
        <p:blinds dir="vert"/>
      </p:transition>
    </mc:Choice>
    <mc:Fallback xmlns="">
      <p:transition spd="slow" advTm="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752460" y="123478"/>
            <a:ext cx="82708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32037">
              <a:defRPr/>
            </a:pPr>
            <a:r>
              <a:rPr lang="ru-RU" altLang="zh-CN" sz="1400" b="1" kern="0" dirty="0" smtClean="0">
                <a:solidFill>
                  <a:schemeClr val="bg1"/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Основные параметры бюджета округа на </a:t>
            </a:r>
            <a:r>
              <a:rPr lang="ru-RU" altLang="zh-CN" sz="1400" b="1" kern="0" dirty="0" smtClean="0">
                <a:solidFill>
                  <a:schemeClr val="bg1"/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2026 год</a:t>
            </a:r>
            <a:endParaRPr lang="en-US" altLang="zh-CN" sz="1400" b="1" kern="0" dirty="0">
              <a:solidFill>
                <a:schemeClr val="bg1"/>
              </a:solidFill>
              <a:latin typeface="Arial" pitchFamily="34" charset="0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9" name="燕尾形 2"/>
          <p:cNvSpPr/>
          <p:nvPr/>
        </p:nvSpPr>
        <p:spPr>
          <a:xfrm>
            <a:off x="227230" y="150190"/>
            <a:ext cx="288032" cy="297324"/>
          </a:xfrm>
          <a:prstGeom prst="chevr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0" name="燕尾形 3"/>
          <p:cNvSpPr/>
          <p:nvPr/>
        </p:nvSpPr>
        <p:spPr>
          <a:xfrm>
            <a:off x="464428" y="150190"/>
            <a:ext cx="288032" cy="297324"/>
          </a:xfrm>
          <a:prstGeom prst="chevr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55526"/>
            <a:ext cx="9144000" cy="4392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410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0">
        <p:blinds dir="vert"/>
      </p:transition>
    </mc:Choice>
    <mc:Fallback xmlns="">
      <p:transition spd="slow" advTm="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752460" y="123478"/>
            <a:ext cx="82708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32037">
              <a:defRPr/>
            </a:pPr>
            <a:r>
              <a:rPr lang="ru-RU" altLang="zh-CN" sz="1400" b="1" kern="0" dirty="0" smtClean="0">
                <a:solidFill>
                  <a:schemeClr val="bg1"/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Расшифровка бюджета округа на 2024-2026 годы по сферам</a:t>
            </a:r>
            <a:endParaRPr lang="en-US" altLang="zh-CN" sz="1400" b="1" kern="0" dirty="0">
              <a:solidFill>
                <a:schemeClr val="bg1"/>
              </a:solidFill>
              <a:latin typeface="Arial" pitchFamily="34" charset="0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9" name="燕尾形 2"/>
          <p:cNvSpPr/>
          <p:nvPr/>
        </p:nvSpPr>
        <p:spPr>
          <a:xfrm>
            <a:off x="227230" y="150190"/>
            <a:ext cx="288032" cy="297324"/>
          </a:xfrm>
          <a:prstGeom prst="chevr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0" name="燕尾形 3"/>
          <p:cNvSpPr/>
          <p:nvPr/>
        </p:nvSpPr>
        <p:spPr>
          <a:xfrm>
            <a:off x="464428" y="150190"/>
            <a:ext cx="288032" cy="297324"/>
          </a:xfrm>
          <a:prstGeom prst="chevr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55526"/>
            <a:ext cx="9144000" cy="432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914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0">
        <p:blinds dir="vert"/>
      </p:transition>
    </mc:Choice>
    <mc:Fallback xmlns="">
      <p:transition spd="slow" advTm="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752460" y="123478"/>
            <a:ext cx="82708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32037">
              <a:defRPr/>
            </a:pPr>
            <a:r>
              <a:rPr lang="ru-RU" altLang="zh-CN" sz="1400" b="1" kern="0" dirty="0" smtClean="0">
                <a:solidFill>
                  <a:schemeClr val="bg1"/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Расшифровка бюджета округа на 2024-2026 годы по видам доходов</a:t>
            </a:r>
            <a:endParaRPr lang="en-US" altLang="zh-CN" sz="1400" b="1" kern="0" dirty="0">
              <a:solidFill>
                <a:schemeClr val="bg1"/>
              </a:solidFill>
              <a:latin typeface="Arial" pitchFamily="34" charset="0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9" name="燕尾形 2"/>
          <p:cNvSpPr/>
          <p:nvPr/>
        </p:nvSpPr>
        <p:spPr>
          <a:xfrm>
            <a:off x="227230" y="150190"/>
            <a:ext cx="288032" cy="297324"/>
          </a:xfrm>
          <a:prstGeom prst="chevr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0" name="燕尾形 3"/>
          <p:cNvSpPr/>
          <p:nvPr/>
        </p:nvSpPr>
        <p:spPr>
          <a:xfrm>
            <a:off x="464428" y="150190"/>
            <a:ext cx="288032" cy="297324"/>
          </a:xfrm>
          <a:prstGeom prst="chevr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55526"/>
            <a:ext cx="9144000" cy="432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032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0">
        <p:blinds dir="vert"/>
      </p:transition>
    </mc:Choice>
    <mc:Fallback xmlns="">
      <p:transition spd="slow" advTm="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10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17416ab3169b4d2b6e219e80d68016f511bed39f"/>
  <p:tag name="ISPRING_PRESENTATION_TITLE" val="PowerPoint 演示文稿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OZHO13yzUCaepRpRzBw5w"/>
</p:tagLst>
</file>

<file path=ppt/theme/theme1.xml><?xml version="1.0" encoding="utf-8"?>
<a:theme xmlns:a="http://schemas.openxmlformats.org/drawingml/2006/main" name="第一PPT，www.1ppt.com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9481</TotalTime>
  <Words>690</Words>
  <Application>Microsoft Office PowerPoint</Application>
  <PresentationFormat>Экран (16:9)</PresentationFormat>
  <Paragraphs>81</Paragraphs>
  <Slides>15</Slides>
  <Notes>15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2" baseType="lpstr">
      <vt:lpstr>微软雅黑</vt:lpstr>
      <vt:lpstr>宋体</vt:lpstr>
      <vt:lpstr>Arial</vt:lpstr>
      <vt:lpstr>Calibri</vt:lpstr>
      <vt:lpstr>Impact</vt:lpstr>
      <vt:lpstr>Wingdings</vt:lpstr>
      <vt:lpstr>第一PPT，www.1ppt.com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优品PPT</dc:creator>
  <cp:keywords>http:/www.ypppt.com</cp:keywords>
  <cp:lastModifiedBy>Марина Голубева</cp:lastModifiedBy>
  <cp:revision>2232</cp:revision>
  <cp:lastPrinted>2024-04-11T11:21:02Z</cp:lastPrinted>
  <dcterms:created xsi:type="dcterms:W3CDTF">2015-11-19T08:09:26Z</dcterms:created>
  <dcterms:modified xsi:type="dcterms:W3CDTF">2024-06-17T12:35:01Z</dcterms:modified>
</cp:coreProperties>
</file>