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9" r:id="rId2"/>
    <p:sldId id="432" r:id="rId3"/>
    <p:sldId id="261" r:id="rId4"/>
    <p:sldId id="435" r:id="rId5"/>
    <p:sldId id="438" r:id="rId6"/>
    <p:sldId id="442" r:id="rId7"/>
    <p:sldId id="443" r:id="rId8"/>
    <p:sldId id="439" r:id="rId9"/>
    <p:sldId id="440" r:id="rId10"/>
    <p:sldId id="444" r:id="rId11"/>
    <p:sldId id="445" r:id="rId12"/>
    <p:sldId id="441" r:id="rId13"/>
    <p:sldId id="446" r:id="rId14"/>
    <p:sldId id="447" r:id="rId15"/>
    <p:sldId id="335" r:id="rId16"/>
  </p:sldIdLst>
  <p:sldSz cx="9144000" cy="5143500" type="screen16x9"/>
  <p:notesSz cx="6797675" cy="987425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 Козина" initials="СК" lastIdx="1" clrIdx="0">
    <p:extLst>
      <p:ext uri="{19B8F6BF-5375-455C-9EA6-DF929625EA0E}">
        <p15:presenceInfo xmlns:p15="http://schemas.microsoft.com/office/powerpoint/2012/main" userId="S-1-5-21-3976328354-1678019849-1233203144-12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90779" autoAdjust="0"/>
  </p:normalViewPr>
  <p:slideViewPr>
    <p:cSldViewPr>
      <p:cViewPr>
        <p:scale>
          <a:sx n="110" d="100"/>
          <a:sy n="110" d="100"/>
        </p:scale>
        <p:origin x="1406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FF0E9-45DA-4742-B47D-06E7E51CB7A9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BDCDC-9A34-461B-A37E-3F4767F373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64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D9F45-0981-41A9-96BA-B8F5013B37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81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57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92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053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84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345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29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99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54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19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25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662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243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885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DCDC-9A34-461B-A37E-3F4767F373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75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2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55526"/>
            <a:ext cx="9144000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5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555526"/>
            <a:ext cx="9144000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0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3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balakhna.nobl.ru/activity/8743/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s://balakhna.nobl.ru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hyperlink" Target="mailto:official@balfin.nnov.ru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balakhna.nobl.ru/activity/22116/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s://balakhna.nobl.ru/activity/874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1647052"/>
            <a:ext cx="9144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756518" y="4790517"/>
            <a:ext cx="7630963" cy="253897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ru-RU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Финансовое управление администрации Балахнинского муниципального округа Нижегородской области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1348" y="2017367"/>
            <a:ext cx="8784976" cy="1293431"/>
          </a:xfrm>
          <a:prstGeom prst="rect">
            <a:avLst/>
          </a:prstGeom>
        </p:spPr>
        <p:txBody>
          <a:bodyPr wrap="square" lIns="61722" tIns="30861" rIns="61722" bIns="30861">
            <a:spAutoFit/>
          </a:bodyPr>
          <a:lstStyle/>
          <a:p>
            <a:pPr algn="ctr"/>
            <a:r>
              <a:rPr lang="ru-RU" altLang="zh-CN" sz="1400" b="1" dirty="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ИНФОРМАЦИОННАЯ ПАНЕЛЬ (ДАШБОРД)</a:t>
            </a:r>
            <a:endParaRPr lang="zh-CN" altLang="en-US" sz="1400" b="1" dirty="0">
              <a:solidFill>
                <a:schemeClr val="tx2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algn="ctr"/>
            <a:r>
              <a:rPr lang="ru-RU" altLang="zh-CN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по бюджету Балахнинского муниципального округа Нижегородской области </a:t>
            </a:r>
          </a:p>
          <a:p>
            <a:pPr algn="ctr"/>
            <a:r>
              <a:rPr lang="ru-RU" altLang="zh-CN" sz="1400" b="1" dirty="0" smtClean="0">
                <a:solidFill>
                  <a:schemeClr val="tx2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на 2024 год и на плановый период 2025 и 2026 годов</a:t>
            </a:r>
          </a:p>
          <a:p>
            <a:pPr algn="ctr"/>
            <a:endParaRPr lang="ru-RU" sz="12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Совета депутатов Балахнинского </a:t>
            </a:r>
            <a:r>
              <a:rPr lang="ru-RU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</a:t>
            </a:r>
            <a:r>
              <a:rPr lang="ru-RU" sz="1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от 14.12.2023 № 541</a:t>
            </a:r>
            <a:r>
              <a:rPr lang="ru-RU" sz="1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zh-CN" sz="1400" b="1" dirty="0" smtClean="0">
              <a:solidFill>
                <a:schemeClr val="tx2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  <a:p>
            <a:pPr algn="ctr"/>
            <a:endParaRPr lang="ru-RU" altLang="zh-CN" sz="1400" b="1" dirty="0" smtClean="0">
              <a:solidFill>
                <a:schemeClr val="tx2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6" descr="Без имени-1копиров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0119"/>
            <a:ext cx="923752" cy="136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7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225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460" y="123478"/>
            <a:ext cx="827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Расшифровка бюджета округа на 2024-2026 годы по видам доходов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526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4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460" y="123478"/>
            <a:ext cx="827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Расшифровка бюджета округа на 2024-2026 годы по видам доходов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55526"/>
            <a:ext cx="91440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460" y="32306"/>
            <a:ext cx="827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Муниципальные программы, реализуемые на территории округа и                                                    их финансирование на </a:t>
            </a: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2024 год 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55526"/>
            <a:ext cx="9144000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460" y="32306"/>
            <a:ext cx="827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Муниципальные программы, реализуемые на территории округа и                                                    их финансирование на </a:t>
            </a: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2025 год 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526"/>
            <a:ext cx="9144000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2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460" y="32306"/>
            <a:ext cx="8270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Муниципальные программы, реализуемые на территории округа и                                                    их финансирование на </a:t>
            </a: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2026 год 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526"/>
            <a:ext cx="9144000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784677" y="4779832"/>
            <a:ext cx="698016" cy="219024"/>
          </a:xfrm>
          <a:prstGeom prst="ellipse">
            <a:avLst/>
          </a:prstGeom>
          <a:solidFill>
            <a:srgbClr val="FFFFFF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43" tIns="34272" rIns="68543" bIns="34272" anchor="ctr"/>
          <a:lstStyle/>
          <a:p>
            <a:endParaRPr lang="zh-CN" altLang="zh-CN">
              <a:solidFill>
                <a:srgbClr val="00000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6B33567-3C0C-4716-8733-643B12D835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462"/>
            <a:ext cx="3419872" cy="237132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897D2F9-F13B-43FA-B37B-2A87AB9DE25C}"/>
              </a:ext>
            </a:extLst>
          </p:cNvPr>
          <p:cNvPicPr/>
          <p:nvPr/>
        </p:nvPicPr>
        <p:blipFill rotWithShape="1">
          <a:blip r:embed="rId5"/>
          <a:srcRect l="28260" t="22347" r="20490" b="11442"/>
          <a:stretch/>
        </p:blipFill>
        <p:spPr bwMode="auto">
          <a:xfrm>
            <a:off x="0" y="2931791"/>
            <a:ext cx="3419872" cy="2067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AutoShape 4">
            <a:extLst>
              <a:ext uri="{FF2B5EF4-FFF2-40B4-BE49-F238E27FC236}">
                <a16:creationId xmlns:a16="http://schemas.microsoft.com/office/drawing/2014/main" id="{200A2041-8FB6-457D-A101-64FD1F581C4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3433182" y="697396"/>
            <a:ext cx="5688632" cy="4438394"/>
          </a:xfrm>
          <a:prstGeom prst="roundRect">
            <a:avLst>
              <a:gd name="adj" fmla="val 4784"/>
            </a:avLst>
          </a:prstGeom>
          <a:gradFill flip="none" rotWithShape="1">
            <a:gsLst>
              <a:gs pos="30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 w="38100">
            <a:gradFill>
              <a:gsLst>
                <a:gs pos="0">
                  <a:srgbClr val="00B0F0"/>
                </a:gs>
                <a:gs pos="100000">
                  <a:srgbClr val="002060"/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65100" h="127000" prst="artDeco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управление администрации Балахнинского муниципального округа Нижегородской области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606403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Нижегородская область, г. Балахна, ул. Лесопильная, д.24</a:t>
            </a:r>
            <a:b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(83144) 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6-56-77, 6-82-99 доб.4460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электронной почты: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official@balfin.nnov.ru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интернет-сайт Балахнинского муниципального округа: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://balakhna.nobl.ru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ru-R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«Деятельность» / «Муниципальные финансы»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://balakhna.nobl.ru/activity/8743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/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«Деятельность» / «Бюджет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граждан»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://balakhna.nobl.ru/activity/8744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/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Данный проект также размещен на официальном интернет-сайте Балахнинского муниципального округа (раздел «Деятельность» / «Бюджет для граждан» / «</a:t>
            </a:r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Дашборд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проекту бюджета и принятому бюджету»: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https://balakhna.nobl.ru/activity/22116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/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>
              <a:lnSpc>
                <a:spcPct val="150000"/>
              </a:lnSpc>
            </a:pPr>
            <a:endParaRPr lang="ru-RU" sz="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8"/>
          <p:cNvSpPr>
            <a:spLocks/>
          </p:cNvSpPr>
          <p:nvPr/>
        </p:nvSpPr>
        <p:spPr bwMode="auto">
          <a:xfrm>
            <a:off x="107504" y="699543"/>
            <a:ext cx="8928992" cy="3744416"/>
          </a:xfrm>
          <a:prstGeom prst="rect">
            <a:avLst/>
          </a:prstGeom>
          <a:solidFill>
            <a:srgbClr val="FFFFFF">
              <a:alpha val="57999"/>
            </a:srgbClr>
          </a:solidFill>
          <a:ln w="15875" cmpd="sng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 dirty="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" name="TextBox 9"/>
          <p:cNvSpPr>
            <a:spLocks noChangeArrowheads="1"/>
          </p:cNvSpPr>
          <p:nvPr/>
        </p:nvSpPr>
        <p:spPr bwMode="auto">
          <a:xfrm>
            <a:off x="204456" y="777227"/>
            <a:ext cx="623975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ДАШБОРД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интерактивная информационная панель, которая наглядно представляет, визуализирует, объясняет и анализирует данные о бюджете округа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3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собой интерактивную информационную панель, которая позволяет проанализировать основные показатели о бюджете Балахнинского муниципального округа Нижегородской области на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2024-2026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годы;</a:t>
            </a:r>
            <a:endParaRPr lang="ru-RU" sz="1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является представить основные показатели бюджета Балахнинского муниципального округа Нижегородской области на 2024 год и на плановый период 2025 и 2026 годов в компактном виде на одной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создании проекта использовано решение совета депутатов Балахнинского муниципального округа Нижегородской области от 14.12.2023 № 541 «О бюджете Балахнинского муниципального округа на 2024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и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плановый период 2025 и 2026 годов»;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с использованием </a:t>
            </a:r>
            <a:r>
              <a:rPr lang="en-US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Excel</a:t>
            </a:r>
            <a:r>
              <a:rPr lang="ru-RU" sz="13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3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13" y="1289182"/>
            <a:ext cx="1733303" cy="2273832"/>
          </a:xfrm>
          <a:prstGeom prst="rect">
            <a:avLst/>
          </a:prstGeom>
        </p:spPr>
      </p:pic>
      <p:sp>
        <p:nvSpPr>
          <p:cNvPr id="10" name="Rectangle 530">
            <a:extLst>
              <a:ext uri="{FF2B5EF4-FFF2-40B4-BE49-F238E27FC236}">
                <a16:creationId xmlns:a16="http://schemas.microsoft.com/office/drawing/2014/main" id="{EE34DF64-FE0F-4F8E-BA22-0F42179E6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0597" y="3792201"/>
            <a:ext cx="1473333" cy="4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altLang="zh-CN" sz="1000" i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Заместитель главы администрации –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altLang="zh-CN" sz="1000" i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начальник финансового управления</a:t>
            </a:r>
          </a:p>
          <a:p>
            <a:pPr algn="ctr">
              <a:lnSpc>
                <a:spcPct val="120000"/>
              </a:lnSpc>
              <a:defRPr/>
            </a:pPr>
            <a:r>
              <a:rPr lang="ru-RU" altLang="zh-CN" sz="1000" i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Виноградова Анна Михайловна</a:t>
            </a:r>
            <a:endParaRPr lang="en-US" altLang="zh-CN" sz="1000" i="1" kern="0" dirty="0">
              <a:solidFill>
                <a:srgbClr val="0070C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530">
            <a:extLst>
              <a:ext uri="{FF2B5EF4-FFF2-40B4-BE49-F238E27FC236}">
                <a16:creationId xmlns:a16="http://schemas.microsoft.com/office/drawing/2014/main" id="{EE34DF64-FE0F-4F8E-BA22-0F42179E6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113" y="806216"/>
            <a:ext cx="1473333" cy="41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ru-RU" altLang="zh-CN" sz="1000" b="1" kern="0" dirty="0" smtClean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Разработчик проекта</a:t>
            </a:r>
            <a:endParaRPr lang="en-US" altLang="zh-CN" sz="1000" b="1" kern="0" dirty="0">
              <a:solidFill>
                <a:srgbClr val="0070C0"/>
              </a:solidFill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3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空心弧 52"/>
          <p:cNvSpPr/>
          <p:nvPr/>
        </p:nvSpPr>
        <p:spPr>
          <a:xfrm rot="5400000">
            <a:off x="969961" y="1162730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schemeClr val="tx1"/>
              </a:solidFill>
              <a:latin typeface="微软雅黑" pitchFamily="34" charset="-122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32389" y="598194"/>
            <a:ext cx="5611703" cy="749804"/>
            <a:chOff x="736575" y="3188466"/>
            <a:chExt cx="10095717" cy="1338083"/>
          </a:xfrm>
        </p:grpSpPr>
        <p:sp>
          <p:nvSpPr>
            <p:cNvPr id="3" name="圆角矩形 2"/>
            <p:cNvSpPr/>
            <p:nvPr/>
          </p:nvSpPr>
          <p:spPr>
            <a:xfrm flipH="1">
              <a:off x="1020576" y="3307959"/>
              <a:ext cx="8471767" cy="11325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254000" dir="1026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36575" y="3188466"/>
              <a:ext cx="1338085" cy="1338083"/>
              <a:chOff x="3567745" y="3971974"/>
              <a:chExt cx="1338084" cy="1338084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567745" y="3971974"/>
                <a:ext cx="1338084" cy="1338084"/>
                <a:chOff x="5213600" y="2517129"/>
                <a:chExt cx="2023672" cy="2023672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5213600" y="2517129"/>
                  <a:ext cx="2023672" cy="202367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0E0E0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5260739" y="2564268"/>
                  <a:ext cx="1929394" cy="192939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DDEDD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3695023" y="4099252"/>
                <a:ext cx="1083528" cy="10835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77"/>
            <p:cNvSpPr txBox="1"/>
            <p:nvPr/>
          </p:nvSpPr>
          <p:spPr>
            <a:xfrm>
              <a:off x="957721" y="3524720"/>
              <a:ext cx="878819" cy="781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sp>
          <p:nvSpPr>
            <p:cNvPr id="6" name="TextBox 72"/>
            <p:cNvSpPr txBox="1"/>
            <p:nvPr/>
          </p:nvSpPr>
          <p:spPr>
            <a:xfrm>
              <a:off x="2072214" y="3402503"/>
              <a:ext cx="8760078" cy="988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32037">
                <a:defRPr/>
              </a:pPr>
              <a:r>
                <a:rPr lang="ru-RU" altLang="zh-CN" sz="1000" b="1" u="sng" kern="0" dirty="0" smtClean="0">
                  <a:solidFill>
                    <a:srgbClr val="0070C0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НАГЛЯДНОСТЬ, ОТКРЫТОСТЬ И ПРОГРАЗЧНОСТЬ</a:t>
              </a:r>
            </a:p>
            <a:p>
              <a:pPr defTabSz="432037">
                <a:defRPr/>
              </a:pPr>
              <a:r>
                <a:rPr lang="ru-RU" altLang="zh-CN" sz="1000" b="1" i="1" kern="0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показатели бюджета округа представлены в наглядной </a:t>
              </a:r>
            </a:p>
            <a:p>
              <a:pPr defTabSz="432037">
                <a:defRPr/>
              </a:pPr>
              <a:r>
                <a:rPr lang="ru-RU" altLang="zh-CN" sz="1000" b="1" i="1" kern="0" dirty="0" smtClean="0">
                  <a:latin typeface="Arial" pitchFamily="34" charset="0"/>
                  <a:ea typeface="微软雅黑" pitchFamily="34" charset="-122"/>
                  <a:cs typeface="Arial" pitchFamily="34" charset="0"/>
                </a:rPr>
                <a:t>и понятной форме   </a:t>
              </a:r>
              <a:endParaRPr lang="en-US" altLang="zh-CN" sz="1000" b="1" i="1" kern="0" dirty="0"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50761" y="1380025"/>
            <a:ext cx="5008581" cy="757631"/>
            <a:chOff x="736575" y="3188469"/>
            <a:chExt cx="8755767" cy="1338084"/>
          </a:xfrm>
        </p:grpSpPr>
        <p:sp>
          <p:nvSpPr>
            <p:cNvPr id="12" name="圆角矩形 11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254000" dir="1026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36575" y="3188469"/>
              <a:ext cx="1338084" cy="1338084"/>
              <a:chOff x="3567745" y="3971974"/>
              <a:chExt cx="1338084" cy="133808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3567745" y="3971974"/>
                <a:ext cx="1338084" cy="1338084"/>
                <a:chOff x="5213600" y="2517129"/>
                <a:chExt cx="2023672" cy="2023672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5213600" y="2517129"/>
                  <a:ext cx="2023672" cy="202367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0E0E0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5260739" y="2564268"/>
                  <a:ext cx="1929394" cy="192939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DDEDD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椭圆 16"/>
              <p:cNvSpPr/>
              <p:nvPr/>
            </p:nvSpPr>
            <p:spPr>
              <a:xfrm>
                <a:off x="3695023" y="4099252"/>
                <a:ext cx="1083528" cy="10835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77"/>
            <p:cNvSpPr txBox="1"/>
            <p:nvPr/>
          </p:nvSpPr>
          <p:spPr>
            <a:xfrm>
              <a:off x="972509" y="3466644"/>
              <a:ext cx="878819" cy="78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30872" y="2224833"/>
            <a:ext cx="5013220" cy="733394"/>
            <a:chOff x="736575" y="3188469"/>
            <a:chExt cx="8755767" cy="1338084"/>
          </a:xfrm>
        </p:grpSpPr>
        <p:sp>
          <p:nvSpPr>
            <p:cNvPr id="21" name="圆角矩形 20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254000" dir="1026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36575" y="3188469"/>
              <a:ext cx="1338084" cy="1338084"/>
              <a:chOff x="3567745" y="3971974"/>
              <a:chExt cx="1338084" cy="1338084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3567745" y="3971974"/>
                <a:ext cx="1338084" cy="1338084"/>
                <a:chOff x="5213600" y="2517129"/>
                <a:chExt cx="2023672" cy="2023672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5213600" y="2517129"/>
                  <a:ext cx="2023672" cy="202367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0E0E0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5260739" y="2564268"/>
                  <a:ext cx="1929394" cy="192939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DDEDD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6" name="椭圆 25"/>
              <p:cNvSpPr/>
              <p:nvPr/>
            </p:nvSpPr>
            <p:spPr>
              <a:xfrm>
                <a:off x="3695023" y="4099252"/>
                <a:ext cx="1083528" cy="10835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77"/>
            <p:cNvSpPr txBox="1"/>
            <p:nvPr/>
          </p:nvSpPr>
          <p:spPr>
            <a:xfrm>
              <a:off x="940873" y="3491609"/>
              <a:ext cx="878818" cy="78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389932" y="3067476"/>
            <a:ext cx="4745348" cy="757058"/>
            <a:chOff x="736575" y="3188469"/>
            <a:chExt cx="8755767" cy="1338084"/>
          </a:xfrm>
        </p:grpSpPr>
        <p:sp>
          <p:nvSpPr>
            <p:cNvPr id="30" name="圆角矩形 29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254000" dir="1026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36575" y="3188469"/>
              <a:ext cx="1338084" cy="1338084"/>
              <a:chOff x="3567745" y="3971974"/>
              <a:chExt cx="1338084" cy="1338084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3567745" y="3971974"/>
                <a:ext cx="1338084" cy="1338084"/>
                <a:chOff x="5213600" y="2517129"/>
                <a:chExt cx="2023672" cy="2023672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5213600" y="2517129"/>
                  <a:ext cx="2023672" cy="202367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0E0E0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5260739" y="2564268"/>
                  <a:ext cx="1929394" cy="192939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DDEDD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椭圆 34"/>
              <p:cNvSpPr/>
              <p:nvPr/>
            </p:nvSpPr>
            <p:spPr>
              <a:xfrm>
                <a:off x="3695023" y="4099252"/>
                <a:ext cx="1083528" cy="10835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77"/>
            <p:cNvSpPr txBox="1"/>
            <p:nvPr/>
          </p:nvSpPr>
          <p:spPr>
            <a:xfrm>
              <a:off x="928183" y="3548951"/>
              <a:ext cx="878819" cy="78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4836" y="1052399"/>
            <a:ext cx="2924013" cy="2908178"/>
            <a:chOff x="907313" y="1636536"/>
            <a:chExt cx="1864487" cy="1870428"/>
          </a:xfrm>
        </p:grpSpPr>
        <p:grpSp>
          <p:nvGrpSpPr>
            <p:cNvPr id="48" name="组合 47"/>
            <p:cNvGrpSpPr/>
            <p:nvPr/>
          </p:nvGrpSpPr>
          <p:grpSpPr>
            <a:xfrm flipH="1">
              <a:off x="907313" y="1636536"/>
              <a:ext cx="1864487" cy="18704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1" name="同心圆 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59268" y="749469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1135110" y="2408452"/>
              <a:ext cx="1520498" cy="50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sz="2000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ПРЕИМУЩЕСТВА</a:t>
              </a:r>
              <a:endPara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65611" y="139737"/>
            <a:ext cx="827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ПРЕИМУЩЕСТВА ИСПОЛЬЗОВАНИЯ ИНФОРМАЦИОННОЙ ПАНЕЛИ (ДАШБОРДА)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5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4018589" y="1498467"/>
            <a:ext cx="4410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2037">
              <a:defRPr/>
            </a:pPr>
            <a:r>
              <a:rPr lang="ru-RU" altLang="zh-CN" sz="1000" b="1" u="sng" kern="0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ИНФОРМАТИВНОСТЬ</a:t>
            </a:r>
          </a:p>
          <a:p>
            <a:pPr defTabSz="432037">
              <a:defRPr/>
            </a:pPr>
            <a:r>
              <a:rPr lang="ru-RU" altLang="zh-CN" sz="1000" b="1" i="1" kern="0" dirty="0">
                <a:latin typeface="Arial" pitchFamily="34" charset="0"/>
                <a:ea typeface="微软雅黑" pitchFamily="34" charset="-122"/>
                <a:cs typeface="Arial" pitchFamily="34" charset="0"/>
              </a:rPr>
              <a:t>п</a:t>
            </a:r>
            <a:r>
              <a:rPr lang="ru-RU" altLang="zh-CN" sz="1000" b="1" i="1" kern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оказатели бюджета округа аккумулируются в одном месте (на одной странице) и в единую структурированную систему</a:t>
            </a:r>
            <a:endParaRPr lang="en-US" altLang="zh-CN" sz="1000" b="1" i="1" kern="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30832" y="2363614"/>
            <a:ext cx="4410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2037">
              <a:defRPr/>
            </a:pPr>
            <a:r>
              <a:rPr lang="ru-RU" altLang="zh-CN" sz="1000" b="1" u="sng" kern="0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АВТОМАТИЗАЦИЯ</a:t>
            </a:r>
          </a:p>
          <a:p>
            <a:pPr defTabSz="432037">
              <a:defRPr/>
            </a:pPr>
            <a:r>
              <a:rPr lang="ru-RU" altLang="zh-CN" sz="1000" b="1" i="1" kern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аналитика основных данных бюджета округа</a:t>
            </a:r>
            <a:endParaRPr lang="en-US" altLang="zh-CN" sz="1000" b="1" i="1" kern="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15131" y="3188229"/>
            <a:ext cx="4410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2037">
              <a:defRPr/>
            </a:pPr>
            <a:r>
              <a:rPr lang="ru-RU" altLang="zh-CN" sz="1000" b="1" u="sng" kern="0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ИНФОРМАТИВНОСТЬ</a:t>
            </a:r>
          </a:p>
          <a:p>
            <a:pPr defTabSz="432037">
              <a:defRPr/>
            </a:pPr>
            <a:r>
              <a:rPr lang="ru-RU" altLang="zh-CN" sz="1000" b="1" i="1" kern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аналитика основных данных бюджета округа и принятие быстрых управленческих решений</a:t>
            </a:r>
            <a:endParaRPr lang="en-US" altLang="zh-CN" sz="1000" b="1" i="1" kern="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grpSp>
        <p:nvGrpSpPr>
          <p:cNvPr id="75" name="组合 28"/>
          <p:cNvGrpSpPr/>
          <p:nvPr/>
        </p:nvGrpSpPr>
        <p:grpSpPr>
          <a:xfrm>
            <a:off x="2952712" y="3851239"/>
            <a:ext cx="4931655" cy="757058"/>
            <a:chOff x="736575" y="3188469"/>
            <a:chExt cx="8755767" cy="1338084"/>
          </a:xfrm>
        </p:grpSpPr>
        <p:sp>
          <p:nvSpPr>
            <p:cNvPr id="76" name="圆角矩形 29"/>
            <p:cNvSpPr/>
            <p:nvPr/>
          </p:nvSpPr>
          <p:spPr>
            <a:xfrm flipH="1">
              <a:off x="1020576" y="3307962"/>
              <a:ext cx="8471766" cy="11325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254000" dir="1026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77" name="组合 30"/>
            <p:cNvGrpSpPr/>
            <p:nvPr/>
          </p:nvGrpSpPr>
          <p:grpSpPr>
            <a:xfrm>
              <a:off x="736575" y="3188469"/>
              <a:ext cx="1338084" cy="1338084"/>
              <a:chOff x="3567745" y="3971974"/>
              <a:chExt cx="1338084" cy="1338084"/>
            </a:xfrm>
          </p:grpSpPr>
          <p:grpSp>
            <p:nvGrpSpPr>
              <p:cNvPr id="79" name="组合 33"/>
              <p:cNvGrpSpPr/>
              <p:nvPr/>
            </p:nvGrpSpPr>
            <p:grpSpPr>
              <a:xfrm>
                <a:off x="3567745" y="3971974"/>
                <a:ext cx="1338084" cy="1338084"/>
                <a:chOff x="5213600" y="2517129"/>
                <a:chExt cx="2023672" cy="2023672"/>
              </a:xfrm>
            </p:grpSpPr>
            <p:sp>
              <p:nvSpPr>
                <p:cNvPr id="81" name="椭圆 35"/>
                <p:cNvSpPr/>
                <p:nvPr/>
              </p:nvSpPr>
              <p:spPr>
                <a:xfrm>
                  <a:off x="5213600" y="2517129"/>
                  <a:ext cx="2023672" cy="202367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E0E0E0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279400" dist="2540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2" name="椭圆 36"/>
                <p:cNvSpPr/>
                <p:nvPr/>
              </p:nvSpPr>
              <p:spPr>
                <a:xfrm>
                  <a:off x="5260739" y="2564268"/>
                  <a:ext cx="1929394" cy="192939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DDDEDD"/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0" name="椭圆 34"/>
              <p:cNvSpPr/>
              <p:nvPr/>
            </p:nvSpPr>
            <p:spPr>
              <a:xfrm>
                <a:off x="3695023" y="4099252"/>
                <a:ext cx="1083528" cy="1083528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928182" y="3548952"/>
              <a:ext cx="878819" cy="652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zh-CN" b="1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634102" y="4000938"/>
            <a:ext cx="4410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32037">
              <a:defRPr/>
            </a:pPr>
            <a:r>
              <a:rPr lang="ru-RU" altLang="zh-CN" sz="1000" b="1" u="sng" kern="0" dirty="0" smtClean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ПОВЫШЕНИЕ ФИНАНСОВОЙ ГРАММОТНОСТИ</a:t>
            </a:r>
          </a:p>
          <a:p>
            <a:pPr defTabSz="432037">
              <a:defRPr/>
            </a:pPr>
            <a:r>
              <a:rPr lang="ru-RU" altLang="zh-CN" sz="1000" b="1" i="1" kern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Позволяет повысить финансовую грамотность населения </a:t>
            </a:r>
          </a:p>
          <a:p>
            <a:pPr defTabSz="432037">
              <a:defRPr/>
            </a:pPr>
            <a:r>
              <a:rPr lang="ru-RU" altLang="zh-CN" sz="1000" b="1" i="1" kern="0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и иных пользователей проекта</a:t>
            </a:r>
            <a:endParaRPr lang="en-US" altLang="zh-CN" sz="1000" b="1" i="1" kern="0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5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765611" y="139737"/>
            <a:ext cx="827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ПРОСМОТРИ И ИСПОЛЬЗОВАНИЕ ИНФОРМАЦИОННОЙ ПАНЕЛИ (ДАШБОРДА)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55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7" name="TextBox 9"/>
          <p:cNvSpPr>
            <a:spLocks noChangeArrowheads="1"/>
          </p:cNvSpPr>
          <p:nvPr/>
        </p:nvSpPr>
        <p:spPr bwMode="auto">
          <a:xfrm>
            <a:off x="323528" y="843558"/>
            <a:ext cx="8496944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данном проекте представлены следующие данные о бюджете Балахнинского муниципального округа Нижегородской области на 2024 год и на плановый период 2025 и 2026 годов: 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общий объем расходов и доходов бюджета округа, дефицит или профицит бюджета округа, расшифровка расходов бюджета округа по разделам бюджетной классификации, расшифровка доходов по укрупненным видам доходов (налоговые и неналоговые доходы, безвозмездные поступления) на 2024-2026 годам в разбивке по каждому году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отображаются при нажатии на кнопку соответствующего показателя: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год, 2025 год, 2026 год;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раздела бюджетной классификации по расходам бюджета округа (социальная политика, образование, культура, кинематография и т.д.);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наименование 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укрупненного вида дохода доходов бюджета округа: налоговые доходы, неналоговые доходы, безвозмездные поступления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нажатии на кнопку        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меняется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данных по вышеуказанным показателям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/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объем финансирования в рамках муниципальных программ, планируемых к реализации на территории округа и объема их финансирования на 2024-2026 годы в разбивке по каждому году.</a:t>
            </a:r>
          </a:p>
          <a:p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Данные отображаются при нажатии на кнопку соответствующего показателя:  2024 год, 2025 год, 2026 год.</a:t>
            </a:r>
          </a:p>
          <a:p>
            <a:pPr algn="just"/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При нажатии на кнопку         меняется визуализация данных по вышеуказанным показателям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/>
          <p:cNvPicPr/>
          <p:nvPr/>
        </p:nvPicPr>
        <p:blipFill>
          <a:blip r:embed="rId3"/>
          <a:stretch>
            <a:fillRect/>
          </a:stretch>
        </p:blipFill>
        <p:spPr>
          <a:xfrm>
            <a:off x="2267744" y="4227934"/>
            <a:ext cx="251460" cy="15811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2285022" y="3291830"/>
            <a:ext cx="251460" cy="1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526"/>
            <a:ext cx="9144000" cy="4392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460" y="123478"/>
            <a:ext cx="827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Основные параметры бюджета округа на </a:t>
            </a: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2024 год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460" y="123478"/>
            <a:ext cx="827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Основные параметры бюджета округа на </a:t>
            </a: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2025 год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526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460" y="123478"/>
            <a:ext cx="827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Основные параметры бюджета округа на </a:t>
            </a: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2026 год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526"/>
            <a:ext cx="9144000" cy="4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460" y="123478"/>
            <a:ext cx="827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Расшифровка бюджета округа на 2024-2026 годы по сферам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526"/>
            <a:ext cx="91440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2460" y="123478"/>
            <a:ext cx="8270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2037">
              <a:defRPr/>
            </a:pPr>
            <a:r>
              <a:rPr lang="ru-RU" altLang="zh-CN" sz="1400" b="1" kern="0" dirty="0" smtClean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Расшифровка бюджета округа на 2024-2026 годы по видам доходов</a:t>
            </a:r>
            <a:endParaRPr lang="en-US" altLang="zh-CN" sz="1400" b="1" kern="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" name="燕尾形 2"/>
          <p:cNvSpPr/>
          <p:nvPr/>
        </p:nvSpPr>
        <p:spPr>
          <a:xfrm>
            <a:off x="227230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燕尾形 3"/>
          <p:cNvSpPr/>
          <p:nvPr/>
        </p:nvSpPr>
        <p:spPr>
          <a:xfrm>
            <a:off x="464428" y="150190"/>
            <a:ext cx="288032" cy="2973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526"/>
            <a:ext cx="91440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3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7416ab3169b4d2b6e219e80d68016f511bed39f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9481</TotalTime>
  <Words>690</Words>
  <Application>Microsoft Office PowerPoint</Application>
  <PresentationFormat>Экран (16:9)</PresentationFormat>
  <Paragraphs>81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微软雅黑</vt:lpstr>
      <vt:lpstr>宋体</vt:lpstr>
      <vt:lpstr>Arial</vt:lpstr>
      <vt:lpstr>Calibri</vt:lpstr>
      <vt:lpstr>Impact</vt:lpstr>
      <vt:lpstr>Wingdings</vt:lpstr>
      <vt:lpstr>第一PPT，www.1ppt.com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Марина Голубева</cp:lastModifiedBy>
  <cp:revision>2232</cp:revision>
  <cp:lastPrinted>2024-04-11T11:21:02Z</cp:lastPrinted>
  <dcterms:created xsi:type="dcterms:W3CDTF">2015-11-19T08:09:26Z</dcterms:created>
  <dcterms:modified xsi:type="dcterms:W3CDTF">2024-06-17T12:35:01Z</dcterms:modified>
</cp:coreProperties>
</file>